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</p:sldIdLst>
  <p:sldSz cx="7772400" cy="10058400"/>
  <p:notesSz cx="7772400" cy="100584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9"/>
  </p:normalViewPr>
  <p:slideViewPr>
    <p:cSldViewPr>
      <p:cViewPr varScale="1">
        <p:scale>
          <a:sx n="69" d="100"/>
          <a:sy n="69" d="100"/>
        </p:scale>
        <p:origin x="3176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82930" y="3118104"/>
            <a:ext cx="6606540" cy="21122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165860" y="5632704"/>
            <a:ext cx="5440680" cy="2514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2525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2525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388620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002786" y="2313432"/>
            <a:ext cx="3380994" cy="66385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200" b="0" i="0">
                <a:solidFill>
                  <a:srgbClr val="252525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96899" y="3906951"/>
            <a:ext cx="3941445" cy="5226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0" i="0">
                <a:solidFill>
                  <a:srgbClr val="252525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499" y="4181456"/>
            <a:ext cx="6629400" cy="347535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642616" y="9354312"/>
            <a:ext cx="2487168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388620" y="9354312"/>
            <a:ext cx="1787652" cy="5029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926262" y="9778330"/>
            <a:ext cx="275590" cy="16764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85858"/>
                </a:solidFill>
                <a:latin typeface="Arial"/>
                <a:cs typeface="Arial"/>
              </a:defRPr>
            </a:lvl1pPr>
          </a:lstStyle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‹#›</a:t>
            </a:fld>
            <a:endParaRPr spc="-2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python.org/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w3school.com.cn/cssref/css_selectors.asp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jetbrains.com/pycharm/download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ool.jisuapi.com/base642pic.html" TargetMode="Externa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mirrors.aliyun.com/pypi/simple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lenium.dev/" TargetMode="External"/><Relationship Id="rId2" Type="http://schemas.openxmlformats.org/officeDocument/2006/relationships/hyperlink" Target="https://pypi.org/project/selenium/#file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hyperlink" Target="http://npm.taobao.org/mirrors/chromedriver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/login" TargetMode="Externa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www.w3school.com.cn/jquery/jquery_ref_selectors.asp" TargetMode="Externa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npm.taobao.org/mirrors/geckodriver/" TargetMode="External"/><Relationship Id="rId2" Type="http://schemas.openxmlformats.org/officeDocument/2006/relationships/hyperlink" Target="https://googlechromelabs.github.io/chrome-for-testing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://localhost/login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://www.fateadm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python.org/zh-cn/3/library/unittest.html#unittest.TestCase" TargetMode="External"/><Relationship Id="rId2" Type="http://schemas.openxmlformats.org/officeDocument/2006/relationships/hyperlink" Target="https://docs.python.org/zh-cn/3/library/unittest.html#module-unittest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baidu.com/%27" TargetMode="External"/><Relationship Id="rId2" Type="http://schemas.openxmlformats.org/officeDocument/2006/relationships/hyperlink" Target="https://developer.microsoft.com/en-us/microsoft-edge/tools/webdriver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docs.python.org/zh-cn/3/library/unittest.html#unittest.skip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so.csdn.net/so/search?q=%E9%81%8D%E5%8E%86&amp;spm=1001.2101.3001.7020" TargetMode="External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tungwaiyip.info/software/HTMLTestRunner.html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5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8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1.png"/><Relationship Id="rId5" Type="http://schemas.openxmlformats.org/officeDocument/2006/relationships/hyperlink" Target="https://so.csdn.net/so/search?q=pytest&amp;spm=1001.2101.3001.7020" TargetMode="External"/><Relationship Id="rId4" Type="http://schemas.openxmlformats.org/officeDocument/2006/relationships/image" Target="../media/image16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hyperlink" Target="https://allurereport.org/docs/pytest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hyperlink" Target="https://so.csdn.net/so/search?q=%E9%9B%86%E5%90%88&amp;spm=1001.2101.3001.7020" TargetMode="External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u010698107/article/details/111416173" TargetMode="Externa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blog.csdn.net/u010698107/article/details/117600196?spm=1001.2014.3001.5502" TargetMode="Externa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8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hyperlink" Target="http://www.baidu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1123949"/>
            <a:ext cx="6553200" cy="9525"/>
          </a:xfrm>
          <a:custGeom>
            <a:avLst/>
            <a:gdLst/>
            <a:ahLst/>
            <a:cxnLst/>
            <a:rect l="l" t="t" r="r" b="b"/>
            <a:pathLst>
              <a:path w="6553200" h="9525">
                <a:moveTo>
                  <a:pt x="6553199" y="9524"/>
                </a:moveTo>
                <a:lnTo>
                  <a:pt x="0" y="9524"/>
                </a:lnTo>
                <a:lnTo>
                  <a:pt x="0" y="0"/>
                </a:lnTo>
                <a:lnTo>
                  <a:pt x="6553199" y="0"/>
                </a:lnTo>
                <a:lnTo>
                  <a:pt x="65531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8685" y="639191"/>
            <a:ext cx="3703954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2350" spc="-10" dirty="0">
                <a:solidFill>
                  <a:srgbClr val="000000"/>
                </a:solidFill>
                <a:latin typeface="Trebuchet MS"/>
                <a:cs typeface="Trebuchet MS"/>
              </a:rPr>
              <a:t>pyt</a:t>
            </a:r>
            <a:r>
              <a:rPr sz="2550" spc="-10" dirty="0">
                <a:solidFill>
                  <a:srgbClr val="000000"/>
                </a:solidFill>
                <a:latin typeface="Tahoma"/>
                <a:cs typeface="Tahoma"/>
              </a:rPr>
              <a:t>h</a:t>
            </a:r>
            <a:r>
              <a:rPr sz="2350" spc="-10" dirty="0">
                <a:solidFill>
                  <a:srgbClr val="000000"/>
                </a:solidFill>
                <a:latin typeface="Trebuchet MS"/>
                <a:cs typeface="Trebuchet MS"/>
              </a:rPr>
              <a:t>on</a:t>
            </a:r>
            <a:r>
              <a:rPr sz="2550" spc="-160" dirty="0">
                <a:solidFill>
                  <a:srgbClr val="000000"/>
                </a:solidFill>
                <a:latin typeface="Microsoft JhengHei"/>
                <a:cs typeface="Microsoft JhengHei"/>
              </a:rPr>
              <a:t>⾃</a:t>
            </a:r>
            <a:r>
              <a:rPr sz="2600" spc="-210" dirty="0">
                <a:solidFill>
                  <a:srgbClr val="000000"/>
                </a:solidFill>
              </a:rPr>
              <a:t>动化</a:t>
            </a:r>
            <a:r>
              <a:rPr sz="2350" dirty="0">
                <a:solidFill>
                  <a:srgbClr val="000000"/>
                </a:solidFill>
                <a:latin typeface="Trebuchet MS"/>
                <a:cs typeface="Trebuchet MS"/>
              </a:rPr>
              <a:t>s</a:t>
            </a:r>
            <a:r>
              <a:rPr sz="2550" dirty="0">
                <a:solidFill>
                  <a:srgbClr val="000000"/>
                </a:solidFill>
                <a:latin typeface="Tahoma"/>
                <a:cs typeface="Tahoma"/>
              </a:rPr>
              <a:t>ele</a:t>
            </a:r>
            <a:r>
              <a:rPr sz="2350" dirty="0">
                <a:solidFill>
                  <a:srgbClr val="000000"/>
                </a:solidFill>
                <a:latin typeface="Trebuchet MS"/>
                <a:cs typeface="Trebuchet MS"/>
              </a:rPr>
              <a:t>n</a:t>
            </a:r>
            <a:r>
              <a:rPr sz="2550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350" dirty="0">
                <a:solidFill>
                  <a:srgbClr val="000000"/>
                </a:solidFill>
                <a:latin typeface="Trebuchet MS"/>
                <a:cs typeface="Trebuchet MS"/>
              </a:rPr>
              <a:t>um</a:t>
            </a:r>
            <a:r>
              <a:rPr sz="2450" spc="-80" dirty="0">
                <a:solidFill>
                  <a:srgbClr val="000000"/>
                </a:solidFill>
              </a:rPr>
              <a:t>项</a:t>
            </a:r>
            <a:r>
              <a:rPr sz="2450" spc="-50" dirty="0">
                <a:solidFill>
                  <a:srgbClr val="000000"/>
                </a:solidFill>
                <a:latin typeface="Microsoft JhengHei"/>
                <a:cs typeface="Microsoft JhengHei"/>
              </a:rPr>
              <a:t>⽬</a:t>
            </a:r>
            <a:endParaRPr sz="245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599" y="1266824"/>
            <a:ext cx="762000" cy="209550"/>
          </a:xfrm>
          <a:custGeom>
            <a:avLst/>
            <a:gdLst/>
            <a:ahLst/>
            <a:cxnLst/>
            <a:rect l="l" t="t" r="r" b="b"/>
            <a:pathLst>
              <a:path w="762000" h="209550">
                <a:moveTo>
                  <a:pt x="761999" y="209549"/>
                </a:moveTo>
                <a:lnTo>
                  <a:pt x="0" y="209549"/>
                </a:lnTo>
                <a:lnTo>
                  <a:pt x="0" y="0"/>
                </a:lnTo>
                <a:lnTo>
                  <a:pt x="761999" y="0"/>
                </a:lnTo>
                <a:lnTo>
                  <a:pt x="761999" y="209549"/>
                </a:lnTo>
                <a:close/>
              </a:path>
            </a:pathLst>
          </a:custGeom>
          <a:solidFill>
            <a:srgbClr val="EC73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24399" y="1523999"/>
            <a:ext cx="1428750" cy="209550"/>
          </a:xfrm>
          <a:custGeom>
            <a:avLst/>
            <a:gdLst/>
            <a:ahLst/>
            <a:cxnLst/>
            <a:rect l="l" t="t" r="r" b="b"/>
            <a:pathLst>
              <a:path w="1428750" h="209550">
                <a:moveTo>
                  <a:pt x="1428749" y="209549"/>
                </a:moveTo>
                <a:lnTo>
                  <a:pt x="0" y="209549"/>
                </a:lnTo>
                <a:lnTo>
                  <a:pt x="0" y="0"/>
                </a:lnTo>
                <a:lnTo>
                  <a:pt x="1428749" y="0"/>
                </a:lnTo>
                <a:lnTo>
                  <a:pt x="1428749" y="209549"/>
                </a:lnTo>
                <a:close/>
              </a:path>
            </a:pathLst>
          </a:custGeom>
          <a:solidFill>
            <a:srgbClr val="F5D4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6899" y="1192012"/>
            <a:ext cx="651764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0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学前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必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读，该笔记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新书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《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Python3 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⾃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动化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试实战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Selenium4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简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明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本。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同学⼀定要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根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据笔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记中的素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多练，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弄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懂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⼀个知识点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层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逻辑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问题请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联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系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wx</a:t>
            </a:r>
            <a:r>
              <a:rPr sz="1300" spc="35" dirty="0">
                <a:solidFill>
                  <a:srgbClr val="252525"/>
                </a:solidFill>
                <a:latin typeface="Arial"/>
                <a:cs typeface="Arial"/>
              </a:rPr>
              <a:t>: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tian136361918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endParaRPr sz="1300" dirty="0">
              <a:latin typeface="Microsoft JhengHei"/>
              <a:cs typeface="Microsoft JhengHei"/>
            </a:endParaRPr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</a:t>
            </a:fld>
            <a:endParaRPr spc="-25" dirty="0"/>
          </a:p>
        </p:txBody>
      </p:sp>
      <p:sp>
        <p:nvSpPr>
          <p:cNvPr id="8" name="object 8"/>
          <p:cNvSpPr txBox="1"/>
          <p:nvPr/>
        </p:nvSpPr>
        <p:spPr>
          <a:xfrm>
            <a:off x="596899" y="2106241"/>
            <a:ext cx="568325" cy="2603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前</a:t>
            </a:r>
            <a:r>
              <a:rPr sz="1550" spc="-145" dirty="0">
                <a:solidFill>
                  <a:srgbClr val="252525"/>
                </a:solidFill>
                <a:latin typeface="Microsoft JhengHei"/>
                <a:cs typeface="Microsoft JhengHei"/>
              </a:rPr>
              <a:t>⾔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：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95349" y="2514599"/>
            <a:ext cx="4162425" cy="247650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ct val="100000"/>
              </a:lnSpc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内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卷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时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代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测试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⼈员如何⾯对</a:t>
            </a:r>
            <a:r>
              <a:rPr sz="1500" spc="-35" dirty="0">
                <a:solidFill>
                  <a:srgbClr val="252525"/>
                </a:solidFill>
                <a:latin typeface="PMingLiU"/>
                <a:cs typeface="PMingLiU"/>
              </a:rPr>
              <a:t>？ 逃避 还是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提⾼⾃⼰</a:t>
            </a:r>
            <a:r>
              <a:rPr sz="1500" spc="-105" dirty="0">
                <a:solidFill>
                  <a:srgbClr val="252525"/>
                </a:solidFill>
                <a:latin typeface="PMingLiU"/>
                <a:cs typeface="PMingLiU"/>
              </a:rPr>
              <a:t>？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95349" y="2867024"/>
            <a:ext cx="2066925" cy="247650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ts val="1810"/>
              </a:lnSpc>
            </a:pP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为什么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要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学习</a:t>
            </a:r>
            <a:r>
              <a:rPr sz="1550" spc="-130" dirty="0">
                <a:solidFill>
                  <a:srgbClr val="252525"/>
                </a:solidFill>
                <a:latin typeface="Lucida Sans Unicode"/>
                <a:cs typeface="Lucida Sans Unicode"/>
              </a:rPr>
              <a:t>selenium</a:t>
            </a:r>
            <a:r>
              <a:rPr sz="1500" spc="-130" dirty="0">
                <a:solidFill>
                  <a:srgbClr val="252525"/>
                </a:solidFill>
                <a:latin typeface="PMingLiU"/>
                <a:cs typeface="PMingLiU"/>
              </a:rPr>
              <a:t>？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95349" y="3209924"/>
            <a:ext cx="1155700" cy="247650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 marL="59690">
              <a:lnSpc>
                <a:spcPct val="100000"/>
              </a:lnSpc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内功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如何修</a:t>
            </a:r>
            <a:r>
              <a:rPr sz="1500" spc="-70" dirty="0">
                <a:solidFill>
                  <a:srgbClr val="252525"/>
                </a:solidFill>
                <a:latin typeface="PMingLiU"/>
                <a:cs typeface="PMingLiU"/>
              </a:rPr>
              <a:t>炼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899" y="3972779"/>
            <a:ext cx="930275" cy="260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145" dirty="0">
                <a:solidFill>
                  <a:srgbClr val="252525"/>
                </a:solidFill>
                <a:latin typeface="PMingLiU"/>
                <a:cs typeface="PMingLiU"/>
              </a:rPr>
              <a:t>学习</a:t>
            </a:r>
            <a:r>
              <a:rPr sz="145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⽬</a:t>
            </a:r>
            <a:r>
              <a:rPr sz="1500" spc="-65" dirty="0">
                <a:solidFill>
                  <a:srgbClr val="252525"/>
                </a:solidFill>
                <a:latin typeface="PMingLiU"/>
                <a:cs typeface="PMingLiU"/>
              </a:rPr>
              <a:t>标：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42776" y="4362543"/>
            <a:ext cx="3297554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学会</a:t>
            </a:r>
            <a:r>
              <a:rPr sz="1550" spc="-130" dirty="0">
                <a:solidFill>
                  <a:srgbClr val="252525"/>
                </a:solidFill>
                <a:latin typeface="Lucida Sans Unicode"/>
                <a:cs typeface="Lucida Sans Unicode"/>
              </a:rPr>
              <a:t>selenium</a:t>
            </a:r>
            <a:r>
              <a:rPr sz="145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环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境搭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建</a:t>
            </a:r>
            <a:r>
              <a:rPr sz="14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不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同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浏览器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驱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动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42914" y="4716633"/>
            <a:ext cx="2378075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虚拟</a:t>
            </a:r>
            <a:r>
              <a:rPr sz="145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环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境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与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代码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异常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原</a:t>
            </a:r>
            <a:r>
              <a:rPr sz="1500" spc="-70" dirty="0">
                <a:solidFill>
                  <a:srgbClr val="252525"/>
                </a:solidFill>
                <a:latin typeface="PMingLiU"/>
                <a:cs typeface="PMingLiU"/>
              </a:rPr>
              <a:t>因分析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942914" y="5068877"/>
            <a:ext cx="1292225" cy="26035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⼗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六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⼤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元素</a:t>
            </a:r>
            <a:r>
              <a:rPr sz="1500" spc="-65" dirty="0">
                <a:solidFill>
                  <a:srgbClr val="252525"/>
                </a:solidFill>
                <a:latin typeface="Microsoft JhengHei"/>
                <a:cs typeface="Microsoft JhengHei"/>
              </a:rPr>
              <a:t>定位</a:t>
            </a:r>
            <a:endParaRPr sz="1500">
              <a:latin typeface="Microsoft JhengHei"/>
              <a:cs typeface="Microsoft JhengHe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42914" y="5419818"/>
            <a:ext cx="266890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码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解读</a:t>
            </a:r>
            <a:r>
              <a:rPr sz="1550" spc="-45" dirty="0">
                <a:solidFill>
                  <a:srgbClr val="252525"/>
                </a:solidFill>
                <a:latin typeface="Lucida Sans Unicode"/>
                <a:cs typeface="Lucida Sans Unicode"/>
              </a:rPr>
              <a:t>-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从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码中学习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常</a:t>
            </a:r>
            <a:r>
              <a:rPr sz="145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42914" y="5774270"/>
            <a:ext cx="147320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特殊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法场景应</a:t>
            </a:r>
            <a:r>
              <a:rPr sz="14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endParaRPr sz="1450">
              <a:latin typeface="Microsoft JhengHei"/>
              <a:cs typeface="Microsoft Jheng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96899" y="6543768"/>
            <a:ext cx="190944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204" dirty="0">
                <a:solidFill>
                  <a:srgbClr val="252525"/>
                </a:solidFill>
                <a:latin typeface="Arial"/>
                <a:cs typeface="Arial"/>
              </a:rPr>
              <a:t>1.1</a:t>
            </a:r>
            <a:r>
              <a:rPr sz="350" spc="107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550" spc="-30" dirty="0">
                <a:solidFill>
                  <a:srgbClr val="252525"/>
                </a:solidFill>
                <a:latin typeface="Arial"/>
                <a:cs typeface="Arial"/>
              </a:rPr>
              <a:t>Windows</a:t>
            </a:r>
            <a:r>
              <a:rPr sz="1450" spc="-35" dirty="0">
                <a:solidFill>
                  <a:srgbClr val="252525"/>
                </a:solidFill>
                <a:latin typeface="PMingLiU"/>
                <a:cs typeface="PMingLiU"/>
              </a:rPr>
              <a:t>环</a:t>
            </a:r>
            <a:r>
              <a:rPr sz="1550" spc="-145" dirty="0">
                <a:solidFill>
                  <a:srgbClr val="252525"/>
                </a:solidFill>
                <a:latin typeface="Microsoft JhengHei"/>
                <a:cs typeface="Microsoft JhengHei"/>
              </a:rPr>
              <a:t>境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搭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建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895349" y="6943724"/>
            <a:ext cx="80327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45" dirty="0">
                <a:solidFill>
                  <a:srgbClr val="333333"/>
                </a:solidFill>
                <a:latin typeface="Arial"/>
                <a:cs typeface="Arial"/>
              </a:rPr>
              <a:t>Python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环境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82650" y="7260635"/>
            <a:ext cx="2092325" cy="558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官⽹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https://www.Python.org/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对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应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的操作系统对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应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的版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689768" y="2571227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89768" y="2923652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89768" y="3266552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689768" y="4438127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689768" y="4790552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89768" y="5142977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89768" y="5495402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689768" y="5847827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11199" y="698461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333333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257424" y="476246"/>
            <a:ext cx="514350" cy="209550"/>
          </a:xfrm>
          <a:custGeom>
            <a:avLst/>
            <a:gdLst/>
            <a:ahLst/>
            <a:cxnLst/>
            <a:rect l="l" t="t" r="r" b="b"/>
            <a:pathLst>
              <a:path w="514350" h="209550">
                <a:moveTo>
                  <a:pt x="514349" y="209549"/>
                </a:moveTo>
                <a:lnTo>
                  <a:pt x="0" y="209549"/>
                </a:lnTo>
                <a:lnTo>
                  <a:pt x="0" y="0"/>
                </a:lnTo>
                <a:lnTo>
                  <a:pt x="514349" y="0"/>
                </a:lnTo>
                <a:lnTo>
                  <a:pt x="514349" y="209549"/>
                </a:lnTo>
                <a:close/>
              </a:path>
            </a:pathLst>
          </a:custGeom>
          <a:solidFill>
            <a:srgbClr val="F2B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882650" y="9041810"/>
            <a:ext cx="85153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80" dirty="0">
                <a:latin typeface="Arial"/>
                <a:cs typeface="Arial"/>
              </a:rPr>
              <a:t>TAG_NAME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199" y="90991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4362" y="814384"/>
            <a:ext cx="6524625" cy="2828925"/>
          </a:xfrm>
          <a:custGeom>
            <a:avLst/>
            <a:gdLst/>
            <a:ahLst/>
            <a:cxnLst/>
            <a:rect l="l" t="t" r="r" b="b"/>
            <a:pathLst>
              <a:path w="6524625" h="2828925">
                <a:moveTo>
                  <a:pt x="0" y="2795587"/>
                </a:moveTo>
                <a:lnTo>
                  <a:pt x="0" y="33337"/>
                </a:lnTo>
                <a:lnTo>
                  <a:pt x="0" y="28918"/>
                </a:lnTo>
                <a:lnTo>
                  <a:pt x="845" y="24659"/>
                </a:lnTo>
                <a:lnTo>
                  <a:pt x="2537" y="20575"/>
                </a:lnTo>
                <a:lnTo>
                  <a:pt x="4229" y="16483"/>
                </a:lnTo>
                <a:lnTo>
                  <a:pt x="6638" y="12873"/>
                </a:lnTo>
                <a:lnTo>
                  <a:pt x="9764" y="9757"/>
                </a:lnTo>
                <a:lnTo>
                  <a:pt x="12890" y="6622"/>
                </a:lnTo>
                <a:lnTo>
                  <a:pt x="16495" y="4213"/>
                </a:lnTo>
                <a:lnTo>
                  <a:pt x="20579" y="2529"/>
                </a:lnTo>
                <a:lnTo>
                  <a:pt x="24664" y="846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46"/>
                </a:lnTo>
                <a:lnTo>
                  <a:pt x="6504043" y="2529"/>
                </a:lnTo>
                <a:lnTo>
                  <a:pt x="6508127" y="4213"/>
                </a:lnTo>
                <a:lnTo>
                  <a:pt x="6511733" y="6622"/>
                </a:lnTo>
                <a:lnTo>
                  <a:pt x="6514860" y="9757"/>
                </a:lnTo>
                <a:lnTo>
                  <a:pt x="6517986" y="12873"/>
                </a:lnTo>
                <a:lnTo>
                  <a:pt x="6520394" y="16483"/>
                </a:lnTo>
                <a:lnTo>
                  <a:pt x="6522086" y="20575"/>
                </a:lnTo>
                <a:lnTo>
                  <a:pt x="6523778" y="24659"/>
                </a:lnTo>
                <a:lnTo>
                  <a:pt x="6524623" y="28918"/>
                </a:lnTo>
                <a:lnTo>
                  <a:pt x="6524624" y="33337"/>
                </a:lnTo>
                <a:lnTo>
                  <a:pt x="6524624" y="2795587"/>
                </a:lnTo>
                <a:lnTo>
                  <a:pt x="6504044" y="2826375"/>
                </a:lnTo>
                <a:lnTo>
                  <a:pt x="6499959" y="2828059"/>
                </a:lnTo>
                <a:lnTo>
                  <a:pt x="6495707" y="2828915"/>
                </a:lnTo>
                <a:lnTo>
                  <a:pt x="6491287" y="2828924"/>
                </a:lnTo>
                <a:lnTo>
                  <a:pt x="33337" y="2828924"/>
                </a:lnTo>
                <a:lnTo>
                  <a:pt x="28916" y="2828915"/>
                </a:lnTo>
                <a:lnTo>
                  <a:pt x="24664" y="2828059"/>
                </a:lnTo>
                <a:lnTo>
                  <a:pt x="20579" y="2826375"/>
                </a:lnTo>
                <a:lnTo>
                  <a:pt x="16495" y="2824692"/>
                </a:lnTo>
                <a:lnTo>
                  <a:pt x="0" y="2800005"/>
                </a:lnTo>
                <a:lnTo>
                  <a:pt x="0" y="2795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228294" y="2185670"/>
            <a:ext cx="588010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:Usage: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::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228294" y="2787650"/>
            <a:ext cx="34778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element</a:t>
            </a:r>
            <a:r>
              <a:rPr sz="1050" spc="7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=</a:t>
            </a:r>
            <a:r>
              <a:rPr sz="1050" spc="7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driver.find_element(By.ID,</a:t>
            </a:r>
            <a:r>
              <a:rPr sz="1050" spc="7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'foo')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228294" y="3138170"/>
            <a:ext cx="1470660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:rtype:</a:t>
            </a:r>
            <a:r>
              <a:rPr sz="1050" spc="4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WebElement 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"""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9448" y="1233169"/>
            <a:ext cx="6363335" cy="2311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10845" marR="5080" indent="-318770">
              <a:lnSpc>
                <a:spcPct val="119000"/>
              </a:lnSpc>
              <a:spcBef>
                <a:spcPts val="100"/>
              </a:spcBef>
              <a:buClr>
                <a:srgbClr val="6B6B6B"/>
              </a:buClr>
              <a:buAutoNum type="arabicPlain"/>
              <a:tabLst>
                <a:tab pos="410845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def</a:t>
            </a:r>
            <a:r>
              <a:rPr sz="1050" spc="3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8F20CC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3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3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value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4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Optional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str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050" spc="3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3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None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3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-&gt;</a:t>
            </a:r>
            <a:r>
              <a:rPr sz="1050" spc="4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WebElemen </a:t>
            </a:r>
            <a:r>
              <a:rPr sz="1050" spc="-25" dirty="0">
                <a:solidFill>
                  <a:srgbClr val="343434"/>
                </a:solidFill>
                <a:latin typeface="Courier New"/>
                <a:cs typeface="Courier New"/>
              </a:rPr>
              <a:t>t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4108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10845" algn="l"/>
              </a:tabLst>
            </a:pP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"""</a:t>
            </a:r>
            <a:endParaRPr sz="1050">
              <a:latin typeface="Courier New"/>
              <a:cs typeface="Courier New"/>
            </a:endParaRPr>
          </a:p>
          <a:p>
            <a:pPr marL="92710" marR="2009775" indent="398145">
              <a:lnSpc>
                <a:spcPct val="119000"/>
              </a:lnSpc>
              <a:buClr>
                <a:srgbClr val="6B6B6B"/>
              </a:buClr>
              <a:buAutoNum type="arabicPlain"/>
              <a:tabLst>
                <a:tab pos="490855" algn="l"/>
              </a:tabLst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Find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an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element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given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a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By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strategy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and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locator. </a:t>
            </a: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  <a:p>
            <a:pPr marR="6181725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endParaRPr sz="1050">
              <a:latin typeface="Courier New"/>
              <a:cs typeface="Courier New"/>
            </a:endParaRPr>
          </a:p>
          <a:p>
            <a:pPr marR="6181725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  <a:p>
            <a:pPr marR="6181725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7</a:t>
            </a:r>
            <a:endParaRPr sz="1050">
              <a:latin typeface="Courier New"/>
              <a:cs typeface="Courier New"/>
            </a:endParaRPr>
          </a:p>
          <a:p>
            <a:pPr marR="6181725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R="6181725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9</a:t>
            </a:r>
            <a:endParaRPr sz="1050">
              <a:latin typeface="Courier New"/>
              <a:cs typeface="Courier New"/>
            </a:endParaRPr>
          </a:p>
          <a:p>
            <a:pPr marR="6181725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  <a:p>
            <a:pPr marR="6181725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11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4" y="819139"/>
            <a:ext cx="6515100" cy="361950"/>
            <a:chOff x="619124" y="819139"/>
            <a:chExt cx="6515100" cy="361950"/>
          </a:xfrm>
        </p:grpSpPr>
        <p:sp>
          <p:nvSpPr>
            <p:cNvPr id="11" name="object 11"/>
            <p:cNvSpPr/>
            <p:nvPr/>
          </p:nvSpPr>
          <p:spPr>
            <a:xfrm>
              <a:off x="619124" y="81913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3"/>
                  </a:lnTo>
                  <a:lnTo>
                    <a:pt x="23473" y="279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117156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2391" y="9751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6899" y="459785"/>
            <a:ext cx="6264275" cy="620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spc="-6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⽤户名⽂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本框</a:t>
            </a:r>
            <a:r>
              <a:rPr sz="1300" spc="-65" dirty="0">
                <a:solidFill>
                  <a:srgbClr val="333333"/>
                </a:solidFill>
                <a:latin typeface="Arial"/>
                <a:cs typeface="Arial"/>
              </a:rPr>
              <a:t>name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为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"daniu"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200">
              <a:latin typeface="Arial"/>
              <a:cs typeface="Arial"/>
            </a:endParaRPr>
          </a:p>
          <a:p>
            <a:pPr marL="526415">
              <a:lnSpc>
                <a:spcPct val="100000"/>
              </a:lnSpc>
              <a:spcBef>
                <a:spcPts val="5"/>
              </a:spcBef>
              <a:tabLst>
                <a:tab pos="5825490" algn="l"/>
              </a:tabLst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码</a:t>
            </a:r>
            <a:r>
              <a:rPr sz="1100" dirty="0">
                <a:solidFill>
                  <a:srgbClr val="252525"/>
                </a:solidFill>
                <a:latin typeface="Microsoft JhengHei"/>
                <a:cs typeface="Microsoft JhengHei"/>
              </a:rPr>
              <a:t>	</a:t>
            </a: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93343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4362" y="3767134"/>
            <a:ext cx="6524625" cy="733425"/>
          </a:xfrm>
          <a:custGeom>
            <a:avLst/>
            <a:gdLst/>
            <a:ahLst/>
            <a:cxnLst/>
            <a:rect l="l" t="t" r="r" b="b"/>
            <a:pathLst>
              <a:path w="6524625" h="733425">
                <a:moveTo>
                  <a:pt x="0" y="700087"/>
                </a:moveTo>
                <a:lnTo>
                  <a:pt x="0" y="33337"/>
                </a:lnTo>
                <a:lnTo>
                  <a:pt x="0" y="28910"/>
                </a:lnTo>
                <a:lnTo>
                  <a:pt x="845" y="24649"/>
                </a:lnTo>
                <a:lnTo>
                  <a:pt x="2537" y="20566"/>
                </a:lnTo>
                <a:lnTo>
                  <a:pt x="4229" y="16483"/>
                </a:lnTo>
                <a:lnTo>
                  <a:pt x="6638" y="12873"/>
                </a:lnTo>
                <a:lnTo>
                  <a:pt x="9764" y="9757"/>
                </a:lnTo>
                <a:lnTo>
                  <a:pt x="12890" y="6622"/>
                </a:lnTo>
                <a:lnTo>
                  <a:pt x="16495" y="4213"/>
                </a:lnTo>
                <a:lnTo>
                  <a:pt x="20579" y="2529"/>
                </a:lnTo>
                <a:lnTo>
                  <a:pt x="24664" y="846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46"/>
                </a:lnTo>
                <a:lnTo>
                  <a:pt x="6504043" y="2529"/>
                </a:lnTo>
                <a:lnTo>
                  <a:pt x="6508127" y="4213"/>
                </a:lnTo>
                <a:lnTo>
                  <a:pt x="6511733" y="6622"/>
                </a:lnTo>
                <a:lnTo>
                  <a:pt x="6514860" y="9757"/>
                </a:lnTo>
                <a:lnTo>
                  <a:pt x="6517986" y="12873"/>
                </a:lnTo>
                <a:lnTo>
                  <a:pt x="6524624" y="33337"/>
                </a:lnTo>
                <a:lnTo>
                  <a:pt x="6524624" y="700087"/>
                </a:lnTo>
                <a:lnTo>
                  <a:pt x="6504044" y="730876"/>
                </a:lnTo>
                <a:lnTo>
                  <a:pt x="6499959" y="732569"/>
                </a:lnTo>
                <a:lnTo>
                  <a:pt x="6495707" y="733415"/>
                </a:lnTo>
                <a:lnTo>
                  <a:pt x="6491287" y="733424"/>
                </a:lnTo>
                <a:lnTo>
                  <a:pt x="33337" y="733424"/>
                </a:lnTo>
                <a:lnTo>
                  <a:pt x="28916" y="733415"/>
                </a:lnTo>
                <a:lnTo>
                  <a:pt x="24664" y="732569"/>
                </a:lnTo>
                <a:lnTo>
                  <a:pt x="20579" y="730876"/>
                </a:lnTo>
                <a:lnTo>
                  <a:pt x="16495" y="729183"/>
                </a:lnTo>
                <a:lnTo>
                  <a:pt x="0" y="704506"/>
                </a:lnTo>
                <a:lnTo>
                  <a:pt x="0" y="7000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762148" y="4205598"/>
            <a:ext cx="487807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  <a:tabLst>
                <a:tab pos="3181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NAME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"daniu"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试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19124" y="3771889"/>
            <a:ext cx="6515100" cy="361950"/>
            <a:chOff x="619124" y="3771889"/>
            <a:chExt cx="6515100" cy="361950"/>
          </a:xfrm>
        </p:grpSpPr>
        <p:sp>
          <p:nvSpPr>
            <p:cNvPr id="19" name="object 19"/>
            <p:cNvSpPr/>
            <p:nvPr/>
          </p:nvSpPr>
          <p:spPr>
            <a:xfrm>
              <a:off x="619124" y="377188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3"/>
                  </a:lnTo>
                  <a:lnTo>
                    <a:pt x="23473" y="279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24" y="412431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6191" y="39278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1047750" y="3833297"/>
            <a:ext cx="61658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70" dirty="0">
                <a:solidFill>
                  <a:srgbClr val="252525"/>
                </a:solidFill>
                <a:latin typeface="Arial"/>
                <a:cs typeface="Arial"/>
              </a:rPr>
              <a:t>name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定位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6422528" y="3833297"/>
            <a:ext cx="4387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62774" y="388618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09599" y="5610221"/>
            <a:ext cx="6534150" cy="742950"/>
            <a:chOff x="609599" y="5610221"/>
            <a:chExt cx="6534150" cy="742950"/>
          </a:xfrm>
        </p:grpSpPr>
        <p:sp>
          <p:nvSpPr>
            <p:cNvPr id="26" name="object 26"/>
            <p:cNvSpPr/>
            <p:nvPr/>
          </p:nvSpPr>
          <p:spPr>
            <a:xfrm>
              <a:off x="614362" y="5614984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82"/>
                  </a:lnTo>
                  <a:lnTo>
                    <a:pt x="9764" y="9757"/>
                  </a:lnTo>
                  <a:lnTo>
                    <a:pt x="12890" y="6632"/>
                  </a:lnTo>
                  <a:lnTo>
                    <a:pt x="16495" y="422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569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757"/>
                  </a:lnTo>
                  <a:lnTo>
                    <a:pt x="0" y="70450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9124" y="561973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3"/>
                  </a:lnTo>
                  <a:lnTo>
                    <a:pt x="23473" y="279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9124" y="597216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6191" y="57757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6899" y="4927010"/>
            <a:ext cx="6516370" cy="1325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indent="-173990">
              <a:lnSpc>
                <a:spcPct val="100000"/>
              </a:lnSpc>
              <a:spcBef>
                <a:spcPts val="105"/>
              </a:spcBef>
              <a:buSzPct val="50000"/>
              <a:buFont typeface="PMingLiU"/>
              <a:buChar char="●"/>
              <a:tabLst>
                <a:tab pos="300355" algn="l"/>
              </a:tabLst>
            </a:pPr>
            <a:r>
              <a:rPr sz="1300" spc="-10" dirty="0">
                <a:latin typeface="Arial"/>
                <a:cs typeface="Arial"/>
              </a:rPr>
              <a:t>LINK_TEXT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200">
              <a:latin typeface="Arial"/>
              <a:cs typeface="Arial"/>
            </a:endParaRPr>
          </a:p>
          <a:p>
            <a:pPr marL="1306830">
              <a:lnSpc>
                <a:spcPts val="265"/>
              </a:lnSpc>
              <a:spcBef>
                <a:spcPts val="5"/>
              </a:spcBef>
              <a:tabLst>
                <a:tab pos="2302510" algn="l"/>
              </a:tabLst>
            </a:pPr>
            <a:r>
              <a:rPr sz="350" spc="45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例：单击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login.html</a:t>
            </a:r>
            <a:r>
              <a:rPr sz="1300" spc="1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上传资料⻚⾯</a:t>
            </a:r>
            <a:endParaRPr sz="1300">
              <a:latin typeface="Microsoft JhengHei"/>
              <a:cs typeface="Microsoft JhengHei"/>
            </a:endParaRPr>
          </a:p>
          <a:p>
            <a:pPr marR="256540" algn="r">
              <a:lnSpc>
                <a:spcPct val="100000"/>
              </a:lnSpc>
              <a:spcBef>
                <a:spcPts val="174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LINK_TEXT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上传资料⻚⾯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62774" y="573403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19124" y="6924671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09599" y="7829546"/>
            <a:ext cx="6534150" cy="742950"/>
            <a:chOff x="609599" y="7829546"/>
            <a:chExt cx="6534150" cy="742950"/>
          </a:xfrm>
        </p:grpSpPr>
        <p:sp>
          <p:nvSpPr>
            <p:cNvPr id="34" name="object 34"/>
            <p:cNvSpPr/>
            <p:nvPr/>
          </p:nvSpPr>
          <p:spPr>
            <a:xfrm>
              <a:off x="614362" y="7834308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73"/>
                  </a:lnTo>
                  <a:lnTo>
                    <a:pt x="9764" y="9757"/>
                  </a:lnTo>
                  <a:lnTo>
                    <a:pt x="12890" y="6632"/>
                  </a:lnTo>
                  <a:lnTo>
                    <a:pt x="16495" y="422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29"/>
                  </a:lnTo>
                  <a:lnTo>
                    <a:pt x="6508127" y="4223"/>
                  </a:lnTo>
                  <a:lnTo>
                    <a:pt x="6511733" y="6632"/>
                  </a:lnTo>
                  <a:lnTo>
                    <a:pt x="6514860" y="9757"/>
                  </a:lnTo>
                  <a:lnTo>
                    <a:pt x="6517986" y="12873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04044" y="730866"/>
                  </a:lnTo>
                  <a:lnTo>
                    <a:pt x="6499959" y="732569"/>
                  </a:lnTo>
                  <a:lnTo>
                    <a:pt x="6495707" y="73341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15"/>
                  </a:lnTo>
                  <a:lnTo>
                    <a:pt x="24664" y="732569"/>
                  </a:lnTo>
                  <a:lnTo>
                    <a:pt x="20579" y="730866"/>
                  </a:lnTo>
                  <a:lnTo>
                    <a:pt x="16495" y="729183"/>
                  </a:lnTo>
                  <a:lnTo>
                    <a:pt x="0" y="70450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124" y="783906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3"/>
                  </a:lnTo>
                  <a:lnTo>
                    <a:pt x="23473" y="279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9124" y="819148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6191" y="80045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96899" y="7146335"/>
            <a:ext cx="6512559" cy="13252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indent="-173990">
              <a:lnSpc>
                <a:spcPct val="100000"/>
              </a:lnSpc>
              <a:spcBef>
                <a:spcPts val="105"/>
              </a:spcBef>
              <a:buSzPct val="50000"/>
              <a:buFont typeface="PMingLiU"/>
              <a:buChar char="●"/>
              <a:tabLst>
                <a:tab pos="300355" algn="l"/>
              </a:tabLst>
            </a:pPr>
            <a:r>
              <a:rPr sz="1300" spc="-25" dirty="0">
                <a:latin typeface="Arial"/>
                <a:cs typeface="Arial"/>
              </a:rPr>
              <a:t>PARTIAL_LINK_TEXT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200">
              <a:latin typeface="Arial"/>
              <a:cs typeface="Arial"/>
            </a:endParaRPr>
          </a:p>
          <a:p>
            <a:pPr marL="1306830">
              <a:lnSpc>
                <a:spcPts val="265"/>
              </a:lnSpc>
              <a:spcBef>
                <a:spcPts val="5"/>
              </a:spcBef>
              <a:tabLst>
                <a:tab pos="1997710" algn="l"/>
              </a:tabLst>
            </a:pPr>
            <a:r>
              <a:rPr sz="350" spc="45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例：单击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login.html</a:t>
            </a:r>
            <a:r>
              <a:rPr sz="1300" spc="1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上传资料</a:t>
            </a:r>
            <a:endParaRPr sz="1300">
              <a:latin typeface="Microsoft JhengHei"/>
              <a:cs typeface="Microsoft JhengHei"/>
            </a:endParaRPr>
          </a:p>
          <a:p>
            <a:pPr marR="252729" algn="r">
              <a:lnSpc>
                <a:spcPct val="100000"/>
              </a:lnSpc>
              <a:spcBef>
                <a:spcPts val="181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PARTIAL_LINK_TEXT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上传资料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962774" y="795336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9124" y="8810621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10</a:t>
            </a:fld>
            <a:endParaRPr spc="-25" dirty="0"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793160"/>
            <a:ext cx="995044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0" dirty="0">
                <a:solidFill>
                  <a:srgbClr val="333333"/>
                </a:solidFill>
                <a:latin typeface="Arial"/>
                <a:cs typeface="Arial"/>
              </a:rPr>
              <a:t>Git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提交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异常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1794687"/>
            <a:ext cx="482600" cy="222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问题：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4069760"/>
            <a:ext cx="178943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commit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加上</a:t>
            </a:r>
            <a:r>
              <a:rPr sz="1300" spc="-7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7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表示新增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5288960"/>
            <a:ext cx="5095875" cy="8820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#git</a:t>
            </a:r>
            <a:r>
              <a:rPr sz="13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push</a:t>
            </a:r>
            <a:r>
              <a:rPr sz="13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u</a:t>
            </a:r>
            <a:r>
              <a:rPr sz="13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origin</a:t>
            </a:r>
            <a:r>
              <a:rPr sz="13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master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ts val="2630"/>
              </a:lnSpc>
              <a:spcBef>
                <a:spcPts val="15"/>
              </a:spcBef>
            </a:pP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Jenkins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报告乱码：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#System.setProperty("hudson.model.DirectoryBrowserSupport.CSP</a:t>
            </a:r>
            <a:r>
              <a:rPr sz="1300" spc="25" dirty="0">
                <a:solidFill>
                  <a:srgbClr val="252525"/>
                </a:solidFill>
                <a:latin typeface="Arial"/>
                <a:cs typeface="Arial"/>
              </a:rPr>
              <a:t>", "")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899" y="8671584"/>
            <a:ext cx="787400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问题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思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考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1123950"/>
            <a:ext cx="3990974" cy="5619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2124075"/>
            <a:ext cx="6067424" cy="183832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4400550"/>
            <a:ext cx="4533899" cy="781049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125" y="6276975"/>
            <a:ext cx="6534149" cy="1971674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100</a:t>
            </a:fld>
            <a:endParaRPr spc="-25" dirty="0"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101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96899" y="400361"/>
            <a:ext cx="6456045" cy="5410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5"/>
              </a:spcBef>
            </a:pP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在</a:t>
            </a:r>
            <a:r>
              <a:rPr sz="1300" spc="-45" dirty="0">
                <a:solidFill>
                  <a:srgbClr val="4D4D4D"/>
                </a:solidFill>
                <a:latin typeface="Arial"/>
                <a:cs typeface="Arial"/>
              </a:rPr>
              <a:t>Python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中，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枚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举和我们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在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对象中定义的类变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量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时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⼀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样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的，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每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⼀个类变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量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就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⼀个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枚</a:t>
            </a:r>
            <a:r>
              <a:rPr sz="1300" spc="-100" dirty="0">
                <a:solidFill>
                  <a:srgbClr val="4D4D4D"/>
                </a:solidFill>
                <a:latin typeface="Microsoft JhengHei"/>
                <a:cs typeface="Microsoft JhengHei"/>
              </a:rPr>
              <a:t>举项，访问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枚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举项的⽅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式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为：类名加上类变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量</a:t>
            </a:r>
            <a:endParaRPr sz="125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206749" y="2538857"/>
            <a:ext cx="1358900" cy="198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-55" dirty="0">
                <a:solidFill>
                  <a:srgbClr val="8A8F8C"/>
                </a:solidFill>
                <a:latin typeface="Microsoft JhengHei"/>
                <a:cs typeface="Microsoft JhengHei"/>
              </a:rPr>
              <a:t>若</a:t>
            </a:r>
            <a:r>
              <a:rPr sz="1100" spc="-55" dirty="0">
                <a:solidFill>
                  <a:srgbClr val="8A8F8C"/>
                </a:solidFill>
                <a:latin typeface="PMingLiU"/>
                <a:cs typeface="PMingLiU"/>
              </a:rPr>
              <a:t>有</a:t>
            </a:r>
            <a:r>
              <a:rPr sz="1100" spc="-55" dirty="0">
                <a:solidFill>
                  <a:srgbClr val="8A8F8C"/>
                </a:solidFill>
                <a:latin typeface="Microsoft JhengHei"/>
                <a:cs typeface="Microsoft JhengHei"/>
              </a:rPr>
              <a:t>收获，就点个赞吧</a:t>
            </a:r>
            <a:endParaRPr sz="1100">
              <a:latin typeface="Microsoft JhengHei"/>
              <a:cs typeface="Microsoft JhengHe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9785"/>
            <a:ext cx="381063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:login.html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⻚⾯获取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form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签</a:t>
            </a:r>
            <a:r>
              <a:rPr sz="1300" spc="-65" dirty="0">
                <a:solidFill>
                  <a:srgbClr val="333333"/>
                </a:solidFill>
                <a:latin typeface="Arial"/>
                <a:cs typeface="Arial"/>
              </a:rPr>
              <a:t>name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属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性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"daniu"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并输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出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7955960"/>
            <a:ext cx="121094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90" dirty="0">
                <a:latin typeface="Arial"/>
                <a:cs typeface="Arial"/>
              </a:rPr>
              <a:t>CSS_SELECTOR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199" y="801331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790575"/>
            <a:ext cx="6534149" cy="39814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09599" y="4895846"/>
            <a:ext cx="6534150" cy="742950"/>
            <a:chOff x="609599" y="4895846"/>
            <a:chExt cx="6534150" cy="742950"/>
          </a:xfrm>
        </p:grpSpPr>
        <p:sp>
          <p:nvSpPr>
            <p:cNvPr id="7" name="object 7"/>
            <p:cNvSpPr/>
            <p:nvPr/>
          </p:nvSpPr>
          <p:spPr>
            <a:xfrm>
              <a:off x="614362" y="4900608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82"/>
                  </a:lnTo>
                  <a:lnTo>
                    <a:pt x="9764" y="975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29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57"/>
                  </a:lnTo>
                  <a:lnTo>
                    <a:pt x="6517986" y="12882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04044" y="730866"/>
                  </a:lnTo>
                  <a:lnTo>
                    <a:pt x="6499959" y="732569"/>
                  </a:lnTo>
                  <a:lnTo>
                    <a:pt x="6495707" y="73341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15"/>
                  </a:lnTo>
                  <a:lnTo>
                    <a:pt x="24664" y="732569"/>
                  </a:lnTo>
                  <a:lnTo>
                    <a:pt x="20579" y="730866"/>
                  </a:lnTo>
                  <a:lnTo>
                    <a:pt x="16495" y="729173"/>
                  </a:lnTo>
                  <a:lnTo>
                    <a:pt x="0" y="70449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490536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3"/>
                  </a:lnTo>
                  <a:lnTo>
                    <a:pt x="23473" y="279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525778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191" y="50708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49448" y="4976296"/>
            <a:ext cx="6111875" cy="559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TAG_NAME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"form"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get_attribute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"name"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2774" y="501966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19124" y="5876921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09599" y="6781796"/>
            <a:ext cx="6534150" cy="742950"/>
            <a:chOff x="609599" y="6781796"/>
            <a:chExt cx="6534150" cy="742950"/>
          </a:xfrm>
        </p:grpSpPr>
        <p:sp>
          <p:nvSpPr>
            <p:cNvPr id="15" name="object 15"/>
            <p:cNvSpPr/>
            <p:nvPr/>
          </p:nvSpPr>
          <p:spPr>
            <a:xfrm>
              <a:off x="614362" y="6786558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59"/>
                  </a:lnTo>
                  <a:lnTo>
                    <a:pt x="2537" y="20575"/>
                  </a:lnTo>
                  <a:lnTo>
                    <a:pt x="4229" y="16491"/>
                  </a:lnTo>
                  <a:lnTo>
                    <a:pt x="6638" y="12882"/>
                  </a:lnTo>
                  <a:lnTo>
                    <a:pt x="9764" y="9757"/>
                  </a:lnTo>
                  <a:lnTo>
                    <a:pt x="12890" y="6632"/>
                  </a:lnTo>
                  <a:lnTo>
                    <a:pt x="16495" y="422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22086" y="20575"/>
                  </a:lnTo>
                  <a:lnTo>
                    <a:pt x="6523778" y="2465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04044" y="730876"/>
                  </a:lnTo>
                  <a:lnTo>
                    <a:pt x="6499959" y="732569"/>
                  </a:lnTo>
                  <a:lnTo>
                    <a:pt x="6495707" y="73341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15"/>
                  </a:lnTo>
                  <a:lnTo>
                    <a:pt x="24664" y="732569"/>
                  </a:lnTo>
                  <a:lnTo>
                    <a:pt x="20579" y="730876"/>
                  </a:lnTo>
                  <a:lnTo>
                    <a:pt x="16495" y="729183"/>
                  </a:lnTo>
                  <a:lnTo>
                    <a:pt x="0" y="70450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679131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3"/>
                  </a:lnTo>
                  <a:lnTo>
                    <a:pt x="23473" y="279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124" y="714373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6191" y="69568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6899" y="6108110"/>
            <a:ext cx="6530975" cy="13131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indent="-173990">
              <a:lnSpc>
                <a:spcPct val="100000"/>
              </a:lnSpc>
              <a:spcBef>
                <a:spcPts val="105"/>
              </a:spcBef>
              <a:buSzPct val="50000"/>
              <a:buFont typeface="PMingLiU"/>
              <a:buChar char="●"/>
              <a:tabLst>
                <a:tab pos="300355" algn="l"/>
              </a:tabLst>
            </a:pPr>
            <a:r>
              <a:rPr sz="1300" spc="-10" dirty="0">
                <a:latin typeface="Arial"/>
                <a:cs typeface="Arial"/>
              </a:rPr>
              <a:t>CLASS_NAME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:login.html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⻚⾯密码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框</a:t>
            </a:r>
            <a:r>
              <a:rPr sz="1300" spc="-1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"passwd"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200">
              <a:latin typeface="Arial"/>
              <a:cs typeface="Arial"/>
            </a:endParaRPr>
          </a:p>
          <a:p>
            <a:pPr marR="271145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CLASS_NAME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"passwd"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"testdaniu"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62774" y="691513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11</a:t>
            </a:fld>
            <a:endParaRPr spc="-2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5261216"/>
            <a:ext cx="3764915" cy="52641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https://www.w3school.com.cn/cssref/css_selectors.asp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200" spc="-65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r>
              <a:rPr sz="1200" spc="-40" dirty="0">
                <a:solidFill>
                  <a:srgbClr val="252525"/>
                </a:solidFill>
                <a:latin typeface="Arial"/>
                <a:cs typeface="Arial"/>
              </a:rPr>
              <a:t>class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式</a:t>
            </a:r>
            <a:endParaRPr sz="1200">
              <a:latin typeface="PMingLiU"/>
              <a:cs typeface="PMingLiU"/>
            </a:endParaRPr>
          </a:p>
        </p:txBody>
      </p:sp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57200"/>
            <a:ext cx="6534149" cy="4695824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9599" y="5915020"/>
            <a:ext cx="6534150" cy="2076450"/>
            <a:chOff x="609599" y="5915020"/>
            <a:chExt cx="6534150" cy="2076450"/>
          </a:xfrm>
        </p:grpSpPr>
        <p:sp>
          <p:nvSpPr>
            <p:cNvPr id="5" name="object 5"/>
            <p:cNvSpPr/>
            <p:nvPr/>
          </p:nvSpPr>
          <p:spPr>
            <a:xfrm>
              <a:off x="614362" y="5919783"/>
              <a:ext cx="6524625" cy="2066925"/>
            </a:xfrm>
            <a:custGeom>
              <a:avLst/>
              <a:gdLst/>
              <a:ahLst/>
              <a:cxnLst/>
              <a:rect l="l" t="t" r="r" b="b"/>
              <a:pathLst>
                <a:path w="6524625" h="2066925">
                  <a:moveTo>
                    <a:pt x="0" y="20335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59"/>
                  </a:lnTo>
                  <a:lnTo>
                    <a:pt x="2537" y="20575"/>
                  </a:lnTo>
                  <a:lnTo>
                    <a:pt x="4229" y="16491"/>
                  </a:lnTo>
                  <a:lnTo>
                    <a:pt x="6638" y="12892"/>
                  </a:lnTo>
                  <a:lnTo>
                    <a:pt x="9764" y="9766"/>
                  </a:lnTo>
                  <a:lnTo>
                    <a:pt x="12890" y="6632"/>
                  </a:lnTo>
                  <a:lnTo>
                    <a:pt x="16495" y="422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29"/>
                  </a:lnTo>
                  <a:lnTo>
                    <a:pt x="6508127" y="4223"/>
                  </a:lnTo>
                  <a:lnTo>
                    <a:pt x="6511733" y="6632"/>
                  </a:lnTo>
                  <a:lnTo>
                    <a:pt x="6514860" y="9766"/>
                  </a:lnTo>
                  <a:lnTo>
                    <a:pt x="6517986" y="12892"/>
                  </a:lnTo>
                  <a:lnTo>
                    <a:pt x="6520394" y="16491"/>
                  </a:lnTo>
                  <a:lnTo>
                    <a:pt x="6522086" y="20575"/>
                  </a:lnTo>
                  <a:lnTo>
                    <a:pt x="6523778" y="2465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2033587"/>
                  </a:lnTo>
                  <a:lnTo>
                    <a:pt x="6504044" y="2064366"/>
                  </a:lnTo>
                  <a:lnTo>
                    <a:pt x="6499959" y="2066069"/>
                  </a:lnTo>
                  <a:lnTo>
                    <a:pt x="6495707" y="2066915"/>
                  </a:lnTo>
                  <a:lnTo>
                    <a:pt x="6491287" y="2066924"/>
                  </a:lnTo>
                  <a:lnTo>
                    <a:pt x="33337" y="2066924"/>
                  </a:lnTo>
                  <a:lnTo>
                    <a:pt x="28916" y="2066915"/>
                  </a:lnTo>
                  <a:lnTo>
                    <a:pt x="24664" y="2066069"/>
                  </a:lnTo>
                  <a:lnTo>
                    <a:pt x="20579" y="2064366"/>
                  </a:lnTo>
                  <a:lnTo>
                    <a:pt x="16495" y="2062683"/>
                  </a:lnTo>
                  <a:lnTo>
                    <a:pt x="0" y="2038005"/>
                  </a:lnTo>
                  <a:lnTo>
                    <a:pt x="0" y="2033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24" y="592454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627696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191" y="60900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962774" y="6038844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609599" y="8429620"/>
            <a:ext cx="6534150" cy="742950"/>
            <a:chOff x="609599" y="8429620"/>
            <a:chExt cx="6534150" cy="742950"/>
          </a:xfrm>
        </p:grpSpPr>
        <p:sp>
          <p:nvSpPr>
            <p:cNvPr id="11" name="object 11"/>
            <p:cNvSpPr/>
            <p:nvPr/>
          </p:nvSpPr>
          <p:spPr>
            <a:xfrm>
              <a:off x="614362" y="843438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18"/>
                  </a:lnTo>
                  <a:lnTo>
                    <a:pt x="845" y="24659"/>
                  </a:lnTo>
                  <a:lnTo>
                    <a:pt x="2537" y="20575"/>
                  </a:lnTo>
                  <a:lnTo>
                    <a:pt x="4229" y="16491"/>
                  </a:lnTo>
                  <a:lnTo>
                    <a:pt x="6638" y="12882"/>
                  </a:lnTo>
                  <a:lnTo>
                    <a:pt x="9764" y="975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29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57"/>
                  </a:lnTo>
                  <a:lnTo>
                    <a:pt x="6517986" y="12882"/>
                  </a:lnTo>
                  <a:lnTo>
                    <a:pt x="6520394" y="16491"/>
                  </a:lnTo>
                  <a:lnTo>
                    <a:pt x="6522086" y="20575"/>
                  </a:lnTo>
                  <a:lnTo>
                    <a:pt x="6523778" y="24659"/>
                  </a:lnTo>
                  <a:lnTo>
                    <a:pt x="6524623" y="28918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96"/>
                  </a:lnTo>
                  <a:lnTo>
                    <a:pt x="6523778" y="708747"/>
                  </a:lnTo>
                  <a:lnTo>
                    <a:pt x="6522086" y="712830"/>
                  </a:lnTo>
                  <a:lnTo>
                    <a:pt x="6520394" y="716914"/>
                  </a:lnTo>
                  <a:lnTo>
                    <a:pt x="6504044" y="730876"/>
                  </a:lnTo>
                  <a:lnTo>
                    <a:pt x="6499959" y="732560"/>
                  </a:lnTo>
                  <a:lnTo>
                    <a:pt x="6495707" y="73341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15"/>
                  </a:lnTo>
                  <a:lnTo>
                    <a:pt x="24664" y="732560"/>
                  </a:lnTo>
                  <a:lnTo>
                    <a:pt x="20579" y="730876"/>
                  </a:lnTo>
                  <a:lnTo>
                    <a:pt x="16495" y="729192"/>
                  </a:lnTo>
                  <a:lnTo>
                    <a:pt x="0" y="70449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843914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879156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191" y="85951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35656" y="5995471"/>
            <a:ext cx="6492240" cy="3488054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786755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444500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44500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#text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与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phone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之间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空格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加⼊</a:t>
            </a:r>
            <a:r>
              <a:rPr sz="1050" spc="-25" dirty="0">
                <a:solidFill>
                  <a:srgbClr val="00A861"/>
                </a:solidFill>
                <a:latin typeface="Courier New"/>
                <a:cs typeface="Courier New"/>
              </a:rPr>
              <a:t>“.”</a:t>
            </a:r>
            <a:endParaRPr sz="1050">
              <a:latin typeface="Courier New"/>
              <a:cs typeface="Courier New"/>
            </a:endParaRPr>
          </a:p>
          <a:p>
            <a:pPr marL="444500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44450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CSS_SELECTOR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".f-text.phone-input"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技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术</a:t>
            </a:r>
            <a:r>
              <a:rPr sz="1050" spc="-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  <a:p>
            <a:pPr marL="444500">
              <a:lnSpc>
                <a:spcPct val="100000"/>
              </a:lnSpc>
              <a:spcBef>
                <a:spcPts val="229"/>
              </a:spcBef>
            </a:pPr>
            <a:r>
              <a:rPr sz="1050" spc="-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44500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3"/>
              <a:tabLst>
                <a:tab pos="444500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⽤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.f-text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也可</a:t>
            </a:r>
            <a:endParaRPr sz="1100">
              <a:latin typeface="Microsoft JhengHei"/>
              <a:cs typeface="Microsoft JhengHei"/>
            </a:endParaRPr>
          </a:p>
          <a:p>
            <a:pPr marL="444500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3"/>
              <a:tabLst>
                <a:tab pos="44450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CSS_SELECTOR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".f-text"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技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术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44500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3"/>
              <a:tabLst>
                <a:tab pos="444500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⽤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class=’f-text</a:t>
            </a:r>
            <a:r>
              <a:rPr sz="1050" spc="215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phone-input’text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与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phone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之间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空格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不需处理</a:t>
            </a:r>
            <a:endParaRPr sz="1100">
              <a:latin typeface="Microsoft JhengHei"/>
              <a:cs typeface="Microsoft JhengHei"/>
            </a:endParaRPr>
          </a:p>
          <a:p>
            <a:pPr marL="444500" marR="18415" indent="-318770">
              <a:lnSpc>
                <a:spcPct val="115100"/>
              </a:lnSpc>
              <a:spcBef>
                <a:spcPts val="35"/>
              </a:spcBef>
              <a:buClr>
                <a:srgbClr val="6B6B6B"/>
              </a:buClr>
              <a:buAutoNum type="arabicPlain" startAt="3"/>
              <a:tabLst>
                <a:tab pos="44450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CSS_SELECTOR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"[class='f-text</a:t>
            </a:r>
            <a:r>
              <a:rPr sz="1050" spc="31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phone-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input']"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send_ke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ys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技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术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050">
              <a:latin typeface="Courier New"/>
              <a:cs typeface="Courier New"/>
            </a:endParaRPr>
          </a:p>
          <a:p>
            <a:pPr marL="259079">
              <a:lnSpc>
                <a:spcPct val="100000"/>
              </a:lnSpc>
              <a:spcBef>
                <a:spcPts val="5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id</a:t>
            </a:r>
            <a:r>
              <a:rPr sz="1200" spc="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式</a:t>
            </a:r>
            <a:endParaRPr sz="12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1100">
              <a:latin typeface="PMingLiU"/>
              <a:cs typeface="PMingLiU"/>
            </a:endParaRPr>
          </a:p>
          <a:p>
            <a:pPr marL="5786755">
              <a:lnSpc>
                <a:spcPct val="100000"/>
              </a:lnSpc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050">
              <a:latin typeface="Arial"/>
              <a:cs typeface="Arial"/>
            </a:endParaRPr>
          </a:p>
          <a:p>
            <a:pPr marL="444500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4450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CSS_SELECTOR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"#dntest"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试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050">
              <a:latin typeface="Courier New"/>
              <a:cs typeface="Courier New"/>
            </a:endParaRPr>
          </a:p>
          <a:p>
            <a:pPr marL="259079">
              <a:lnSpc>
                <a:spcPct val="100000"/>
              </a:lnSpc>
              <a:spcBef>
                <a:spcPts val="5"/>
              </a:spcBef>
            </a:pPr>
            <a:r>
              <a:rPr sz="1200" spc="-50" dirty="0">
                <a:solidFill>
                  <a:srgbClr val="252525"/>
                </a:solidFill>
                <a:latin typeface="Arial"/>
                <a:cs typeface="Arial"/>
              </a:rPr>
              <a:t>name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式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2774" y="855344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12</a:t>
            </a:fld>
            <a:endParaRPr spc="-2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476245"/>
            <a:ext cx="6534150" cy="933450"/>
            <a:chOff x="609599" y="476245"/>
            <a:chExt cx="6534150" cy="933450"/>
          </a:xfrm>
        </p:grpSpPr>
        <p:sp>
          <p:nvSpPr>
            <p:cNvPr id="3" name="object 3"/>
            <p:cNvSpPr/>
            <p:nvPr/>
          </p:nvSpPr>
          <p:spPr>
            <a:xfrm>
              <a:off x="614362" y="481008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0"/>
                  </a:lnTo>
                  <a:lnTo>
                    <a:pt x="845" y="24640"/>
                  </a:lnTo>
                  <a:lnTo>
                    <a:pt x="2537" y="20556"/>
                  </a:lnTo>
                  <a:lnTo>
                    <a:pt x="4229" y="16473"/>
                  </a:lnTo>
                  <a:lnTo>
                    <a:pt x="6638" y="12864"/>
                  </a:lnTo>
                  <a:lnTo>
                    <a:pt x="9764" y="974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29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47"/>
                  </a:lnTo>
                  <a:lnTo>
                    <a:pt x="6517986" y="12864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04044" y="921366"/>
                  </a:lnTo>
                  <a:lnTo>
                    <a:pt x="6499959" y="923069"/>
                  </a:lnTo>
                  <a:lnTo>
                    <a:pt x="6495707" y="923915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15"/>
                  </a:lnTo>
                  <a:lnTo>
                    <a:pt x="24664" y="923069"/>
                  </a:lnTo>
                  <a:lnTo>
                    <a:pt x="20579" y="921366"/>
                  </a:lnTo>
                  <a:lnTo>
                    <a:pt x="16495" y="919683"/>
                  </a:lnTo>
                  <a:lnTo>
                    <a:pt x="0" y="894996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124" y="48577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24" y="83819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9448" y="556696"/>
            <a:ext cx="6363335" cy="751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5904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0"/>
              </a:spcBef>
            </a:pPr>
            <a:endParaRPr sz="1050">
              <a:latin typeface="Arial"/>
              <a:cs typeface="Arial"/>
            </a:endParaRPr>
          </a:p>
          <a:p>
            <a:pPr marL="330835" marR="5080" indent="-318770">
              <a:lnSpc>
                <a:spcPct val="113599"/>
              </a:lnSpc>
              <a:spcBef>
                <a:spcPts val="5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CSS_SELECTOR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"input[name='daniu']"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⼤⽜</a:t>
            </a:r>
            <a:r>
              <a:rPr sz="1100" spc="-50" dirty="0">
                <a:solidFill>
                  <a:srgbClr val="F68000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试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2774" y="60007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09599" y="2505070"/>
            <a:ext cx="6534150" cy="933450"/>
            <a:chOff x="609599" y="2505070"/>
            <a:chExt cx="6534150" cy="933450"/>
          </a:xfrm>
        </p:grpSpPr>
        <p:sp>
          <p:nvSpPr>
            <p:cNvPr id="10" name="object 10"/>
            <p:cNvSpPr/>
            <p:nvPr/>
          </p:nvSpPr>
          <p:spPr>
            <a:xfrm>
              <a:off x="614362" y="2509833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73"/>
                  </a:lnTo>
                  <a:lnTo>
                    <a:pt x="9764" y="975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7"/>
                  </a:lnTo>
                  <a:lnTo>
                    <a:pt x="6504043" y="2520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57"/>
                  </a:lnTo>
                  <a:lnTo>
                    <a:pt x="6517986" y="12873"/>
                  </a:lnTo>
                  <a:lnTo>
                    <a:pt x="6520394" y="16483"/>
                  </a:lnTo>
                  <a:lnTo>
                    <a:pt x="6522086" y="20566"/>
                  </a:lnTo>
                  <a:lnTo>
                    <a:pt x="6523778" y="2464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5006"/>
                  </a:lnTo>
                  <a:lnTo>
                    <a:pt x="6523778" y="899247"/>
                  </a:lnTo>
                  <a:lnTo>
                    <a:pt x="6522086" y="903330"/>
                  </a:lnTo>
                  <a:lnTo>
                    <a:pt x="6520394" y="907414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845" y="899247"/>
                  </a:lnTo>
                  <a:lnTo>
                    <a:pt x="0" y="895006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124" y="251459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286702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26801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962774" y="2628895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5" name="object 15"/>
          <p:cNvGrpSpPr/>
          <p:nvPr/>
        </p:nvGrpSpPr>
        <p:grpSpPr>
          <a:xfrm>
            <a:off x="609599" y="4210045"/>
            <a:ext cx="6534150" cy="742950"/>
            <a:chOff x="609599" y="4210045"/>
            <a:chExt cx="6534150" cy="742950"/>
          </a:xfrm>
        </p:grpSpPr>
        <p:sp>
          <p:nvSpPr>
            <p:cNvPr id="16" name="object 16"/>
            <p:cNvSpPr/>
            <p:nvPr/>
          </p:nvSpPr>
          <p:spPr>
            <a:xfrm>
              <a:off x="614362" y="4214807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73"/>
                  </a:lnTo>
                  <a:lnTo>
                    <a:pt x="9764" y="9757"/>
                  </a:lnTo>
                  <a:lnTo>
                    <a:pt x="12890" y="6632"/>
                  </a:lnTo>
                  <a:lnTo>
                    <a:pt x="16495" y="422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7"/>
                  </a:lnTo>
                  <a:lnTo>
                    <a:pt x="6504043" y="2520"/>
                  </a:lnTo>
                  <a:lnTo>
                    <a:pt x="6508127" y="4223"/>
                  </a:lnTo>
                  <a:lnTo>
                    <a:pt x="6511733" y="6632"/>
                  </a:lnTo>
                  <a:lnTo>
                    <a:pt x="6514860" y="9757"/>
                  </a:lnTo>
                  <a:lnTo>
                    <a:pt x="6517986" y="12873"/>
                  </a:lnTo>
                  <a:lnTo>
                    <a:pt x="6520394" y="16483"/>
                  </a:lnTo>
                  <a:lnTo>
                    <a:pt x="6522086" y="20566"/>
                  </a:lnTo>
                  <a:lnTo>
                    <a:pt x="6523778" y="2464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506"/>
                  </a:lnTo>
                  <a:lnTo>
                    <a:pt x="6523778" y="708747"/>
                  </a:lnTo>
                  <a:lnTo>
                    <a:pt x="6522086" y="712830"/>
                  </a:lnTo>
                  <a:lnTo>
                    <a:pt x="6520394" y="716914"/>
                  </a:lnTo>
                  <a:lnTo>
                    <a:pt x="6504044" y="730866"/>
                  </a:lnTo>
                  <a:lnTo>
                    <a:pt x="6499959" y="732560"/>
                  </a:lnTo>
                  <a:lnTo>
                    <a:pt x="6495707" y="73341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15"/>
                  </a:lnTo>
                  <a:lnTo>
                    <a:pt x="24664" y="732560"/>
                  </a:lnTo>
                  <a:lnTo>
                    <a:pt x="20579" y="730857"/>
                  </a:lnTo>
                  <a:lnTo>
                    <a:pt x="16495" y="729173"/>
                  </a:lnTo>
                  <a:lnTo>
                    <a:pt x="0" y="70450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124" y="421957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4" y="279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124" y="457199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6191" y="437555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962774" y="4333870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1" name="object 21"/>
          <p:cNvGrpSpPr/>
          <p:nvPr/>
        </p:nvGrpSpPr>
        <p:grpSpPr>
          <a:xfrm>
            <a:off x="609599" y="5381620"/>
            <a:ext cx="6534150" cy="742950"/>
            <a:chOff x="609599" y="5381620"/>
            <a:chExt cx="6534150" cy="742950"/>
          </a:xfrm>
        </p:grpSpPr>
        <p:sp>
          <p:nvSpPr>
            <p:cNvPr id="22" name="object 22"/>
            <p:cNvSpPr/>
            <p:nvPr/>
          </p:nvSpPr>
          <p:spPr>
            <a:xfrm>
              <a:off x="614362" y="538638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73"/>
                  </a:lnTo>
                  <a:lnTo>
                    <a:pt x="9764" y="9747"/>
                  </a:lnTo>
                  <a:lnTo>
                    <a:pt x="12890" y="6613"/>
                  </a:lnTo>
                  <a:lnTo>
                    <a:pt x="16495" y="4204"/>
                  </a:lnTo>
                  <a:lnTo>
                    <a:pt x="20579" y="2520"/>
                  </a:lnTo>
                  <a:lnTo>
                    <a:pt x="24664" y="83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7"/>
                  </a:lnTo>
                  <a:lnTo>
                    <a:pt x="6504043" y="2520"/>
                  </a:lnTo>
                  <a:lnTo>
                    <a:pt x="6508127" y="4204"/>
                  </a:lnTo>
                  <a:lnTo>
                    <a:pt x="6511733" y="6613"/>
                  </a:lnTo>
                  <a:lnTo>
                    <a:pt x="6514860" y="9747"/>
                  </a:lnTo>
                  <a:lnTo>
                    <a:pt x="6517986" y="12873"/>
                  </a:lnTo>
                  <a:lnTo>
                    <a:pt x="6520394" y="16483"/>
                  </a:lnTo>
                  <a:lnTo>
                    <a:pt x="6522086" y="20566"/>
                  </a:lnTo>
                  <a:lnTo>
                    <a:pt x="6523778" y="2464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04044" y="730876"/>
                  </a:lnTo>
                  <a:lnTo>
                    <a:pt x="6499959" y="732578"/>
                  </a:lnTo>
                  <a:lnTo>
                    <a:pt x="6495707" y="733424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24"/>
                  </a:lnTo>
                  <a:lnTo>
                    <a:pt x="24664" y="732578"/>
                  </a:lnTo>
                  <a:lnTo>
                    <a:pt x="0" y="70450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24" y="539114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9124" y="574356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6191" y="55566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962774" y="5514970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7" name="object 27"/>
          <p:cNvGrpSpPr/>
          <p:nvPr/>
        </p:nvGrpSpPr>
        <p:grpSpPr>
          <a:xfrm>
            <a:off x="609599" y="6562720"/>
            <a:ext cx="6534150" cy="742950"/>
            <a:chOff x="609599" y="6562720"/>
            <a:chExt cx="6534150" cy="742950"/>
          </a:xfrm>
        </p:grpSpPr>
        <p:sp>
          <p:nvSpPr>
            <p:cNvPr id="28" name="object 28"/>
            <p:cNvSpPr/>
            <p:nvPr/>
          </p:nvSpPr>
          <p:spPr>
            <a:xfrm>
              <a:off x="614362" y="656748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56"/>
                  </a:lnTo>
                  <a:lnTo>
                    <a:pt x="4229" y="16473"/>
                  </a:lnTo>
                  <a:lnTo>
                    <a:pt x="6638" y="12873"/>
                  </a:lnTo>
                  <a:lnTo>
                    <a:pt x="9764" y="975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29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57"/>
                  </a:lnTo>
                  <a:lnTo>
                    <a:pt x="6517986" y="12873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560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15"/>
                  </a:lnTo>
                  <a:lnTo>
                    <a:pt x="24664" y="732560"/>
                  </a:lnTo>
                  <a:lnTo>
                    <a:pt x="20579" y="730866"/>
                  </a:lnTo>
                  <a:lnTo>
                    <a:pt x="16495" y="729173"/>
                  </a:lnTo>
                  <a:lnTo>
                    <a:pt x="0" y="70449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9124" y="657224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9124" y="692466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6191" y="67377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96899" y="1831385"/>
            <a:ext cx="6517005" cy="64630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indent="-173990">
              <a:lnSpc>
                <a:spcPct val="100000"/>
              </a:lnSpc>
              <a:spcBef>
                <a:spcPts val="105"/>
              </a:spcBef>
              <a:buSzPct val="50000"/>
              <a:buFont typeface="PMingLiU"/>
              <a:buChar char="●"/>
              <a:tabLst>
                <a:tab pos="300355" algn="l"/>
              </a:tabLst>
            </a:pPr>
            <a:r>
              <a:rPr sz="1300" spc="-10" dirty="0">
                <a:latin typeface="Arial"/>
                <a:cs typeface="Arial"/>
              </a:rPr>
              <a:t>XPATH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绝对路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径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：例，⼤⽜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试⽤户名 </a:t>
            </a:r>
            <a:r>
              <a:rPr sz="1300" spc="330" dirty="0">
                <a:solidFill>
                  <a:srgbClr val="252525"/>
                </a:solidFill>
                <a:latin typeface="Arial"/>
                <a:cs typeface="Arial"/>
              </a:rPr>
              <a:t>--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html/body/form/input[1]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200">
              <a:latin typeface="Arial"/>
              <a:cs typeface="Arial"/>
            </a:endParaRPr>
          </a:p>
          <a:p>
            <a:pPr marR="257175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XPATH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"html/body/form/input[1]"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试</a:t>
            </a:r>
            <a:r>
              <a:rPr sz="1050" spc="-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  <a:p>
            <a:pPr marL="483234">
              <a:lnSpc>
                <a:spcPct val="100000"/>
              </a:lnSpc>
              <a:spcBef>
                <a:spcPts val="229"/>
              </a:spcBef>
            </a:pPr>
            <a:r>
              <a:rPr sz="1050" spc="-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相对路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径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200" spc="-20" dirty="0">
                <a:solidFill>
                  <a:srgbClr val="252525"/>
                </a:solidFill>
                <a:latin typeface="Arial"/>
                <a:cs typeface="Arial"/>
              </a:rPr>
              <a:t>#login.html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登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户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名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标签是</a:t>
            </a:r>
            <a:r>
              <a:rPr sz="700" spc="9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1200" spc="95" dirty="0">
                <a:solidFill>
                  <a:srgbClr val="252525"/>
                </a:solidFill>
                <a:latin typeface="Arial"/>
                <a:cs typeface="Arial"/>
              </a:rPr>
              <a:t>input</a:t>
            </a:r>
            <a:r>
              <a:rPr sz="700" spc="9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endParaRPr sz="7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1100">
              <a:latin typeface="Arial"/>
              <a:cs typeface="Arial"/>
            </a:endParaRPr>
          </a:p>
          <a:p>
            <a:pPr marR="257175" algn="r">
              <a:lnSpc>
                <a:spcPct val="100000"/>
              </a:lnSpc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XPATH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"//input[@id='dntest']"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技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术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1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#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多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个属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性条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件之间可⽤</a:t>
            </a:r>
            <a:r>
              <a:rPr sz="1200" spc="-25" dirty="0">
                <a:solidFill>
                  <a:srgbClr val="252525"/>
                </a:solidFill>
                <a:latin typeface="Arial"/>
                <a:cs typeface="Arial"/>
              </a:rPr>
              <a:t>and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95"/>
              </a:spcBef>
            </a:pPr>
            <a:endParaRPr sz="1100">
              <a:latin typeface="Arial"/>
              <a:cs typeface="Arial"/>
            </a:endParaRPr>
          </a:p>
          <a:p>
            <a:pPr marR="257175" algn="r">
              <a:lnSpc>
                <a:spcPct val="100000"/>
              </a:lnSpc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100" dirty="0">
                <a:solidFill>
                  <a:srgbClr val="343434"/>
                </a:solidFill>
                <a:latin typeface="Microsoft JhengHei"/>
                <a:cs typeface="Microsoft JhengHei"/>
              </a:rPr>
              <a:t>（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XPATH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"//*[@id='dntest'and</a:t>
            </a:r>
            <a:r>
              <a:rPr sz="1050" spc="10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@name='daniu']"</a:t>
            </a:r>
            <a:r>
              <a:rPr sz="1100" spc="-10" dirty="0">
                <a:solidFill>
                  <a:srgbClr val="343434"/>
                </a:solidFill>
                <a:latin typeface="Microsoft JhengHei"/>
                <a:cs typeface="Microsoft JhengHei"/>
              </a:rPr>
              <a:t>）</a:t>
            </a:r>
            <a:endParaRPr sz="11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805"/>
              </a:spcBef>
            </a:pPr>
            <a:r>
              <a:rPr sz="1200" spc="-10" dirty="0">
                <a:solidFill>
                  <a:srgbClr val="252525"/>
                </a:solidFill>
                <a:latin typeface="Arial"/>
                <a:cs typeface="Arial"/>
              </a:rPr>
              <a:t>#or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表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示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只需⼀个属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性条</a:t>
            </a:r>
            <a:r>
              <a:rPr sz="1200" spc="-85" dirty="0">
                <a:solidFill>
                  <a:srgbClr val="252525"/>
                </a:solidFill>
                <a:latin typeface="Microsoft JhengHei"/>
                <a:cs typeface="Microsoft JhengHei"/>
              </a:rPr>
              <a:t>件满⾜即可</a:t>
            </a:r>
            <a:endParaRPr sz="1200">
              <a:latin typeface="Microsoft JhengHei"/>
              <a:cs typeface="Microsoft JhengHei"/>
            </a:endParaRPr>
          </a:p>
          <a:p>
            <a:pPr marR="257175" algn="r">
              <a:lnSpc>
                <a:spcPct val="100000"/>
              </a:lnSpc>
              <a:spcBef>
                <a:spcPts val="183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XPATH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"//*[@id='dntest'</a:t>
            </a:r>
            <a:r>
              <a:rPr sz="1050" spc="7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or</a:t>
            </a:r>
            <a:r>
              <a:rPr sz="1050" spc="8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@name='daniu']"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模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糊定位：</a:t>
            </a:r>
            <a:endParaRPr sz="1300">
              <a:latin typeface="Microsoft JhengHei"/>
              <a:cs typeface="Microsoft JhengHei"/>
            </a:endParaRPr>
          </a:p>
          <a:p>
            <a:pPr marL="12700" marR="4956810">
              <a:lnSpc>
                <a:spcPct val="168300"/>
              </a:lnSpc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starts-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with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与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contains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62774" y="668654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13</a:t>
            </a:fld>
            <a:endParaRPr spc="-2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7955960"/>
            <a:ext cx="426084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50" dirty="0">
                <a:solidFill>
                  <a:srgbClr val="252525"/>
                </a:solidFill>
                <a:latin typeface="Arial"/>
                <a:cs typeface="Arial"/>
              </a:rPr>
              <a:t>if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语句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1199" y="801331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14362" y="481007"/>
            <a:ext cx="6524625" cy="1304925"/>
          </a:xfrm>
          <a:custGeom>
            <a:avLst/>
            <a:gdLst/>
            <a:ahLst/>
            <a:cxnLst/>
            <a:rect l="l" t="t" r="r" b="b"/>
            <a:pathLst>
              <a:path w="6524625" h="1304925">
                <a:moveTo>
                  <a:pt x="0" y="1271587"/>
                </a:moveTo>
                <a:lnTo>
                  <a:pt x="0" y="33337"/>
                </a:lnTo>
                <a:lnTo>
                  <a:pt x="0" y="28910"/>
                </a:lnTo>
                <a:lnTo>
                  <a:pt x="845" y="24649"/>
                </a:lnTo>
                <a:lnTo>
                  <a:pt x="2537" y="20566"/>
                </a:lnTo>
                <a:lnTo>
                  <a:pt x="4229" y="16483"/>
                </a:lnTo>
                <a:lnTo>
                  <a:pt x="6638" y="12882"/>
                </a:lnTo>
                <a:lnTo>
                  <a:pt x="9764" y="9757"/>
                </a:lnTo>
                <a:lnTo>
                  <a:pt x="12890" y="6632"/>
                </a:lnTo>
                <a:lnTo>
                  <a:pt x="16495" y="4223"/>
                </a:lnTo>
                <a:lnTo>
                  <a:pt x="20579" y="2520"/>
                </a:lnTo>
                <a:lnTo>
                  <a:pt x="24664" y="837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37"/>
                </a:lnTo>
                <a:lnTo>
                  <a:pt x="6522086" y="20566"/>
                </a:lnTo>
                <a:lnTo>
                  <a:pt x="6523778" y="24649"/>
                </a:lnTo>
                <a:lnTo>
                  <a:pt x="6524623" y="28910"/>
                </a:lnTo>
                <a:lnTo>
                  <a:pt x="6524624" y="33337"/>
                </a:lnTo>
                <a:lnTo>
                  <a:pt x="6524624" y="1271587"/>
                </a:lnTo>
                <a:lnTo>
                  <a:pt x="6524623" y="1276006"/>
                </a:lnTo>
                <a:lnTo>
                  <a:pt x="6523778" y="1280247"/>
                </a:lnTo>
                <a:lnTo>
                  <a:pt x="6522086" y="1284330"/>
                </a:lnTo>
                <a:lnTo>
                  <a:pt x="6520394" y="1288414"/>
                </a:lnTo>
                <a:lnTo>
                  <a:pt x="6491287" y="1304924"/>
                </a:lnTo>
                <a:lnTo>
                  <a:pt x="33337" y="1304924"/>
                </a:lnTo>
                <a:lnTo>
                  <a:pt x="845" y="1280247"/>
                </a:lnTo>
                <a:lnTo>
                  <a:pt x="0" y="1276006"/>
                </a:lnTo>
                <a:lnTo>
                  <a:pt x="0" y="1271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749448" y="888992"/>
            <a:ext cx="3896995" cy="79883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75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#login.html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⻚⾯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,</a:t>
            </a:r>
            <a:r>
              <a:rPr sz="1100" spc="-50" dirty="0">
                <a:solidFill>
                  <a:srgbClr val="00A861"/>
                </a:solidFill>
                <a:latin typeface="Microsoft JhengHei"/>
                <a:cs typeface="Microsoft JhengHei"/>
              </a:rPr>
              <a:t>⽤户名为例，</a:t>
            </a:r>
            <a:r>
              <a:rPr sz="1050" spc="-20" dirty="0">
                <a:solidFill>
                  <a:srgbClr val="00A861"/>
                </a:solidFill>
                <a:latin typeface="Courier New"/>
                <a:cs typeface="Courier New"/>
              </a:rPr>
              <a:t>id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属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性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"dntes"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开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头定位</a:t>
            </a:r>
            <a:endParaRPr sz="1100">
              <a:latin typeface="Microsoft JhengHei"/>
              <a:cs typeface="Microsoft JhengHei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XPATH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'//input[starts-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with(@id,"dntes")]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#login.html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⻚⾯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,</a:t>
            </a:r>
            <a:r>
              <a:rPr sz="1100" spc="-50" dirty="0">
                <a:solidFill>
                  <a:srgbClr val="00A861"/>
                </a:solidFill>
                <a:latin typeface="Microsoft JhengHei"/>
                <a:cs typeface="Microsoft JhengHei"/>
              </a:rPr>
              <a:t>⽤户名为例，</a:t>
            </a:r>
            <a:r>
              <a:rPr sz="1050" spc="-20" dirty="0">
                <a:solidFill>
                  <a:srgbClr val="00A861"/>
                </a:solidFill>
                <a:latin typeface="Courier New"/>
                <a:cs typeface="Courier New"/>
              </a:rPr>
              <a:t>id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属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性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"ntes"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开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头定位</a:t>
            </a:r>
            <a:endParaRPr sz="1100">
              <a:latin typeface="Microsoft JhengHei"/>
              <a:cs typeface="Microsoft JhengHei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XPATH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'//input[contains(@id,"ntes")]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9124" y="485775"/>
            <a:ext cx="6515100" cy="361950"/>
            <a:chOff x="619124" y="485775"/>
            <a:chExt cx="6515100" cy="361950"/>
          </a:xfrm>
        </p:grpSpPr>
        <p:sp>
          <p:nvSpPr>
            <p:cNvPr id="7" name="object 7"/>
            <p:cNvSpPr/>
            <p:nvPr/>
          </p:nvSpPr>
          <p:spPr>
            <a:xfrm>
              <a:off x="619124" y="48577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83819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2774" y="60007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09599" y="3657595"/>
            <a:ext cx="6534150" cy="933450"/>
            <a:chOff x="609599" y="3657595"/>
            <a:chExt cx="6534150" cy="933450"/>
          </a:xfrm>
        </p:grpSpPr>
        <p:sp>
          <p:nvSpPr>
            <p:cNvPr id="13" name="object 13"/>
            <p:cNvSpPr/>
            <p:nvPr/>
          </p:nvSpPr>
          <p:spPr>
            <a:xfrm>
              <a:off x="614362" y="3662357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0"/>
                  </a:lnTo>
                  <a:lnTo>
                    <a:pt x="845" y="24640"/>
                  </a:lnTo>
                  <a:lnTo>
                    <a:pt x="2537" y="20556"/>
                  </a:lnTo>
                  <a:lnTo>
                    <a:pt x="4229" y="16473"/>
                  </a:lnTo>
                  <a:lnTo>
                    <a:pt x="6638" y="12864"/>
                  </a:lnTo>
                  <a:lnTo>
                    <a:pt x="9764" y="974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0"/>
                  </a:lnTo>
                  <a:lnTo>
                    <a:pt x="24664" y="83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7"/>
                  </a:lnTo>
                  <a:lnTo>
                    <a:pt x="6504043" y="2520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47"/>
                  </a:lnTo>
                  <a:lnTo>
                    <a:pt x="6517986" y="12864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04044" y="921366"/>
                  </a:lnTo>
                  <a:lnTo>
                    <a:pt x="6499959" y="923060"/>
                  </a:lnTo>
                  <a:lnTo>
                    <a:pt x="6495707" y="923915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15"/>
                  </a:lnTo>
                  <a:lnTo>
                    <a:pt x="24664" y="923060"/>
                  </a:lnTo>
                  <a:lnTo>
                    <a:pt x="20579" y="921366"/>
                  </a:lnTo>
                  <a:lnTo>
                    <a:pt x="16495" y="919683"/>
                  </a:lnTo>
                  <a:lnTo>
                    <a:pt x="0" y="894996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24" y="366712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24" y="401954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6191" y="38231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58799" y="2550302"/>
            <a:ext cx="6583045" cy="193992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90"/>
              </a:spcBef>
              <a:tabLst>
                <a:tab pos="608965" algn="l"/>
              </a:tabLst>
            </a:pPr>
            <a:r>
              <a:rPr sz="1800" spc="-20" dirty="0">
                <a:latin typeface="Arial"/>
                <a:cs typeface="Arial"/>
              </a:rPr>
              <a:t>1.22</a:t>
            </a:r>
            <a:r>
              <a:rPr sz="1800" dirty="0">
                <a:latin typeface="Arial"/>
                <a:cs typeface="Arial"/>
              </a:rPr>
              <a:t>	</a:t>
            </a:r>
            <a:r>
              <a:rPr sz="1750" spc="-95" dirty="0">
                <a:latin typeface="PMingLiU"/>
                <a:cs typeface="PMingLiU"/>
              </a:rPr>
              <a:t>表格定位</a:t>
            </a:r>
            <a:endParaRPr sz="1750">
              <a:latin typeface="PMingLiU"/>
              <a:cs typeface="PMingLiU"/>
            </a:endParaRPr>
          </a:p>
          <a:p>
            <a:pPr marL="50800">
              <a:lnSpc>
                <a:spcPct val="100000"/>
              </a:lnSpc>
              <a:spcBef>
                <a:spcPts val="1140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学习表格定位前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先熟悉</a:t>
            </a:r>
            <a:r>
              <a:rPr sz="1350" i="1" spc="-55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基础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105" dirty="0">
                <a:solidFill>
                  <a:srgbClr val="252525"/>
                </a:solidFill>
                <a:latin typeface="PMingLiU"/>
                <a:cs typeface="PMingLiU"/>
              </a:rPr>
              <a:t>有基础的同学飘过</a:t>
            </a:r>
            <a:endParaRPr sz="1300">
              <a:latin typeface="PMingLiU"/>
              <a:cs typeface="PMingLiU"/>
            </a:endParaRPr>
          </a:p>
          <a:p>
            <a:pPr marL="339090" indent="-173990">
              <a:lnSpc>
                <a:spcPct val="100000"/>
              </a:lnSpc>
              <a:spcBef>
                <a:spcPts val="1055"/>
              </a:spcBef>
              <a:buSzPct val="50000"/>
              <a:buFont typeface="PMingLiU"/>
              <a:buChar char="●"/>
              <a:tabLst>
                <a:tab pos="339090" algn="l"/>
              </a:tabLst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变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不需要声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明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类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型</a:t>
            </a:r>
            <a:endParaRPr sz="125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200">
              <a:latin typeface="PMingLiU"/>
              <a:cs typeface="PMingLiU"/>
            </a:endParaRPr>
          </a:p>
          <a:p>
            <a:pPr marR="285115" algn="r">
              <a:lnSpc>
                <a:spcPct val="100000"/>
              </a:lnSpc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050">
              <a:latin typeface="Arial"/>
              <a:cs typeface="Arial"/>
            </a:endParaRPr>
          </a:p>
          <a:p>
            <a:pPr marL="5213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5213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x</a:t>
            </a:r>
            <a:r>
              <a:rPr sz="1050" spc="1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spc="5" dirty="0">
                <a:solidFill>
                  <a:srgbClr val="2869C8"/>
                </a:solidFill>
                <a:latin typeface="Courier New"/>
                <a:cs typeface="Courier New"/>
              </a:rPr>
              <a:t>= </a:t>
            </a:r>
            <a:r>
              <a:rPr sz="1050" dirty="0">
                <a:solidFill>
                  <a:srgbClr val="668700"/>
                </a:solidFill>
                <a:latin typeface="Courier New"/>
                <a:cs typeface="Courier New"/>
              </a:rPr>
              <a:t>5</a:t>
            </a:r>
            <a:r>
              <a:rPr sz="1050" spc="10" dirty="0">
                <a:solidFill>
                  <a:srgbClr val="6687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int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类型</a:t>
            </a:r>
            <a:endParaRPr sz="1100">
              <a:latin typeface="PMingLiU"/>
              <a:cs typeface="PMingLiU"/>
            </a:endParaRPr>
          </a:p>
          <a:p>
            <a:pPr marL="521334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5213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x</a:t>
            </a:r>
            <a:r>
              <a:rPr sz="1050" spc="3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spc="15" dirty="0">
                <a:solidFill>
                  <a:srgbClr val="2869C8"/>
                </a:solidFill>
                <a:latin typeface="Courier New"/>
                <a:cs typeface="Courier New"/>
              </a:rPr>
              <a:t>=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"selenium"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字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符</a:t>
            </a:r>
            <a:r>
              <a:rPr sz="1100" spc="-50" dirty="0">
                <a:solidFill>
                  <a:srgbClr val="343434"/>
                </a:solidFill>
                <a:latin typeface="Microsoft JhengHei"/>
                <a:cs typeface="Microsoft JhengHei"/>
              </a:rPr>
              <a:t>串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62774" y="378142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686300"/>
            <a:ext cx="1314449" cy="571499"/>
          </a:xfrm>
          <a:prstGeom prst="rect">
            <a:avLst/>
          </a:prstGeom>
        </p:spPr>
      </p:pic>
      <p:grpSp>
        <p:nvGrpSpPr>
          <p:cNvPr id="20" name="object 20"/>
          <p:cNvGrpSpPr/>
          <p:nvPr/>
        </p:nvGrpSpPr>
        <p:grpSpPr>
          <a:xfrm>
            <a:off x="609599" y="6029319"/>
            <a:ext cx="6534150" cy="1504950"/>
            <a:chOff x="609599" y="6029319"/>
            <a:chExt cx="6534150" cy="1504950"/>
          </a:xfrm>
        </p:grpSpPr>
        <p:sp>
          <p:nvSpPr>
            <p:cNvPr id="21" name="object 21"/>
            <p:cNvSpPr/>
            <p:nvPr/>
          </p:nvSpPr>
          <p:spPr>
            <a:xfrm>
              <a:off x="614362" y="6034082"/>
              <a:ext cx="6524625" cy="1495425"/>
            </a:xfrm>
            <a:custGeom>
              <a:avLst/>
              <a:gdLst/>
              <a:ahLst/>
              <a:cxnLst/>
              <a:rect l="l" t="t" r="r" b="b"/>
              <a:pathLst>
                <a:path w="6524625" h="1495425">
                  <a:moveTo>
                    <a:pt x="0" y="1462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82"/>
                  </a:lnTo>
                  <a:lnTo>
                    <a:pt x="9764" y="975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9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29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57"/>
                  </a:lnTo>
                  <a:lnTo>
                    <a:pt x="6517986" y="12882"/>
                  </a:lnTo>
                  <a:lnTo>
                    <a:pt x="6520394" y="16483"/>
                  </a:lnTo>
                  <a:lnTo>
                    <a:pt x="6522086" y="20566"/>
                  </a:lnTo>
                  <a:lnTo>
                    <a:pt x="6523778" y="2464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1462087"/>
                  </a:lnTo>
                  <a:lnTo>
                    <a:pt x="6499959" y="1494560"/>
                  </a:lnTo>
                  <a:lnTo>
                    <a:pt x="6491287" y="1495424"/>
                  </a:lnTo>
                  <a:lnTo>
                    <a:pt x="33337" y="1495424"/>
                  </a:lnTo>
                  <a:lnTo>
                    <a:pt x="28916" y="1495415"/>
                  </a:lnTo>
                  <a:lnTo>
                    <a:pt x="24664" y="1494560"/>
                  </a:lnTo>
                  <a:lnTo>
                    <a:pt x="20579" y="1492866"/>
                  </a:lnTo>
                  <a:lnTo>
                    <a:pt x="16495" y="1491183"/>
                  </a:lnTo>
                  <a:lnTo>
                    <a:pt x="0" y="1466496"/>
                  </a:lnTo>
                  <a:lnTo>
                    <a:pt x="0" y="1462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9124" y="603885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24" y="639127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6191" y="62043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3027" y="5680430"/>
            <a:ext cx="6477635" cy="17506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4795" indent="-173990">
              <a:lnSpc>
                <a:spcPct val="100000"/>
              </a:lnSpc>
              <a:spcBef>
                <a:spcPts val="95"/>
              </a:spcBef>
              <a:buSzPct val="50000"/>
              <a:buFont typeface="PMingLiU"/>
              <a:buChar char="●"/>
              <a:tabLst>
                <a:tab pos="264795" algn="l"/>
              </a:tabLst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字符串类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型</a:t>
            </a:r>
            <a:endParaRPr sz="125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200">
              <a:latin typeface="PMingLiU"/>
              <a:cs typeface="PMingLiU"/>
            </a:endParaRPr>
          </a:p>
          <a:p>
            <a:pPr marR="254000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47040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47040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#coding=utf-</a:t>
            </a:r>
            <a:r>
              <a:rPr sz="1050" spc="-50" dirty="0">
                <a:solidFill>
                  <a:srgbClr val="00A861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447040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44704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from_station</a:t>
            </a:r>
            <a:r>
              <a:rPr sz="1050" spc="4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spc="20" dirty="0">
                <a:solidFill>
                  <a:srgbClr val="2869C8"/>
                </a:solidFill>
                <a:latin typeface="Courier New"/>
                <a:cs typeface="Courier New"/>
              </a:rPr>
              <a:t>=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杭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州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很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漂亮</a:t>
            </a:r>
            <a:r>
              <a:rPr sz="1050" spc="-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endParaRPr sz="1050">
              <a:latin typeface="Courier New"/>
              <a:cs typeface="Courier New"/>
            </a:endParaRPr>
          </a:p>
          <a:p>
            <a:pPr marL="447040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4704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from_station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4704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4704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from_station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  <a:p>
            <a:pPr marL="44704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4704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from_station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62774" y="615314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14</a:t>
            </a:fld>
            <a:endParaRPr spc="-25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3356330"/>
            <a:ext cx="3302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列表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8929171"/>
            <a:ext cx="1858010" cy="5372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EC730C"/>
                </a:solidFill>
                <a:latin typeface="Microsoft JhengHei"/>
                <a:cs typeface="Microsoft JhengHei"/>
              </a:rPr>
              <a:t>⾯试题</a:t>
            </a:r>
            <a:r>
              <a:rPr sz="1150" spc="-85" dirty="0">
                <a:solidFill>
                  <a:srgbClr val="EC730C"/>
                </a:solidFill>
                <a:latin typeface="Lucida Sans"/>
                <a:cs typeface="Lucida Sans"/>
              </a:rPr>
              <a:t>append</a:t>
            </a:r>
            <a:r>
              <a:rPr sz="1100" spc="-55" dirty="0">
                <a:solidFill>
                  <a:srgbClr val="EC730C"/>
                </a:solidFill>
                <a:latin typeface="PMingLiU"/>
                <a:cs typeface="PMingLiU"/>
              </a:rPr>
              <a:t>与</a:t>
            </a:r>
            <a:r>
              <a:rPr sz="1150" spc="-90" dirty="0">
                <a:solidFill>
                  <a:srgbClr val="EC730C"/>
                </a:solidFill>
                <a:latin typeface="Lucida Sans"/>
                <a:cs typeface="Lucida Sans"/>
              </a:rPr>
              <a:t>extend</a:t>
            </a:r>
            <a:r>
              <a:rPr sz="1050" dirty="0">
                <a:solidFill>
                  <a:srgbClr val="EC730C"/>
                </a:solidFill>
                <a:latin typeface="PMingLiU"/>
                <a:cs typeface="PMingLiU"/>
              </a:rPr>
              <a:t>区</a:t>
            </a:r>
            <a:r>
              <a:rPr sz="1100" spc="-55" dirty="0">
                <a:solidFill>
                  <a:srgbClr val="EC730C"/>
                </a:solidFill>
                <a:latin typeface="PMingLiU"/>
                <a:cs typeface="PMingLiU"/>
              </a:rPr>
              <a:t>别：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95"/>
              </a:spcBef>
            </a:pPr>
            <a:r>
              <a:rPr sz="1300" spc="-10" dirty="0">
                <a:latin typeface="Arial"/>
                <a:cs typeface="Arial"/>
              </a:rPr>
              <a:t>append: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199" y="34127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4362" y="481007"/>
            <a:ext cx="6524625" cy="2447925"/>
          </a:xfrm>
          <a:custGeom>
            <a:avLst/>
            <a:gdLst/>
            <a:ahLst/>
            <a:cxnLst/>
            <a:rect l="l" t="t" r="r" b="b"/>
            <a:pathLst>
              <a:path w="6524625" h="2447925">
                <a:moveTo>
                  <a:pt x="0" y="2414587"/>
                </a:moveTo>
                <a:lnTo>
                  <a:pt x="0" y="33337"/>
                </a:lnTo>
                <a:lnTo>
                  <a:pt x="0" y="28910"/>
                </a:lnTo>
                <a:lnTo>
                  <a:pt x="845" y="24649"/>
                </a:lnTo>
                <a:lnTo>
                  <a:pt x="2537" y="20566"/>
                </a:lnTo>
                <a:lnTo>
                  <a:pt x="4229" y="16483"/>
                </a:lnTo>
                <a:lnTo>
                  <a:pt x="6638" y="12873"/>
                </a:lnTo>
                <a:lnTo>
                  <a:pt x="9764" y="9757"/>
                </a:lnTo>
                <a:lnTo>
                  <a:pt x="12890" y="6622"/>
                </a:lnTo>
                <a:lnTo>
                  <a:pt x="16495" y="4213"/>
                </a:lnTo>
                <a:lnTo>
                  <a:pt x="20579" y="2529"/>
                </a:lnTo>
                <a:lnTo>
                  <a:pt x="24664" y="846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37"/>
                </a:lnTo>
                <a:lnTo>
                  <a:pt x="6504043" y="2520"/>
                </a:lnTo>
                <a:lnTo>
                  <a:pt x="6508127" y="4213"/>
                </a:lnTo>
                <a:lnTo>
                  <a:pt x="6511733" y="6622"/>
                </a:lnTo>
                <a:lnTo>
                  <a:pt x="6514860" y="9757"/>
                </a:lnTo>
                <a:lnTo>
                  <a:pt x="6517986" y="12873"/>
                </a:lnTo>
                <a:lnTo>
                  <a:pt x="6520394" y="16483"/>
                </a:lnTo>
                <a:lnTo>
                  <a:pt x="6522086" y="20566"/>
                </a:lnTo>
                <a:lnTo>
                  <a:pt x="6523778" y="24649"/>
                </a:lnTo>
                <a:lnTo>
                  <a:pt x="6524623" y="28910"/>
                </a:lnTo>
                <a:lnTo>
                  <a:pt x="6524624" y="33337"/>
                </a:lnTo>
                <a:lnTo>
                  <a:pt x="6524624" y="2414587"/>
                </a:lnTo>
                <a:lnTo>
                  <a:pt x="6504044" y="2445366"/>
                </a:lnTo>
                <a:lnTo>
                  <a:pt x="6499959" y="2447069"/>
                </a:lnTo>
                <a:lnTo>
                  <a:pt x="6495707" y="2447915"/>
                </a:lnTo>
                <a:lnTo>
                  <a:pt x="6491287" y="2447924"/>
                </a:lnTo>
                <a:lnTo>
                  <a:pt x="33337" y="2447924"/>
                </a:lnTo>
                <a:lnTo>
                  <a:pt x="28916" y="2447915"/>
                </a:lnTo>
                <a:lnTo>
                  <a:pt x="24664" y="2447069"/>
                </a:lnTo>
                <a:lnTo>
                  <a:pt x="20579" y="2445366"/>
                </a:lnTo>
                <a:lnTo>
                  <a:pt x="16495" y="2443673"/>
                </a:lnTo>
                <a:lnTo>
                  <a:pt x="0" y="2418996"/>
                </a:lnTo>
                <a:lnTo>
                  <a:pt x="0" y="2414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9448" y="888859"/>
            <a:ext cx="2081530" cy="1943735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75"/>
              </a:spcBef>
              <a:tabLst>
                <a:tab pos="4108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书写规则</a:t>
            </a:r>
            <a:endParaRPr sz="1100">
              <a:latin typeface="Microsoft JhengHei"/>
              <a:cs typeface="Microsoft JhengHei"/>
            </a:endParaRPr>
          </a:p>
          <a:p>
            <a:pPr marL="92710">
              <a:lnSpc>
                <a:spcPct val="100000"/>
              </a:lnSpc>
              <a:spcBef>
                <a:spcPts val="229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4108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410845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#coding=utf-</a:t>
            </a:r>
            <a:r>
              <a:rPr sz="1050" spc="-50" dirty="0">
                <a:solidFill>
                  <a:srgbClr val="00A861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4108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41084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a</a:t>
            </a:r>
            <a:r>
              <a:rPr sz="1050" spc="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50" dirty="0">
                <a:solidFill>
                  <a:srgbClr val="668700"/>
                </a:solidFill>
                <a:latin typeface="Courier New"/>
                <a:cs typeface="Courier New"/>
              </a:rPr>
              <a:t>5</a:t>
            </a:r>
            <a:endParaRPr sz="1050">
              <a:latin typeface="Courier New"/>
              <a:cs typeface="Courier New"/>
            </a:endParaRPr>
          </a:p>
          <a:p>
            <a:pPr marL="4108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410845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if</a:t>
            </a:r>
            <a:r>
              <a:rPr sz="1050" spc="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a</a:t>
            </a:r>
            <a:r>
              <a:rPr sz="1050" spc="1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&gt;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8700"/>
                </a:solidFill>
                <a:latin typeface="Courier New"/>
                <a:cs typeface="Courier New"/>
              </a:rPr>
              <a:t>5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32155" indent="-63944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3"/>
              <a:tabLst>
                <a:tab pos="73215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数字⼤于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5"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108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 startAt="3"/>
              <a:tabLst>
                <a:tab pos="410845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elif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a</a:t>
            </a:r>
            <a:r>
              <a:rPr sz="1050" spc="1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&lt;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8700"/>
                </a:solidFill>
                <a:latin typeface="Courier New"/>
                <a:cs typeface="Courier New"/>
              </a:rPr>
              <a:t>10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32155" indent="-63944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3"/>
              <a:tabLst>
                <a:tab pos="73215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数字⼩于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5"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108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 startAt="3"/>
              <a:tabLst>
                <a:tab pos="410845" algn="l"/>
              </a:tabLst>
            </a:pP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else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32155" indent="-71945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3"/>
              <a:tabLst>
                <a:tab pos="73215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数字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等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于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5"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9124" y="485776"/>
            <a:ext cx="6515100" cy="2152650"/>
            <a:chOff x="619124" y="485776"/>
            <a:chExt cx="6515100" cy="2152650"/>
          </a:xfrm>
        </p:grpSpPr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1695449"/>
              <a:ext cx="152399" cy="180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2076449"/>
              <a:ext cx="152399" cy="1809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2457449"/>
              <a:ext cx="152399" cy="1809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9124" y="48577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4"/>
                  </a:lnTo>
                  <a:lnTo>
                    <a:pt x="23473" y="279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83819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8423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60007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4362" y="3700457"/>
            <a:ext cx="6524625" cy="5114925"/>
          </a:xfrm>
          <a:custGeom>
            <a:avLst/>
            <a:gdLst/>
            <a:ahLst/>
            <a:cxnLst/>
            <a:rect l="l" t="t" r="r" b="b"/>
            <a:pathLst>
              <a:path w="6524625" h="5114925">
                <a:moveTo>
                  <a:pt x="0" y="5081587"/>
                </a:moveTo>
                <a:lnTo>
                  <a:pt x="0" y="33337"/>
                </a:lnTo>
                <a:lnTo>
                  <a:pt x="0" y="28910"/>
                </a:lnTo>
                <a:lnTo>
                  <a:pt x="845" y="24649"/>
                </a:lnTo>
                <a:lnTo>
                  <a:pt x="2537" y="20566"/>
                </a:lnTo>
                <a:lnTo>
                  <a:pt x="4229" y="16483"/>
                </a:lnTo>
                <a:lnTo>
                  <a:pt x="6638" y="12882"/>
                </a:lnTo>
                <a:lnTo>
                  <a:pt x="9764" y="9757"/>
                </a:lnTo>
                <a:lnTo>
                  <a:pt x="12890" y="6622"/>
                </a:lnTo>
                <a:lnTo>
                  <a:pt x="16495" y="4213"/>
                </a:lnTo>
                <a:lnTo>
                  <a:pt x="20579" y="2529"/>
                </a:lnTo>
                <a:lnTo>
                  <a:pt x="24664" y="846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46"/>
                </a:lnTo>
                <a:lnTo>
                  <a:pt x="6504043" y="2529"/>
                </a:lnTo>
                <a:lnTo>
                  <a:pt x="6508127" y="4213"/>
                </a:lnTo>
                <a:lnTo>
                  <a:pt x="6511733" y="6622"/>
                </a:lnTo>
                <a:lnTo>
                  <a:pt x="6514860" y="9757"/>
                </a:lnTo>
                <a:lnTo>
                  <a:pt x="6517986" y="12882"/>
                </a:lnTo>
                <a:lnTo>
                  <a:pt x="6520394" y="16483"/>
                </a:lnTo>
                <a:lnTo>
                  <a:pt x="6522086" y="20566"/>
                </a:lnTo>
                <a:lnTo>
                  <a:pt x="6523778" y="24649"/>
                </a:lnTo>
                <a:lnTo>
                  <a:pt x="6524623" y="28910"/>
                </a:lnTo>
                <a:lnTo>
                  <a:pt x="6524624" y="33337"/>
                </a:lnTo>
                <a:lnTo>
                  <a:pt x="6524624" y="5081587"/>
                </a:lnTo>
                <a:lnTo>
                  <a:pt x="6504044" y="5112366"/>
                </a:lnTo>
                <a:lnTo>
                  <a:pt x="6499959" y="5114059"/>
                </a:lnTo>
                <a:lnTo>
                  <a:pt x="6495707" y="5114915"/>
                </a:lnTo>
                <a:lnTo>
                  <a:pt x="6491287" y="5114924"/>
                </a:lnTo>
                <a:lnTo>
                  <a:pt x="33337" y="5114924"/>
                </a:lnTo>
                <a:lnTo>
                  <a:pt x="28916" y="5114915"/>
                </a:lnTo>
                <a:lnTo>
                  <a:pt x="24664" y="5114059"/>
                </a:lnTo>
                <a:lnTo>
                  <a:pt x="20579" y="5112366"/>
                </a:lnTo>
                <a:lnTo>
                  <a:pt x="16495" y="5110673"/>
                </a:lnTo>
                <a:lnTo>
                  <a:pt x="0" y="5085996"/>
                </a:lnTo>
                <a:lnTo>
                  <a:pt x="0" y="5081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1802903" y="7186923"/>
            <a:ext cx="307975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5"/>
              </a:spcBef>
            </a:pP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将列表中的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最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后⼀个元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素返回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，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并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将其从列表中删除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40928" y="7357744"/>
            <a:ext cx="5391785" cy="1358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1340" marR="889000" indent="-561975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def</a:t>
            </a:r>
            <a:r>
              <a:rPr sz="1050" spc="3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8F20CC"/>
                </a:solidFill>
                <a:latin typeface="Courier New"/>
                <a:cs typeface="Courier New"/>
              </a:rPr>
              <a:t>pop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3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*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args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3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**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kwargs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):</a:t>
            </a:r>
            <a:r>
              <a:rPr sz="1050" spc="3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050" spc="30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real</a:t>
            </a:r>
            <a:r>
              <a:rPr sz="1050" spc="35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signature</a:t>
            </a:r>
            <a:r>
              <a:rPr sz="1050" spc="30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A861"/>
                </a:solidFill>
                <a:latin typeface="Courier New"/>
                <a:cs typeface="Courier New"/>
              </a:rPr>
              <a:t>unknown 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"""</a:t>
            </a:r>
            <a:endParaRPr sz="1050">
              <a:latin typeface="Courier New"/>
              <a:cs typeface="Courier New"/>
            </a:endParaRPr>
          </a:p>
          <a:p>
            <a:pPr marL="561975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Remove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and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return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item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at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index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(default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last).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Courier New"/>
              <a:cs typeface="Courier New"/>
            </a:endParaRPr>
          </a:p>
          <a:p>
            <a:pPr marL="561975" marR="5080">
              <a:lnSpc>
                <a:spcPct val="119000"/>
              </a:lnSpc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Raises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IndexError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if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list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is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empty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or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index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is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out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of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range. 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"""</a:t>
            </a:r>
            <a:endParaRPr sz="1050">
              <a:latin typeface="Courier New"/>
              <a:cs typeface="Courier New"/>
            </a:endParaRPr>
          </a:p>
          <a:p>
            <a:pPr marL="561340">
              <a:lnSpc>
                <a:spcPct val="100000"/>
              </a:lnSpc>
              <a:spcBef>
                <a:spcPts val="240"/>
              </a:spcBef>
            </a:pPr>
            <a:r>
              <a:rPr sz="1050" spc="-20" dirty="0">
                <a:solidFill>
                  <a:srgbClr val="2869C8"/>
                </a:solidFill>
                <a:latin typeface="Courier New"/>
                <a:cs typeface="Courier New"/>
              </a:rPr>
              <a:t>pass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148" y="4119245"/>
            <a:ext cx="5589905" cy="459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0010" marR="1089660">
              <a:lnSpc>
                <a:spcPct val="119000"/>
              </a:lnSpc>
              <a:spcBef>
                <a:spcPts val="100"/>
              </a:spcBef>
              <a:tabLst>
                <a:tab pos="3981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spc="1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"selenium"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"appium"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"python"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"automation"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 </a:t>
            </a: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80010">
              <a:lnSpc>
                <a:spcPct val="100000"/>
              </a:lnSpc>
              <a:spcBef>
                <a:spcPts val="190"/>
              </a:spcBef>
              <a:tabLst>
                <a:tab pos="3981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对列表操作</a:t>
            </a:r>
            <a:endParaRPr sz="1100">
              <a:latin typeface="Microsoft JhengHei"/>
              <a:cs typeface="Microsoft JhengHei"/>
            </a:endParaRPr>
          </a:p>
          <a:p>
            <a:pPr marL="80010">
              <a:lnSpc>
                <a:spcPct val="100000"/>
              </a:lnSpc>
              <a:spcBef>
                <a:spcPts val="229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  <a:p>
            <a:pPr marL="80010">
              <a:lnSpc>
                <a:spcPct val="100000"/>
              </a:lnSpc>
              <a:spcBef>
                <a:spcPts val="190"/>
              </a:spcBef>
              <a:tabLst>
                <a:tab pos="3981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取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值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668700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、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668700"/>
                </a:solidFill>
                <a:latin typeface="Courier New"/>
                <a:cs typeface="Courier New"/>
              </a:rPr>
              <a:t>2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dirty="0">
                <a:solidFill>
                  <a:srgbClr val="668700"/>
                </a:solidFill>
                <a:latin typeface="Courier New"/>
                <a:cs typeface="Courier New"/>
              </a:rPr>
              <a:t>4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、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-</a:t>
            </a:r>
            <a:r>
              <a:rPr sz="1050" spc="-25" dirty="0">
                <a:solidFill>
                  <a:srgbClr val="668700"/>
                </a:solidFill>
                <a:latin typeface="Courier New"/>
                <a:cs typeface="Courier New"/>
              </a:rPr>
              <a:t>2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80010">
              <a:lnSpc>
                <a:spcPct val="100000"/>
              </a:lnSpc>
              <a:spcBef>
                <a:spcPts val="229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  <a:p>
            <a:pPr marL="80010">
              <a:lnSpc>
                <a:spcPct val="100000"/>
              </a:lnSpc>
              <a:spcBef>
                <a:spcPts val="190"/>
              </a:spcBef>
              <a:tabLst>
                <a:tab pos="3981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7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增加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append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''</a:t>
            </a:r>
            <a:r>
              <a:rPr sz="1050" spc="35" dirty="0">
                <a:solidFill>
                  <a:srgbClr val="363636"/>
                </a:solidFill>
                <a:latin typeface="Courier New"/>
                <a:cs typeface="Courier New"/>
              </a:rPr>
              <a:t>) 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实现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在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列表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最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后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添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加⼀个元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素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，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并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且⼀次只能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添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加⼀个元</a:t>
            </a:r>
            <a:r>
              <a:rPr sz="1100" spc="-50" dirty="0">
                <a:solidFill>
                  <a:srgbClr val="343434"/>
                </a:solidFill>
                <a:latin typeface="PMingLiU"/>
                <a:cs typeface="PMingLiU"/>
              </a:rPr>
              <a:t>素</a:t>
            </a:r>
            <a:endParaRPr sz="1100">
              <a:latin typeface="PMingLiU"/>
              <a:cs typeface="PMingLiU"/>
            </a:endParaRPr>
          </a:p>
          <a:p>
            <a:pPr marL="80010">
              <a:lnSpc>
                <a:spcPct val="100000"/>
              </a:lnSpc>
              <a:spcBef>
                <a:spcPts val="229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R="3792854" indent="80010">
              <a:lnSpc>
                <a:spcPts val="1500"/>
              </a:lnSpc>
              <a:spcBef>
                <a:spcPts val="90"/>
              </a:spcBef>
              <a:tabLst>
                <a:tab pos="3981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9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删除</a:t>
            </a:r>
            <a:r>
              <a:rPr sz="1050" spc="5" dirty="0">
                <a:solidFill>
                  <a:srgbClr val="363636"/>
                </a:solidFill>
                <a:latin typeface="Courier New"/>
                <a:cs typeface="Courier New"/>
              </a:rPr>
              <a:t>: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del</a:t>
            </a:r>
            <a:r>
              <a:rPr sz="1050" spc="1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 </a:t>
            </a: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00"/>
              </a:spcBef>
              <a:tabLst>
                <a:tab pos="398145" algn="l"/>
              </a:tabLst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insert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()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⽅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法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：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在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特定位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置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上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添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加元</a:t>
            </a:r>
            <a:r>
              <a:rPr sz="1100" spc="-50" dirty="0">
                <a:solidFill>
                  <a:srgbClr val="343434"/>
                </a:solidFill>
                <a:latin typeface="PMingLiU"/>
                <a:cs typeface="PMingLiU"/>
              </a:rPr>
              <a:t>素</a:t>
            </a:r>
            <a:endParaRPr sz="11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tabLst>
                <a:tab pos="398145" algn="l"/>
              </a:tabLst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13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insert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14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90"/>
              </a:spcBef>
              <a:tabLst>
                <a:tab pos="398145" algn="l"/>
              </a:tabLst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15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remove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()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⽅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法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：其作⽤</a:t>
            </a:r>
            <a:r>
              <a:rPr sz="1100" spc="-55" dirty="0">
                <a:solidFill>
                  <a:srgbClr val="343434"/>
                </a:solidFill>
                <a:latin typeface="PMingLiU"/>
                <a:cs typeface="PMingLiU"/>
              </a:rPr>
              <a:t>是</a:t>
            </a:r>
            <a:r>
              <a:rPr sz="1100" spc="-55" dirty="0">
                <a:solidFill>
                  <a:srgbClr val="343434"/>
                </a:solidFill>
                <a:latin typeface="Microsoft JhengHei"/>
                <a:cs typeface="Microsoft JhengHei"/>
              </a:rPr>
              <a:t>可以删除列表中的特定元</a:t>
            </a:r>
            <a:r>
              <a:rPr sz="1100" spc="-50" dirty="0">
                <a:solidFill>
                  <a:srgbClr val="343434"/>
                </a:solidFill>
                <a:latin typeface="PMingLiU"/>
                <a:cs typeface="PMingLiU"/>
              </a:rPr>
              <a:t>素</a:t>
            </a:r>
            <a:endParaRPr sz="11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29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16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  <a:tabLst>
                <a:tab pos="398145" algn="l"/>
              </a:tabLst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17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pop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18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19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20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21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23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24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9124" y="3705226"/>
            <a:ext cx="6515100" cy="3867150"/>
            <a:chOff x="619124" y="3705226"/>
            <a:chExt cx="6515100" cy="3867150"/>
          </a:xfrm>
        </p:grpSpPr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7391399"/>
              <a:ext cx="152399" cy="1809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9124" y="370522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5"/>
                  </a:lnTo>
                  <a:lnTo>
                    <a:pt x="23473" y="279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24" y="405764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2391" y="38707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22528" y="3776147"/>
            <a:ext cx="4387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62774" y="382904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15</a:t>
            </a:fld>
            <a:endParaRPr spc="-2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5817"/>
            <a:ext cx="6477000" cy="15532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367665">
              <a:lnSpc>
                <a:spcPct val="100000"/>
              </a:lnSpc>
              <a:spcBef>
                <a:spcPts val="135"/>
              </a:spcBef>
            </a:pPr>
            <a:r>
              <a:rPr sz="1300" spc="-110" dirty="0">
                <a:latin typeface="Microsoft JhengHei"/>
                <a:cs typeface="Microsoft JhengHei"/>
              </a:rPr>
              <a:t>⼀</a:t>
            </a:r>
            <a:r>
              <a:rPr sz="1300" spc="-110" dirty="0">
                <a:latin typeface="PMingLiU"/>
                <a:cs typeface="PMingLiU"/>
              </a:rPr>
              <a:t>次只能追加</a:t>
            </a:r>
            <a:r>
              <a:rPr sz="1300" spc="-110" dirty="0">
                <a:latin typeface="Microsoft JhengHei"/>
                <a:cs typeface="Microsoft JhengHei"/>
              </a:rPr>
              <a:t>⼀个</a:t>
            </a:r>
            <a:r>
              <a:rPr sz="1300" spc="-80" dirty="0">
                <a:latin typeface="PMingLiU"/>
                <a:cs typeface="PMingLiU"/>
              </a:rPr>
              <a:t>数据</a:t>
            </a:r>
            <a:endParaRPr sz="1300">
              <a:latin typeface="PMingLiU"/>
              <a:cs typeface="PMingLiU"/>
            </a:endParaRPr>
          </a:p>
          <a:p>
            <a:pPr marL="12700" marR="5080" indent="354965">
              <a:lnSpc>
                <a:spcPct val="165100"/>
              </a:lnSpc>
              <a:spcBef>
                <a:spcPts val="50"/>
              </a:spcBef>
            </a:pPr>
            <a:r>
              <a:rPr sz="1300" spc="-110" dirty="0">
                <a:latin typeface="PMingLiU"/>
                <a:cs typeface="PMingLiU"/>
              </a:rPr>
              <a:t>追加的数据是元组、列表、集合、字典</a:t>
            </a:r>
            <a:r>
              <a:rPr sz="1300" spc="-110" dirty="0">
                <a:latin typeface="Microsoft JhengHei"/>
                <a:cs typeface="Microsoft JhengHei"/>
              </a:rPr>
              <a:t>，</a:t>
            </a:r>
            <a:r>
              <a:rPr sz="1300" spc="-110" dirty="0">
                <a:latin typeface="PMingLiU"/>
                <a:cs typeface="PMingLiU"/>
              </a:rPr>
              <a:t>该函数会将他们当作</a:t>
            </a:r>
            <a:r>
              <a:rPr sz="1300" spc="-110" dirty="0">
                <a:latin typeface="Microsoft JhengHei"/>
                <a:cs typeface="Microsoft JhengHei"/>
              </a:rPr>
              <a:t>⼀个</a:t>
            </a:r>
            <a:r>
              <a:rPr sz="1300" spc="-105" dirty="0">
                <a:latin typeface="PMingLiU"/>
                <a:cs typeface="PMingLiU"/>
              </a:rPr>
              <a:t>整体追加到原来的列表中</a:t>
            </a:r>
            <a:r>
              <a:rPr sz="1300" spc="-50" dirty="0">
                <a:latin typeface="PMingLiU"/>
                <a:cs typeface="PMingLiU"/>
              </a:rPr>
              <a:t> </a:t>
            </a:r>
            <a:r>
              <a:rPr sz="1350" i="1" spc="-10" dirty="0">
                <a:latin typeface="Arial"/>
                <a:cs typeface="Arial"/>
              </a:rPr>
              <a:t>extend:</a:t>
            </a:r>
            <a:endParaRPr sz="1350">
              <a:latin typeface="Arial"/>
              <a:cs typeface="Arial"/>
            </a:endParaRPr>
          </a:p>
          <a:p>
            <a:pPr marL="367665">
              <a:lnSpc>
                <a:spcPct val="100000"/>
              </a:lnSpc>
              <a:spcBef>
                <a:spcPts val="980"/>
              </a:spcBef>
            </a:pPr>
            <a:r>
              <a:rPr sz="1300" spc="-110" dirty="0">
                <a:latin typeface="PMingLiU"/>
                <a:cs typeface="PMingLiU"/>
              </a:rPr>
              <a:t>该函数会将可迭代对象中的元素逐</a:t>
            </a:r>
            <a:r>
              <a:rPr sz="1300" spc="-110" dirty="0">
                <a:latin typeface="Microsoft JhengHei"/>
                <a:cs typeface="Microsoft JhengHei"/>
              </a:rPr>
              <a:t>⼀</a:t>
            </a:r>
            <a:r>
              <a:rPr sz="1300" spc="-110" dirty="0">
                <a:latin typeface="PMingLiU"/>
                <a:cs typeface="PMingLiU"/>
              </a:rPr>
              <a:t>添加到原列表中</a:t>
            </a:r>
            <a:r>
              <a:rPr sz="1300" spc="-50" dirty="0">
                <a:latin typeface="Microsoft JhengHei"/>
                <a:cs typeface="Microsoft JhengHei"/>
              </a:rPr>
              <a:t>，</a:t>
            </a:r>
            <a:endParaRPr sz="1300">
              <a:latin typeface="Microsoft JhengHei"/>
              <a:cs typeface="Microsoft JhengHei"/>
            </a:endParaRPr>
          </a:p>
          <a:p>
            <a:pPr marL="367665">
              <a:lnSpc>
                <a:spcPct val="100000"/>
              </a:lnSpc>
              <a:spcBef>
                <a:spcPts val="1015"/>
              </a:spcBef>
            </a:pPr>
            <a:r>
              <a:rPr sz="1300" spc="-110" dirty="0">
                <a:latin typeface="PMingLiU"/>
                <a:cs typeface="PMingLiU"/>
              </a:rPr>
              <a:t>单</a:t>
            </a:r>
            <a:r>
              <a:rPr sz="1300" spc="-110" dirty="0">
                <a:latin typeface="Microsoft JhengHei"/>
                <a:cs typeface="Microsoft JhengHei"/>
              </a:rPr>
              <a:t>独</a:t>
            </a:r>
            <a:r>
              <a:rPr sz="1300" spc="-110" dirty="0">
                <a:latin typeface="PMingLiU"/>
                <a:cs typeface="PMingLiU"/>
              </a:rPr>
              <a:t>的整型、浮点型是</a:t>
            </a:r>
            <a:r>
              <a:rPr sz="1300" spc="-110" dirty="0">
                <a:latin typeface="Microsoft JhengHei"/>
                <a:cs typeface="Microsoft JhengHei"/>
              </a:rPr>
              <a:t>不</a:t>
            </a:r>
            <a:r>
              <a:rPr sz="1300" spc="-110" dirty="0">
                <a:latin typeface="PMingLiU"/>
                <a:cs typeface="PMingLiU"/>
              </a:rPr>
              <a:t>可以</a:t>
            </a:r>
            <a:r>
              <a:rPr sz="1300" spc="-110" dirty="0">
                <a:latin typeface="Microsoft JhengHei"/>
                <a:cs typeface="Microsoft JhengHei"/>
              </a:rPr>
              <a:t>⽤</a:t>
            </a:r>
            <a:r>
              <a:rPr sz="1350" i="1" spc="-60" dirty="0">
                <a:latin typeface="Arial"/>
                <a:cs typeface="Arial"/>
              </a:rPr>
              <a:t>extend</a:t>
            </a:r>
            <a:r>
              <a:rPr sz="1300" spc="-110" dirty="0">
                <a:latin typeface="PMingLiU"/>
                <a:cs typeface="PMingLiU"/>
              </a:rPr>
              <a:t>函数的</a:t>
            </a:r>
            <a:r>
              <a:rPr sz="1350" i="1" spc="-70" dirty="0">
                <a:latin typeface="Arial"/>
                <a:cs typeface="Arial"/>
              </a:rPr>
              <a:t>,</a:t>
            </a:r>
            <a:r>
              <a:rPr sz="1300" spc="-110" dirty="0">
                <a:latin typeface="PMingLiU"/>
                <a:cs typeface="PMingLiU"/>
              </a:rPr>
              <a:t>如</a:t>
            </a:r>
            <a:r>
              <a:rPr sz="1350" i="1" spc="-10" dirty="0">
                <a:latin typeface="Arial"/>
                <a:cs typeface="Arial"/>
              </a:rPr>
              <a:t>extend(3),extend(3.3)</a:t>
            </a:r>
            <a:endParaRPr sz="13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5349" y="2457444"/>
            <a:ext cx="51752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for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循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环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3024155"/>
            <a:ext cx="311150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2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⼀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24983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4362" y="3367082"/>
            <a:ext cx="6524625" cy="1685925"/>
          </a:xfrm>
          <a:custGeom>
            <a:avLst/>
            <a:gdLst/>
            <a:ahLst/>
            <a:cxnLst/>
            <a:rect l="l" t="t" r="r" b="b"/>
            <a:pathLst>
              <a:path w="6524625" h="1685925">
                <a:moveTo>
                  <a:pt x="0" y="1652587"/>
                </a:moveTo>
                <a:lnTo>
                  <a:pt x="0" y="33337"/>
                </a:lnTo>
                <a:lnTo>
                  <a:pt x="0" y="28900"/>
                </a:lnTo>
                <a:lnTo>
                  <a:pt x="845" y="24640"/>
                </a:lnTo>
                <a:lnTo>
                  <a:pt x="2537" y="20556"/>
                </a:lnTo>
                <a:lnTo>
                  <a:pt x="4229" y="16473"/>
                </a:lnTo>
                <a:lnTo>
                  <a:pt x="6638" y="12873"/>
                </a:lnTo>
                <a:lnTo>
                  <a:pt x="9764" y="9757"/>
                </a:lnTo>
                <a:lnTo>
                  <a:pt x="12890" y="6632"/>
                </a:lnTo>
                <a:lnTo>
                  <a:pt x="16495" y="4223"/>
                </a:lnTo>
                <a:lnTo>
                  <a:pt x="20579" y="2529"/>
                </a:lnTo>
                <a:lnTo>
                  <a:pt x="24664" y="846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46"/>
                </a:lnTo>
                <a:lnTo>
                  <a:pt x="6504043" y="2529"/>
                </a:lnTo>
                <a:lnTo>
                  <a:pt x="6508127" y="4223"/>
                </a:lnTo>
                <a:lnTo>
                  <a:pt x="6511733" y="6632"/>
                </a:lnTo>
                <a:lnTo>
                  <a:pt x="6514860" y="9757"/>
                </a:lnTo>
                <a:lnTo>
                  <a:pt x="6517986" y="12873"/>
                </a:lnTo>
                <a:lnTo>
                  <a:pt x="6520394" y="16483"/>
                </a:lnTo>
                <a:lnTo>
                  <a:pt x="6522086" y="20566"/>
                </a:lnTo>
                <a:lnTo>
                  <a:pt x="6523778" y="24649"/>
                </a:lnTo>
                <a:lnTo>
                  <a:pt x="6524623" y="28900"/>
                </a:lnTo>
                <a:lnTo>
                  <a:pt x="6524624" y="33337"/>
                </a:lnTo>
                <a:lnTo>
                  <a:pt x="6524624" y="1652587"/>
                </a:lnTo>
                <a:lnTo>
                  <a:pt x="6504044" y="1683366"/>
                </a:lnTo>
                <a:lnTo>
                  <a:pt x="6499959" y="1685059"/>
                </a:lnTo>
                <a:lnTo>
                  <a:pt x="6495707" y="1685915"/>
                </a:lnTo>
                <a:lnTo>
                  <a:pt x="6491287" y="1685924"/>
                </a:lnTo>
                <a:lnTo>
                  <a:pt x="33337" y="1685924"/>
                </a:lnTo>
                <a:lnTo>
                  <a:pt x="28916" y="1685915"/>
                </a:lnTo>
                <a:lnTo>
                  <a:pt x="24664" y="1685059"/>
                </a:lnTo>
                <a:lnTo>
                  <a:pt x="20579" y="1683366"/>
                </a:lnTo>
                <a:lnTo>
                  <a:pt x="16495" y="1681673"/>
                </a:lnTo>
                <a:lnTo>
                  <a:pt x="0" y="1656996"/>
                </a:lnTo>
                <a:lnTo>
                  <a:pt x="0" y="1652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148010" y="4169030"/>
            <a:ext cx="2881630" cy="78549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ct val="113599"/>
              </a:lnSpc>
              <a:spcBef>
                <a:spcPts val="90"/>
              </a:spcBef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使⽤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for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循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环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来遍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历列表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list1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中的所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有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的元</a:t>
            </a:r>
            <a:r>
              <a:rPr sz="1100" spc="-50" dirty="0">
                <a:solidFill>
                  <a:srgbClr val="00A861"/>
                </a:solidFill>
                <a:latin typeface="PMingLiU"/>
                <a:cs typeface="PMingLiU"/>
              </a:rPr>
              <a:t>素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第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⼀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种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⽅</a:t>
            </a:r>
            <a:r>
              <a:rPr sz="1100" spc="-50" dirty="0">
                <a:solidFill>
                  <a:srgbClr val="00A861"/>
                </a:solidFill>
                <a:latin typeface="PMingLiU"/>
                <a:cs typeface="PMingLiU"/>
              </a:rPr>
              <a:t>式</a:t>
            </a:r>
            <a:endParaRPr sz="1100">
              <a:latin typeface="PMingLiU"/>
              <a:cs typeface="PMingLiU"/>
            </a:endParaRPr>
          </a:p>
          <a:p>
            <a:pPr marL="172720" marR="1657350" indent="-160655">
              <a:lnSpc>
                <a:spcPts val="1500"/>
              </a:lnSpc>
              <a:spcBef>
                <a:spcPts val="80"/>
              </a:spcBef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for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</a:t>
            </a:r>
            <a:r>
              <a:rPr sz="1050" spc="1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in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49448" y="3785870"/>
            <a:ext cx="1387475" cy="1168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#coding=utf-</a:t>
            </a:r>
            <a:r>
              <a:rPr sz="1050" spc="-50" dirty="0">
                <a:solidFill>
                  <a:srgbClr val="00A861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9124" y="3371843"/>
            <a:ext cx="6515100" cy="1390650"/>
            <a:chOff x="619124" y="3371843"/>
            <a:chExt cx="6515100" cy="13906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4581524"/>
              <a:ext cx="152399" cy="1809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9124" y="337184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5"/>
                  </a:lnTo>
                  <a:lnTo>
                    <a:pt x="23473" y="279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372426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35278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3433247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348613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09599" y="5734044"/>
            <a:ext cx="6534150" cy="933450"/>
            <a:chOff x="609599" y="5734044"/>
            <a:chExt cx="6534150" cy="933450"/>
          </a:xfrm>
        </p:grpSpPr>
        <p:sp>
          <p:nvSpPr>
            <p:cNvPr id="17" name="object 17"/>
            <p:cNvSpPr/>
            <p:nvPr/>
          </p:nvSpPr>
          <p:spPr>
            <a:xfrm>
              <a:off x="614362" y="5738806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73"/>
                  </a:lnTo>
                  <a:lnTo>
                    <a:pt x="9764" y="9747"/>
                  </a:lnTo>
                  <a:lnTo>
                    <a:pt x="12890" y="6613"/>
                  </a:lnTo>
                  <a:lnTo>
                    <a:pt x="16495" y="4204"/>
                  </a:lnTo>
                  <a:lnTo>
                    <a:pt x="20579" y="2520"/>
                  </a:lnTo>
                  <a:lnTo>
                    <a:pt x="24664" y="83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7"/>
                  </a:lnTo>
                  <a:lnTo>
                    <a:pt x="6504043" y="2520"/>
                  </a:lnTo>
                  <a:lnTo>
                    <a:pt x="6508127" y="4204"/>
                  </a:lnTo>
                  <a:lnTo>
                    <a:pt x="6511733" y="6613"/>
                  </a:lnTo>
                  <a:lnTo>
                    <a:pt x="6514860" y="9747"/>
                  </a:lnTo>
                  <a:lnTo>
                    <a:pt x="6517986" y="12873"/>
                  </a:lnTo>
                  <a:lnTo>
                    <a:pt x="6520394" y="16483"/>
                  </a:lnTo>
                  <a:lnTo>
                    <a:pt x="6522086" y="20566"/>
                  </a:lnTo>
                  <a:lnTo>
                    <a:pt x="6523778" y="2464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5006"/>
                  </a:lnTo>
                  <a:lnTo>
                    <a:pt x="6523778" y="899247"/>
                  </a:lnTo>
                  <a:lnTo>
                    <a:pt x="6522086" y="903330"/>
                  </a:lnTo>
                  <a:lnTo>
                    <a:pt x="6520394" y="907414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845" y="899247"/>
                  </a:lnTo>
                  <a:lnTo>
                    <a:pt x="0" y="895006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8" name="object 1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774" y="6191249"/>
              <a:ext cx="152399" cy="1809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9124" y="574356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5"/>
                  </a:lnTo>
                  <a:lnTo>
                    <a:pt x="23473" y="279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24" y="609598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6191" y="59090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6899" y="5394566"/>
            <a:ext cx="6519545" cy="1169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200" spc="10" dirty="0">
                <a:solidFill>
                  <a:srgbClr val="252525"/>
                </a:solidFill>
                <a:latin typeface="Microsoft JhengHei"/>
                <a:cs typeface="Microsoft JhengHei"/>
              </a:rPr>
              <a:t>⼆ </a:t>
            </a:r>
            <a:r>
              <a:rPr sz="1200" spc="-30" dirty="0">
                <a:solidFill>
                  <a:srgbClr val="252525"/>
                </a:solidFill>
                <a:latin typeface="Arial"/>
                <a:cs typeface="Arial"/>
              </a:rPr>
              <a:t>range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式</a:t>
            </a:r>
            <a:endParaRPr sz="12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95"/>
              </a:spcBef>
            </a:pPr>
            <a:endParaRPr sz="1100">
              <a:latin typeface="PMingLiU"/>
              <a:cs typeface="PMingLiU"/>
            </a:endParaRPr>
          </a:p>
          <a:p>
            <a:pPr marR="259715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for</a:t>
            </a:r>
            <a:r>
              <a:rPr sz="1050" spc="2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index</a:t>
            </a:r>
            <a:r>
              <a:rPr sz="1050" spc="2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in</a:t>
            </a:r>
            <a:r>
              <a:rPr sz="1050" spc="2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range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len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)):</a:t>
            </a:r>
            <a:endParaRPr sz="1050">
              <a:latin typeface="Courier New"/>
              <a:cs typeface="Courier New"/>
            </a:endParaRPr>
          </a:p>
          <a:p>
            <a:pPr marL="723900" indent="-55880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72390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list1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index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62774" y="585786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4" name="object 24"/>
          <p:cNvGrpSpPr/>
          <p:nvPr/>
        </p:nvGrpSpPr>
        <p:grpSpPr>
          <a:xfrm>
            <a:off x="609599" y="7362819"/>
            <a:ext cx="6534150" cy="742950"/>
            <a:chOff x="609599" y="7362819"/>
            <a:chExt cx="6534150" cy="742950"/>
          </a:xfrm>
        </p:grpSpPr>
        <p:sp>
          <p:nvSpPr>
            <p:cNvPr id="25" name="object 25"/>
            <p:cNvSpPr/>
            <p:nvPr/>
          </p:nvSpPr>
          <p:spPr>
            <a:xfrm>
              <a:off x="614362" y="736758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73"/>
                  </a:lnTo>
                  <a:lnTo>
                    <a:pt x="9764" y="975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0"/>
                  </a:lnTo>
                  <a:lnTo>
                    <a:pt x="24664" y="83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7"/>
                  </a:lnTo>
                  <a:lnTo>
                    <a:pt x="6504043" y="2520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57"/>
                  </a:lnTo>
                  <a:lnTo>
                    <a:pt x="6517986" y="12873"/>
                  </a:lnTo>
                  <a:lnTo>
                    <a:pt x="6520394" y="16483"/>
                  </a:lnTo>
                  <a:lnTo>
                    <a:pt x="6522086" y="20566"/>
                  </a:lnTo>
                  <a:lnTo>
                    <a:pt x="6523778" y="2464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506"/>
                  </a:lnTo>
                  <a:lnTo>
                    <a:pt x="6523778" y="708747"/>
                  </a:lnTo>
                  <a:lnTo>
                    <a:pt x="6522086" y="712830"/>
                  </a:lnTo>
                  <a:lnTo>
                    <a:pt x="6520394" y="716914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15"/>
                  </a:lnTo>
                  <a:lnTo>
                    <a:pt x="24664" y="732560"/>
                  </a:lnTo>
                  <a:lnTo>
                    <a:pt x="20579" y="730866"/>
                  </a:lnTo>
                  <a:lnTo>
                    <a:pt x="16495" y="729173"/>
                  </a:lnTo>
                  <a:lnTo>
                    <a:pt x="0" y="70450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9124" y="737234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5"/>
                  </a:lnTo>
                  <a:lnTo>
                    <a:pt x="23474" y="279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9124" y="772476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6191" y="75283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6899" y="7012985"/>
            <a:ext cx="6513830" cy="23939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range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200">
              <a:latin typeface="Arial"/>
              <a:cs typeface="Arial"/>
            </a:endParaRPr>
          </a:p>
          <a:p>
            <a:pPr marR="254000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range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start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4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stop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[,</a:t>
            </a:r>
            <a:r>
              <a:rPr sz="1050" spc="4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step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75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3424554">
              <a:lnSpc>
                <a:spcPct val="135400"/>
              </a:lnSpc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start</a:t>
            </a:r>
            <a:r>
              <a:rPr sz="1200" spc="135" dirty="0">
                <a:solidFill>
                  <a:srgbClr val="252525"/>
                </a:solidFill>
                <a:latin typeface="Arial"/>
                <a:cs typeface="Arial"/>
              </a:rPr>
              <a:t>: 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计数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从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start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开始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的，默认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从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0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开始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的</a:t>
            </a:r>
            <a:r>
              <a:rPr sz="1100" spc="-50" dirty="0">
                <a:solidFill>
                  <a:srgbClr val="252525"/>
                </a:solidFill>
                <a:latin typeface="PMingLiU"/>
                <a:cs typeface="PMingLiU"/>
              </a:rPr>
              <a:t>。 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stop</a:t>
            </a:r>
            <a:r>
              <a:rPr sz="1200" spc="55" dirty="0">
                <a:solidFill>
                  <a:srgbClr val="252525"/>
                </a:solidFill>
                <a:latin typeface="Arial"/>
                <a:cs typeface="Arial"/>
              </a:rPr>
              <a:t>: 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计数到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stop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结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束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，但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不包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括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stop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⾃身</a:t>
            </a:r>
            <a:r>
              <a:rPr sz="1100" spc="-50" dirty="0">
                <a:solidFill>
                  <a:srgbClr val="252525"/>
                </a:solidFill>
                <a:latin typeface="PMingLiU"/>
                <a:cs typeface="PMingLiU"/>
              </a:rPr>
              <a:t>。 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step</a:t>
            </a:r>
            <a:r>
              <a:rPr sz="1200" spc="10" dirty="0">
                <a:solidFill>
                  <a:srgbClr val="252525"/>
                </a:solidFill>
                <a:latin typeface="Arial"/>
                <a:cs typeface="Arial"/>
              </a:rPr>
              <a:t>: 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步⻓，默认为</a:t>
            </a:r>
            <a:r>
              <a:rPr sz="1200" spc="-22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1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200" spc="-3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20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62774" y="748663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16</a:t>
            </a:fld>
            <a:endParaRPr spc="-2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5349" y="4219569"/>
            <a:ext cx="80962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元组：</a:t>
            </a: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tuple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599" y="7181843"/>
            <a:ext cx="2012950" cy="200025"/>
          </a:xfrm>
          <a:prstGeom prst="rect">
            <a:avLst/>
          </a:prstGeom>
          <a:solidFill>
            <a:srgbClr val="F28F3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注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：⾼频⾯试题元组与列表区别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7352953"/>
            <a:ext cx="2496185" cy="1406525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  <a:tabLst>
                <a:tab pos="297815" algn="l"/>
              </a:tabLst>
            </a:pPr>
            <a:r>
              <a:rPr sz="1200" spc="-530" dirty="0">
                <a:solidFill>
                  <a:srgbClr val="252525"/>
                </a:solidFill>
                <a:latin typeface="Calibri"/>
                <a:cs typeface="Calibri"/>
              </a:rPr>
              <a:t>①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	</a:t>
            </a:r>
            <a:r>
              <a:rPr sz="1200" spc="-10" dirty="0">
                <a:solidFill>
                  <a:srgbClr val="252525"/>
                </a:solidFill>
                <a:latin typeface="Arial"/>
                <a:cs typeface="Arial"/>
              </a:rPr>
              <a:t>tuple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⼀旦创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建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完毕，就不能修改了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  <a:tabLst>
                <a:tab pos="297815" algn="l"/>
              </a:tabLst>
            </a:pPr>
            <a:r>
              <a:rPr sz="1200" spc="-530" dirty="0">
                <a:solidFill>
                  <a:srgbClr val="252525"/>
                </a:solidFill>
                <a:latin typeface="Calibri"/>
                <a:cs typeface="Calibri"/>
              </a:rPr>
              <a:t>②</a:t>
            </a:r>
            <a:r>
              <a:rPr sz="1200" dirty="0">
                <a:solidFill>
                  <a:srgbClr val="252525"/>
                </a:solidFill>
                <a:latin typeface="Calibri"/>
                <a:cs typeface="Calibri"/>
              </a:rPr>
              <a:t>	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200" spc="10" dirty="0">
                <a:solidFill>
                  <a:srgbClr val="252525"/>
                </a:solidFill>
                <a:latin typeface="Arial"/>
                <a:cs typeface="Arial"/>
              </a:rPr>
              <a:t>( )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替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代了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[ ]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spc="-80" dirty="0">
                <a:solidFill>
                  <a:srgbClr val="252525"/>
                </a:solidFill>
                <a:latin typeface="Calibri"/>
                <a:cs typeface="Calibri"/>
              </a:rPr>
              <a:t>③  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元组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性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能⽐列表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好</a:t>
            </a:r>
            <a:endParaRPr sz="1200">
              <a:latin typeface="PMingLiU"/>
              <a:cs typeface="PMingLiU"/>
            </a:endParaRPr>
          </a:p>
          <a:p>
            <a:pPr marL="345440" marR="1284605">
              <a:lnSpc>
                <a:spcPct val="171900"/>
              </a:lnSpc>
              <a:spcBef>
                <a:spcPts val="75"/>
              </a:spcBef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占⽤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空</a:t>
            </a:r>
            <a:r>
              <a:rPr sz="1200" spc="-70" dirty="0">
                <a:solidFill>
                  <a:srgbClr val="252525"/>
                </a:solidFill>
                <a:latin typeface="Microsoft JhengHei"/>
                <a:cs typeface="Microsoft JhengHei"/>
              </a:rPr>
              <a:t>间⼩</a:t>
            </a:r>
            <a:r>
              <a:rPr sz="12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 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逐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个分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配空</a:t>
            </a:r>
            <a:r>
              <a:rPr sz="12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间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650" y="9194210"/>
            <a:ext cx="142684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格式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化字符串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199" y="42604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199" y="92515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4362" y="481006"/>
            <a:ext cx="6524625" cy="1495425"/>
          </a:xfrm>
          <a:custGeom>
            <a:avLst/>
            <a:gdLst/>
            <a:ahLst/>
            <a:cxnLst/>
            <a:rect l="l" t="t" r="r" b="b"/>
            <a:pathLst>
              <a:path w="6524625" h="1495425">
                <a:moveTo>
                  <a:pt x="0" y="1462087"/>
                </a:moveTo>
                <a:lnTo>
                  <a:pt x="0" y="33337"/>
                </a:lnTo>
                <a:lnTo>
                  <a:pt x="0" y="28900"/>
                </a:lnTo>
                <a:lnTo>
                  <a:pt x="845" y="24640"/>
                </a:lnTo>
                <a:lnTo>
                  <a:pt x="2537" y="20556"/>
                </a:lnTo>
                <a:lnTo>
                  <a:pt x="4229" y="16473"/>
                </a:lnTo>
                <a:lnTo>
                  <a:pt x="6638" y="12873"/>
                </a:lnTo>
                <a:lnTo>
                  <a:pt x="9764" y="9757"/>
                </a:lnTo>
                <a:lnTo>
                  <a:pt x="12890" y="6632"/>
                </a:lnTo>
                <a:lnTo>
                  <a:pt x="16495" y="4223"/>
                </a:lnTo>
                <a:lnTo>
                  <a:pt x="20579" y="2520"/>
                </a:lnTo>
                <a:lnTo>
                  <a:pt x="24664" y="837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37"/>
                </a:lnTo>
                <a:lnTo>
                  <a:pt x="6504043" y="2520"/>
                </a:lnTo>
                <a:lnTo>
                  <a:pt x="6508127" y="4223"/>
                </a:lnTo>
                <a:lnTo>
                  <a:pt x="6511733" y="6632"/>
                </a:lnTo>
                <a:lnTo>
                  <a:pt x="6514860" y="9757"/>
                </a:lnTo>
                <a:lnTo>
                  <a:pt x="6517986" y="12873"/>
                </a:lnTo>
                <a:lnTo>
                  <a:pt x="6524624" y="33337"/>
                </a:lnTo>
                <a:lnTo>
                  <a:pt x="6524624" y="1462087"/>
                </a:lnTo>
                <a:lnTo>
                  <a:pt x="6504044" y="1492866"/>
                </a:lnTo>
                <a:lnTo>
                  <a:pt x="6499959" y="1494569"/>
                </a:lnTo>
                <a:lnTo>
                  <a:pt x="6495707" y="1495415"/>
                </a:lnTo>
                <a:lnTo>
                  <a:pt x="6491287" y="1495424"/>
                </a:lnTo>
                <a:lnTo>
                  <a:pt x="33337" y="1495424"/>
                </a:lnTo>
                <a:lnTo>
                  <a:pt x="28916" y="1495415"/>
                </a:lnTo>
                <a:lnTo>
                  <a:pt x="24664" y="1494569"/>
                </a:lnTo>
                <a:lnTo>
                  <a:pt x="20579" y="1492866"/>
                </a:lnTo>
                <a:lnTo>
                  <a:pt x="16495" y="1491173"/>
                </a:lnTo>
                <a:lnTo>
                  <a:pt x="0" y="1466496"/>
                </a:lnTo>
                <a:lnTo>
                  <a:pt x="0" y="14620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9448" y="899794"/>
            <a:ext cx="2270760" cy="977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#coding=utf-</a:t>
            </a:r>
            <a:r>
              <a:rPr sz="1050" spc="-50" dirty="0">
                <a:solidFill>
                  <a:srgbClr val="00A861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for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</a:t>
            </a:r>
            <a:r>
              <a:rPr sz="1050" spc="1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in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range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10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651510" indent="-63881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65151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"***************"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4" y="485769"/>
            <a:ext cx="6515100" cy="819150"/>
            <a:chOff x="619124" y="485769"/>
            <a:chExt cx="6515100" cy="81915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1123949"/>
              <a:ext cx="152399" cy="180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9124" y="48576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5"/>
                  </a:lnTo>
                  <a:lnTo>
                    <a:pt x="23474" y="279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838188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2774" y="60006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09599" y="2666994"/>
            <a:ext cx="6534150" cy="1123950"/>
            <a:chOff x="609599" y="2666994"/>
            <a:chExt cx="6534150" cy="1123950"/>
          </a:xfrm>
        </p:grpSpPr>
        <p:sp>
          <p:nvSpPr>
            <p:cNvPr id="18" name="object 18"/>
            <p:cNvSpPr/>
            <p:nvPr/>
          </p:nvSpPr>
          <p:spPr>
            <a:xfrm>
              <a:off x="614362" y="2671756"/>
              <a:ext cx="6524625" cy="1114425"/>
            </a:xfrm>
            <a:custGeom>
              <a:avLst/>
              <a:gdLst/>
              <a:ahLst/>
              <a:cxnLst/>
              <a:rect l="l" t="t" r="r" b="b"/>
              <a:pathLst>
                <a:path w="6524625" h="1114425">
                  <a:moveTo>
                    <a:pt x="0" y="1081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82"/>
                  </a:lnTo>
                  <a:lnTo>
                    <a:pt x="9764" y="975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0"/>
                  </a:lnTo>
                  <a:lnTo>
                    <a:pt x="24664" y="83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7"/>
                  </a:lnTo>
                  <a:lnTo>
                    <a:pt x="6504043" y="2520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57"/>
                  </a:lnTo>
                  <a:lnTo>
                    <a:pt x="6517986" y="12882"/>
                  </a:lnTo>
                  <a:lnTo>
                    <a:pt x="6520394" y="16483"/>
                  </a:lnTo>
                  <a:lnTo>
                    <a:pt x="6522086" y="20566"/>
                  </a:lnTo>
                  <a:lnTo>
                    <a:pt x="6523778" y="2464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1081087"/>
                  </a:lnTo>
                  <a:lnTo>
                    <a:pt x="6504044" y="1111866"/>
                  </a:lnTo>
                  <a:lnTo>
                    <a:pt x="6499959" y="1113560"/>
                  </a:lnTo>
                  <a:lnTo>
                    <a:pt x="6495707" y="1114415"/>
                  </a:lnTo>
                  <a:lnTo>
                    <a:pt x="6491287" y="1114424"/>
                  </a:lnTo>
                  <a:lnTo>
                    <a:pt x="33337" y="1114424"/>
                  </a:lnTo>
                  <a:lnTo>
                    <a:pt x="28916" y="1114415"/>
                  </a:lnTo>
                  <a:lnTo>
                    <a:pt x="24664" y="1113560"/>
                  </a:lnTo>
                  <a:lnTo>
                    <a:pt x="20579" y="1111857"/>
                  </a:lnTo>
                  <a:lnTo>
                    <a:pt x="16495" y="1110173"/>
                  </a:lnTo>
                  <a:lnTo>
                    <a:pt x="0" y="1085487"/>
                  </a:lnTo>
                  <a:lnTo>
                    <a:pt x="0" y="1081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774" y="3124199"/>
              <a:ext cx="152399" cy="180974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619124" y="267651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5"/>
                  </a:lnTo>
                  <a:lnTo>
                    <a:pt x="23473" y="279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124" y="3028938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6191" y="283250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6899" y="2327516"/>
            <a:ext cx="6519545" cy="13601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200" spc="-35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20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  <a:p>
            <a:pPr marR="259715" algn="r">
              <a:lnSpc>
                <a:spcPct val="100000"/>
              </a:lnSpc>
              <a:spcBef>
                <a:spcPts val="176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for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j</a:t>
            </a:r>
            <a:r>
              <a:rPr sz="1050" spc="1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in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range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10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80454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0454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j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"***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62774" y="279081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09599" y="5124444"/>
            <a:ext cx="6534150" cy="1695450"/>
            <a:chOff x="609599" y="5124444"/>
            <a:chExt cx="6534150" cy="1695450"/>
          </a:xfrm>
        </p:grpSpPr>
        <p:sp>
          <p:nvSpPr>
            <p:cNvPr id="26" name="object 26"/>
            <p:cNvSpPr/>
            <p:nvPr/>
          </p:nvSpPr>
          <p:spPr>
            <a:xfrm>
              <a:off x="614362" y="5129206"/>
              <a:ext cx="6524625" cy="1685925"/>
            </a:xfrm>
            <a:custGeom>
              <a:avLst/>
              <a:gdLst/>
              <a:ahLst/>
              <a:cxnLst/>
              <a:rect l="l" t="t" r="r" b="b"/>
              <a:pathLst>
                <a:path w="6524625" h="1685925">
                  <a:moveTo>
                    <a:pt x="0" y="16525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66"/>
                  </a:lnTo>
                  <a:lnTo>
                    <a:pt x="4229" y="16483"/>
                  </a:lnTo>
                  <a:lnTo>
                    <a:pt x="6638" y="12873"/>
                  </a:lnTo>
                  <a:lnTo>
                    <a:pt x="9764" y="9757"/>
                  </a:lnTo>
                  <a:lnTo>
                    <a:pt x="12890" y="6622"/>
                  </a:lnTo>
                  <a:lnTo>
                    <a:pt x="16495" y="4213"/>
                  </a:lnTo>
                  <a:lnTo>
                    <a:pt x="20579" y="2520"/>
                  </a:lnTo>
                  <a:lnTo>
                    <a:pt x="24664" y="83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7"/>
                  </a:lnTo>
                  <a:lnTo>
                    <a:pt x="6504043" y="2520"/>
                  </a:lnTo>
                  <a:lnTo>
                    <a:pt x="6508127" y="4213"/>
                  </a:lnTo>
                  <a:lnTo>
                    <a:pt x="6511733" y="6622"/>
                  </a:lnTo>
                  <a:lnTo>
                    <a:pt x="6514860" y="9757"/>
                  </a:lnTo>
                  <a:lnTo>
                    <a:pt x="6517986" y="12873"/>
                  </a:lnTo>
                  <a:lnTo>
                    <a:pt x="6520394" y="16483"/>
                  </a:lnTo>
                  <a:lnTo>
                    <a:pt x="6522086" y="20566"/>
                  </a:lnTo>
                  <a:lnTo>
                    <a:pt x="6523778" y="2464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1652587"/>
                  </a:lnTo>
                  <a:lnTo>
                    <a:pt x="6499959" y="1685050"/>
                  </a:lnTo>
                  <a:lnTo>
                    <a:pt x="6491287" y="1685924"/>
                  </a:lnTo>
                  <a:lnTo>
                    <a:pt x="33337" y="1685924"/>
                  </a:lnTo>
                  <a:lnTo>
                    <a:pt x="845" y="1661237"/>
                  </a:lnTo>
                  <a:lnTo>
                    <a:pt x="0" y="1656996"/>
                  </a:lnTo>
                  <a:lnTo>
                    <a:pt x="0" y="1652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9124" y="513396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5"/>
                  </a:lnTo>
                  <a:lnTo>
                    <a:pt x="23473" y="279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9124" y="5486388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6191" y="52899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96899" y="4786423"/>
            <a:ext cx="6513830" cy="193040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⽤⼩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括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号表</a:t>
            </a:r>
            <a:r>
              <a:rPr sz="1200" spc="-60" dirty="0">
                <a:solidFill>
                  <a:srgbClr val="252525"/>
                </a:solidFill>
                <a:latin typeface="PMingLiU"/>
                <a:cs typeface="PMingLiU"/>
              </a:rPr>
              <a:t>示</a:t>
            </a:r>
            <a:endParaRPr sz="12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220"/>
              </a:spcBef>
            </a:pPr>
            <a:endParaRPr sz="1100">
              <a:latin typeface="PMingLiU"/>
              <a:cs typeface="PMingLiU"/>
            </a:endParaRPr>
          </a:p>
          <a:p>
            <a:pPr marR="254000" algn="r">
              <a:lnSpc>
                <a:spcPct val="100000"/>
              </a:lnSpc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tu</a:t>
            </a:r>
            <a:r>
              <a:rPr sz="1050" spc="1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1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'a'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1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'b'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1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8700"/>
                </a:solidFill>
                <a:latin typeface="Courier New"/>
                <a:cs typeface="Courier New"/>
              </a:rPr>
              <a:t>6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1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8700"/>
                </a:solidFill>
                <a:latin typeface="Courier New"/>
                <a:cs typeface="Courier New"/>
              </a:rPr>
              <a:t>5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tu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tu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4"/>
              <a:tabLst>
                <a:tab pos="483234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len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tu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4"/>
              <a:tabLst>
                <a:tab pos="483234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占⽤控件</a:t>
            </a:r>
            <a:endParaRPr sz="1100">
              <a:latin typeface="Microsoft JhengHei"/>
              <a:cs typeface="Microsoft JhengHei"/>
            </a:endParaRPr>
          </a:p>
          <a:p>
            <a:pPr marL="483234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 startAt="4"/>
              <a:tabLst>
                <a:tab pos="483234" algn="l"/>
                <a:tab pos="1205865" algn="l"/>
                <a:tab pos="1847850" algn="l"/>
              </a:tabLst>
            </a:pPr>
            <a:r>
              <a:rPr sz="1050" spc="-10" dirty="0">
                <a:solidFill>
                  <a:srgbClr val="00A861"/>
                </a:solidFill>
                <a:latin typeface="Courier New"/>
                <a:cs typeface="Courier New"/>
              </a:rPr>
              <a:t>#list1.</a:t>
            </a:r>
            <a:r>
              <a:rPr sz="1050" u="sng" dirty="0">
                <a:solidFill>
                  <a:srgbClr val="00A861"/>
                </a:solidFill>
                <a:uFill>
                  <a:solidFill>
                    <a:srgbClr val="00A76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10" dirty="0">
                <a:solidFill>
                  <a:srgbClr val="00A861"/>
                </a:solidFill>
                <a:latin typeface="Courier New"/>
                <a:cs typeface="Courier New"/>
              </a:rPr>
              <a:t>sizeof</a:t>
            </a:r>
            <a:r>
              <a:rPr sz="1050" u="sng" dirty="0">
                <a:solidFill>
                  <a:srgbClr val="00A861"/>
                </a:solidFill>
                <a:uFill>
                  <a:solidFill>
                    <a:srgbClr val="00A760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5" dirty="0">
                <a:solidFill>
                  <a:srgbClr val="00A861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62774" y="524826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17</a:t>
            </a:fld>
            <a:endParaRPr spc="-2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705637"/>
            <a:ext cx="1687195" cy="2266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35" dirty="0">
                <a:solidFill>
                  <a:srgbClr val="252525"/>
                </a:solidFill>
                <a:latin typeface="Calibri"/>
                <a:cs typeface="Calibri"/>
              </a:rPr>
              <a:t>①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%s ,%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d,%f(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浮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点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型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6612935"/>
            <a:ext cx="306705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打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开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资料包中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table1.html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⽹⻚，学习表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格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定位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9251360"/>
            <a:ext cx="130619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latin typeface="Microsoft JhengHei"/>
                <a:cs typeface="Microsoft JhengHei"/>
              </a:rPr>
              <a:t>例</a:t>
            </a:r>
            <a:r>
              <a:rPr sz="1300" spc="-180" dirty="0">
                <a:latin typeface="Arial"/>
                <a:cs typeface="Arial"/>
              </a:rPr>
              <a:t>1</a:t>
            </a:r>
            <a:r>
              <a:rPr sz="1300" spc="-135" dirty="0">
                <a:latin typeface="Microsoft JhengHei"/>
                <a:cs typeface="Microsoft JhengHei"/>
              </a:rPr>
              <a:t>：打印所</a:t>
            </a:r>
            <a:r>
              <a:rPr sz="1300" spc="-110" dirty="0">
                <a:latin typeface="PMingLiU"/>
                <a:cs typeface="PMingLiU"/>
              </a:rPr>
              <a:t>有</a:t>
            </a:r>
            <a:r>
              <a:rPr sz="1300" spc="-80" dirty="0">
                <a:latin typeface="Microsoft JhengHei"/>
                <a:cs typeface="Microsoft JhengHei"/>
              </a:rPr>
              <a:t>元素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4362" y="1062031"/>
            <a:ext cx="6524625" cy="1114425"/>
          </a:xfrm>
          <a:custGeom>
            <a:avLst/>
            <a:gdLst/>
            <a:ahLst/>
            <a:cxnLst/>
            <a:rect l="l" t="t" r="r" b="b"/>
            <a:pathLst>
              <a:path w="6524625" h="1114425">
                <a:moveTo>
                  <a:pt x="0" y="1081087"/>
                </a:moveTo>
                <a:lnTo>
                  <a:pt x="0" y="33337"/>
                </a:lnTo>
                <a:lnTo>
                  <a:pt x="0" y="28910"/>
                </a:lnTo>
                <a:lnTo>
                  <a:pt x="845" y="24649"/>
                </a:lnTo>
                <a:lnTo>
                  <a:pt x="2537" y="20556"/>
                </a:lnTo>
                <a:lnTo>
                  <a:pt x="4229" y="16463"/>
                </a:lnTo>
                <a:lnTo>
                  <a:pt x="6638" y="12854"/>
                </a:lnTo>
                <a:lnTo>
                  <a:pt x="9764" y="9747"/>
                </a:lnTo>
                <a:lnTo>
                  <a:pt x="12890" y="6622"/>
                </a:lnTo>
                <a:lnTo>
                  <a:pt x="16495" y="4213"/>
                </a:lnTo>
                <a:lnTo>
                  <a:pt x="20579" y="2520"/>
                </a:lnTo>
                <a:lnTo>
                  <a:pt x="24664" y="837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37"/>
                </a:lnTo>
                <a:lnTo>
                  <a:pt x="6504043" y="2520"/>
                </a:lnTo>
                <a:lnTo>
                  <a:pt x="6508127" y="4213"/>
                </a:lnTo>
                <a:lnTo>
                  <a:pt x="6511733" y="6622"/>
                </a:lnTo>
                <a:lnTo>
                  <a:pt x="6514860" y="9747"/>
                </a:lnTo>
                <a:lnTo>
                  <a:pt x="6517986" y="12854"/>
                </a:lnTo>
                <a:lnTo>
                  <a:pt x="6520394" y="16463"/>
                </a:lnTo>
                <a:lnTo>
                  <a:pt x="6522086" y="20556"/>
                </a:lnTo>
                <a:lnTo>
                  <a:pt x="6523778" y="24649"/>
                </a:lnTo>
                <a:lnTo>
                  <a:pt x="6524623" y="28910"/>
                </a:lnTo>
                <a:lnTo>
                  <a:pt x="6524624" y="33337"/>
                </a:lnTo>
                <a:lnTo>
                  <a:pt x="6524624" y="1081087"/>
                </a:lnTo>
                <a:lnTo>
                  <a:pt x="6504044" y="1111876"/>
                </a:lnTo>
                <a:lnTo>
                  <a:pt x="6499959" y="1113569"/>
                </a:lnTo>
                <a:lnTo>
                  <a:pt x="6495707" y="1114405"/>
                </a:lnTo>
                <a:lnTo>
                  <a:pt x="6491287" y="1114424"/>
                </a:lnTo>
                <a:lnTo>
                  <a:pt x="33337" y="1114424"/>
                </a:lnTo>
                <a:lnTo>
                  <a:pt x="28916" y="1114405"/>
                </a:lnTo>
                <a:lnTo>
                  <a:pt x="24664" y="1113569"/>
                </a:lnTo>
                <a:lnTo>
                  <a:pt x="20579" y="1111876"/>
                </a:lnTo>
                <a:lnTo>
                  <a:pt x="16495" y="1110183"/>
                </a:lnTo>
                <a:lnTo>
                  <a:pt x="0" y="1085496"/>
                </a:lnTo>
                <a:lnTo>
                  <a:pt x="0" y="10810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49448" y="1480819"/>
            <a:ext cx="3124835" cy="59944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str1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"tim"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price</a:t>
            </a:r>
            <a:r>
              <a:rPr sz="1050" spc="3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3000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【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%s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】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,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【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%d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】</a:t>
            </a:r>
            <a:r>
              <a:rPr sz="1050" spc="35" dirty="0">
                <a:solidFill>
                  <a:srgbClr val="F68000"/>
                </a:solidFill>
                <a:latin typeface="Courier New"/>
                <a:cs typeface="Courier New"/>
              </a:rPr>
              <a:t>" 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%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str1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price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9124" y="1066778"/>
            <a:ext cx="6515100" cy="361950"/>
            <a:chOff x="619124" y="1066778"/>
            <a:chExt cx="6515100" cy="361950"/>
          </a:xfrm>
        </p:grpSpPr>
        <p:sp>
          <p:nvSpPr>
            <p:cNvPr id="8" name="object 8"/>
            <p:cNvSpPr/>
            <p:nvPr/>
          </p:nvSpPr>
          <p:spPr>
            <a:xfrm>
              <a:off x="619124" y="106677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5"/>
                  </a:lnTo>
                  <a:lnTo>
                    <a:pt x="23473" y="279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141919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191" y="12227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09828" y="11281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2774" y="118107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09599" y="2867018"/>
            <a:ext cx="6534150" cy="1504950"/>
            <a:chOff x="609599" y="2867018"/>
            <a:chExt cx="6534150" cy="1504950"/>
          </a:xfrm>
        </p:grpSpPr>
        <p:sp>
          <p:nvSpPr>
            <p:cNvPr id="14" name="object 14"/>
            <p:cNvSpPr/>
            <p:nvPr/>
          </p:nvSpPr>
          <p:spPr>
            <a:xfrm>
              <a:off x="614362" y="2871781"/>
              <a:ext cx="6524625" cy="1495425"/>
            </a:xfrm>
            <a:custGeom>
              <a:avLst/>
              <a:gdLst/>
              <a:ahLst/>
              <a:cxnLst/>
              <a:rect l="l" t="t" r="r" b="b"/>
              <a:pathLst>
                <a:path w="6524625" h="1495425">
                  <a:moveTo>
                    <a:pt x="0" y="1462087"/>
                  </a:moveTo>
                  <a:lnTo>
                    <a:pt x="0" y="33337"/>
                  </a:lnTo>
                  <a:lnTo>
                    <a:pt x="0" y="28910"/>
                  </a:lnTo>
                  <a:lnTo>
                    <a:pt x="845" y="24649"/>
                  </a:lnTo>
                  <a:lnTo>
                    <a:pt x="2537" y="20556"/>
                  </a:lnTo>
                  <a:lnTo>
                    <a:pt x="4229" y="16463"/>
                  </a:lnTo>
                  <a:lnTo>
                    <a:pt x="6638" y="12854"/>
                  </a:lnTo>
                  <a:lnTo>
                    <a:pt x="9764" y="9747"/>
                  </a:lnTo>
                  <a:lnTo>
                    <a:pt x="12890" y="6622"/>
                  </a:lnTo>
                  <a:lnTo>
                    <a:pt x="16495" y="4223"/>
                  </a:lnTo>
                  <a:lnTo>
                    <a:pt x="20579" y="2529"/>
                  </a:lnTo>
                  <a:lnTo>
                    <a:pt x="24664" y="83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7"/>
                  </a:lnTo>
                  <a:lnTo>
                    <a:pt x="6504043" y="2529"/>
                  </a:lnTo>
                  <a:lnTo>
                    <a:pt x="6508127" y="4223"/>
                  </a:lnTo>
                  <a:lnTo>
                    <a:pt x="6511733" y="6622"/>
                  </a:lnTo>
                  <a:lnTo>
                    <a:pt x="6514860" y="9747"/>
                  </a:lnTo>
                  <a:lnTo>
                    <a:pt x="6517986" y="12854"/>
                  </a:lnTo>
                  <a:lnTo>
                    <a:pt x="6520394" y="16463"/>
                  </a:lnTo>
                  <a:lnTo>
                    <a:pt x="6522086" y="20556"/>
                  </a:lnTo>
                  <a:lnTo>
                    <a:pt x="6523778" y="24649"/>
                  </a:lnTo>
                  <a:lnTo>
                    <a:pt x="6524623" y="28910"/>
                  </a:lnTo>
                  <a:lnTo>
                    <a:pt x="6524624" y="33337"/>
                  </a:lnTo>
                  <a:lnTo>
                    <a:pt x="6524624" y="1462087"/>
                  </a:lnTo>
                  <a:lnTo>
                    <a:pt x="6504044" y="1492875"/>
                  </a:lnTo>
                  <a:lnTo>
                    <a:pt x="6499959" y="1494569"/>
                  </a:lnTo>
                  <a:lnTo>
                    <a:pt x="6495707" y="1495405"/>
                  </a:lnTo>
                  <a:lnTo>
                    <a:pt x="6491287" y="1495424"/>
                  </a:lnTo>
                  <a:lnTo>
                    <a:pt x="33337" y="1495424"/>
                  </a:lnTo>
                  <a:lnTo>
                    <a:pt x="28916" y="1495405"/>
                  </a:lnTo>
                  <a:lnTo>
                    <a:pt x="24664" y="1494569"/>
                  </a:lnTo>
                  <a:lnTo>
                    <a:pt x="20579" y="1492875"/>
                  </a:lnTo>
                  <a:lnTo>
                    <a:pt x="16495" y="1491183"/>
                  </a:lnTo>
                  <a:lnTo>
                    <a:pt x="0" y="1466496"/>
                  </a:lnTo>
                  <a:lnTo>
                    <a:pt x="0" y="1462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24" y="287652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6"/>
                  </a:lnTo>
                  <a:lnTo>
                    <a:pt x="23473" y="279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322894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6191" y="30420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6899" y="2524912"/>
            <a:ext cx="6519545" cy="174625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35" dirty="0">
                <a:solidFill>
                  <a:srgbClr val="252525"/>
                </a:solidFill>
                <a:latin typeface="Calibri"/>
                <a:cs typeface="Calibri"/>
              </a:rPr>
              <a:t>②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format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200">
              <a:latin typeface="Arial"/>
              <a:cs typeface="Arial"/>
            </a:endParaRPr>
          </a:p>
          <a:p>
            <a:pPr marR="259715" algn="r">
              <a:lnSpc>
                <a:spcPct val="100000"/>
              </a:lnSpc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2"/>
              <a:tabLst>
                <a:tab pos="483234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下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标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占位</a:t>
            </a:r>
            <a:endParaRPr sz="1100">
              <a:latin typeface="Microsoft JhengHei"/>
              <a:cs typeface="Microsoft JhengHei"/>
            </a:endParaRPr>
          </a:p>
          <a:p>
            <a:pPr marL="483234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2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【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{1}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】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,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【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{0}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】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format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"daniutest"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3000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2"/>
              <a:tabLst>
                <a:tab pos="483234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变量名</a:t>
            </a:r>
            <a:endParaRPr sz="1100">
              <a:latin typeface="Microsoft JhengHei"/>
              <a:cs typeface="Microsoft JhengHei"/>
            </a:endParaRPr>
          </a:p>
          <a:p>
            <a:pPr marL="483234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2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【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{name}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】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,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【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{price}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】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format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"daniutest"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price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3000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2774" y="300034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09599" y="5067293"/>
            <a:ext cx="6534150" cy="1123950"/>
            <a:chOff x="609599" y="5067293"/>
            <a:chExt cx="6534150" cy="1123950"/>
          </a:xfrm>
        </p:grpSpPr>
        <p:sp>
          <p:nvSpPr>
            <p:cNvPr id="21" name="object 21"/>
            <p:cNvSpPr/>
            <p:nvPr/>
          </p:nvSpPr>
          <p:spPr>
            <a:xfrm>
              <a:off x="614362" y="5072056"/>
              <a:ext cx="6524625" cy="1114425"/>
            </a:xfrm>
            <a:custGeom>
              <a:avLst/>
              <a:gdLst/>
              <a:ahLst/>
              <a:cxnLst/>
              <a:rect l="l" t="t" r="r" b="b"/>
              <a:pathLst>
                <a:path w="6524625" h="1114425">
                  <a:moveTo>
                    <a:pt x="0" y="1081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19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19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1081087"/>
                  </a:lnTo>
                  <a:lnTo>
                    <a:pt x="6504044" y="1111872"/>
                  </a:lnTo>
                  <a:lnTo>
                    <a:pt x="6499959" y="1113567"/>
                  </a:lnTo>
                  <a:lnTo>
                    <a:pt x="6495707" y="1114405"/>
                  </a:lnTo>
                  <a:lnTo>
                    <a:pt x="6491287" y="1114424"/>
                  </a:lnTo>
                  <a:lnTo>
                    <a:pt x="33337" y="1114424"/>
                  </a:lnTo>
                  <a:lnTo>
                    <a:pt x="28916" y="1114405"/>
                  </a:lnTo>
                  <a:lnTo>
                    <a:pt x="24664" y="1113567"/>
                  </a:lnTo>
                  <a:lnTo>
                    <a:pt x="20579" y="1111872"/>
                  </a:lnTo>
                  <a:lnTo>
                    <a:pt x="16495" y="1110186"/>
                  </a:lnTo>
                  <a:lnTo>
                    <a:pt x="0" y="1085497"/>
                  </a:lnTo>
                  <a:lnTo>
                    <a:pt x="0" y="1081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9124" y="507680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6"/>
                  </a:lnTo>
                  <a:lnTo>
                    <a:pt x="23473" y="279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24" y="542922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6191" y="52423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596899" y="4715662"/>
            <a:ext cx="6513830" cy="13747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300" spc="-535" dirty="0">
                <a:solidFill>
                  <a:srgbClr val="252525"/>
                </a:solidFill>
                <a:latin typeface="Calibri"/>
                <a:cs typeface="Calibri"/>
              </a:rPr>
              <a:t>③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、格式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化</a:t>
            </a:r>
            <a:r>
              <a:rPr sz="1300" spc="25" dirty="0">
                <a:solidFill>
                  <a:srgbClr val="252525"/>
                </a:solidFill>
                <a:latin typeface="Arial"/>
                <a:cs typeface="Arial"/>
              </a:rPr>
              <a:t>f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200">
              <a:latin typeface="Arial"/>
              <a:cs typeface="Arial"/>
            </a:endParaRPr>
          </a:p>
          <a:p>
            <a:pPr marR="254000" algn="r">
              <a:lnSpc>
                <a:spcPct val="100000"/>
              </a:lnSpc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5" dirty="0">
                <a:solidFill>
                  <a:srgbClr val="00A861"/>
                </a:solidFill>
                <a:latin typeface="Courier New"/>
                <a:cs typeface="Courier New"/>
              </a:rPr>
              <a:t># 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格式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化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fstr1</a:t>
            </a:r>
            <a:r>
              <a:rPr sz="1050" spc="5" dirty="0">
                <a:solidFill>
                  <a:srgbClr val="00A861"/>
                </a:solidFill>
                <a:latin typeface="Courier New"/>
                <a:cs typeface="Courier New"/>
              </a:rPr>
              <a:t> = </a:t>
            </a:r>
            <a:r>
              <a:rPr sz="1050" spc="-10" dirty="0">
                <a:solidFill>
                  <a:srgbClr val="00A861"/>
                </a:solidFill>
                <a:latin typeface="Courier New"/>
                <a:cs typeface="Courier New"/>
              </a:rPr>
              <a:t>'timtest'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price</a:t>
            </a:r>
            <a:r>
              <a:rPr sz="1050" spc="1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668700"/>
                </a:solidFill>
                <a:latin typeface="Courier New"/>
                <a:cs typeface="Courier New"/>
              </a:rPr>
              <a:t>3000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7D5858"/>
                </a:solidFill>
                <a:latin typeface="Courier New"/>
                <a:cs typeface="Courier New"/>
              </a:rPr>
              <a:t>f'</a:t>
            </a:r>
            <a:r>
              <a:rPr sz="1100" spc="-55" dirty="0">
                <a:solidFill>
                  <a:srgbClr val="7D5858"/>
                </a:solidFill>
                <a:latin typeface="PMingLiU"/>
                <a:cs typeface="PMingLiU"/>
              </a:rPr>
              <a:t>机构是</a:t>
            </a:r>
            <a:r>
              <a:rPr sz="1100" spc="-10" dirty="0">
                <a:solidFill>
                  <a:srgbClr val="7D5858"/>
                </a:solidFill>
                <a:latin typeface="Microsoft JhengHei"/>
                <a:cs typeface="Microsoft JhengHei"/>
              </a:rPr>
              <a:t>：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{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str1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}</a:t>
            </a:r>
            <a:r>
              <a:rPr sz="1050" spc="-10" dirty="0">
                <a:solidFill>
                  <a:srgbClr val="7D5858"/>
                </a:solidFill>
                <a:latin typeface="Courier New"/>
                <a:cs typeface="Courier New"/>
              </a:rPr>
              <a:t>,</a:t>
            </a:r>
            <a:r>
              <a:rPr sz="1100" spc="-55" dirty="0">
                <a:solidFill>
                  <a:srgbClr val="7D5858"/>
                </a:solidFill>
                <a:latin typeface="Microsoft JhengHei"/>
                <a:cs typeface="Microsoft JhengHei"/>
              </a:rPr>
              <a:t>价</a:t>
            </a:r>
            <a:r>
              <a:rPr sz="1100" spc="-55" dirty="0">
                <a:solidFill>
                  <a:srgbClr val="7D5858"/>
                </a:solidFill>
                <a:latin typeface="PMingLiU"/>
                <a:cs typeface="PMingLiU"/>
              </a:rPr>
              <a:t>格是</a:t>
            </a:r>
            <a:r>
              <a:rPr sz="1100" spc="-10" dirty="0">
                <a:solidFill>
                  <a:srgbClr val="7D5858"/>
                </a:solidFill>
                <a:latin typeface="Microsoft JhengHei"/>
                <a:cs typeface="Microsoft JhengHei"/>
              </a:rPr>
              <a:t>：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{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price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}</a:t>
            </a:r>
            <a:r>
              <a:rPr sz="1050" spc="-10" dirty="0">
                <a:solidFill>
                  <a:srgbClr val="7D5858"/>
                </a:solidFill>
                <a:latin typeface="Courier New"/>
                <a:cs typeface="Courier New"/>
              </a:rPr>
              <a:t>'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62774" y="519109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6943725"/>
            <a:ext cx="5086349" cy="2200274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18</a:t>
            </a:fld>
            <a:endParaRPr spc="-2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5349" y="4171943"/>
            <a:ext cx="1231900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10" dirty="0">
                <a:latin typeface="Microsoft JhengHei"/>
                <a:cs typeface="Microsoft JhengHei"/>
              </a:rPr>
              <a:t>关</a:t>
            </a:r>
            <a:r>
              <a:rPr sz="1250" spc="-50" dirty="0">
                <a:latin typeface="Microsoft JhengHei"/>
                <a:cs typeface="Microsoft JhengHei"/>
              </a:rPr>
              <a:t>联</a:t>
            </a:r>
            <a:r>
              <a:rPr sz="1300" spc="-105" dirty="0">
                <a:latin typeface="Microsoft JhengHei"/>
                <a:cs typeface="Microsoft JhengHei"/>
              </a:rPr>
              <a:t>元素定位策略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479335"/>
            <a:ext cx="242760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资料包中</a:t>
            </a: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relative_locator1.html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⻚⾯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6765335"/>
            <a:ext cx="5408295" cy="1472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latin typeface="Microsoft JhengHei"/>
                <a:cs typeface="Microsoft JhengHei"/>
              </a:rPr>
              <a:t>例</a:t>
            </a:r>
            <a:r>
              <a:rPr sz="1300" spc="-10" dirty="0">
                <a:latin typeface="Arial"/>
                <a:cs typeface="Arial"/>
              </a:rPr>
              <a:t>1</a:t>
            </a:r>
            <a:r>
              <a:rPr sz="1300" spc="-10" dirty="0">
                <a:latin typeface="Microsoft JhengHei"/>
                <a:cs typeface="Microsoft JhengHei"/>
              </a:rPr>
              <a:t>：</a:t>
            </a:r>
            <a:r>
              <a:rPr sz="1300" spc="-10" dirty="0">
                <a:latin typeface="Arial"/>
                <a:cs typeface="Arial"/>
              </a:rPr>
              <a:t>above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200">
              <a:latin typeface="Arial"/>
              <a:cs typeface="Arial"/>
            </a:endParaRPr>
          </a:p>
          <a:p>
            <a:pPr marR="1049655" algn="r">
              <a:lnSpc>
                <a:spcPts val="265"/>
              </a:lnSpc>
              <a:spcBef>
                <a:spcPts val="5"/>
              </a:spcBef>
            </a:pPr>
            <a:r>
              <a:rPr sz="350" spc="455" dirty="0">
                <a:latin typeface="Arial"/>
                <a:cs typeface="Arial"/>
              </a:rPr>
              <a:t>“</a:t>
            </a:r>
            <a:endParaRPr sz="350">
              <a:latin typeface="Arial"/>
              <a:cs typeface="Arial"/>
            </a:endParaRPr>
          </a:p>
          <a:p>
            <a:pPr marL="62865">
              <a:lnSpc>
                <a:spcPts val="610"/>
              </a:lnSpc>
            </a:pPr>
            <a:r>
              <a:rPr sz="1300" spc="-110" dirty="0">
                <a:latin typeface="Microsoft JhengHei"/>
                <a:cs typeface="Microsoft JhengHei"/>
              </a:rPr>
              <a:t>使⽤关</a:t>
            </a:r>
            <a:r>
              <a:rPr sz="1250" spc="-50" dirty="0">
                <a:latin typeface="Microsoft JhengHei"/>
                <a:cs typeface="Microsoft JhengHei"/>
              </a:rPr>
              <a:t>联</a:t>
            </a:r>
            <a:r>
              <a:rPr sz="1300" spc="-110" dirty="0">
                <a:latin typeface="Microsoft JhengHei"/>
                <a:cs typeface="Microsoft JhengHei"/>
              </a:rPr>
              <a:t>元素定位策略</a:t>
            </a:r>
            <a:r>
              <a:rPr sz="1300" spc="-110" dirty="0">
                <a:latin typeface="PMingLiU"/>
                <a:cs typeface="PMingLiU"/>
              </a:rPr>
              <a:t>时</a:t>
            </a:r>
            <a:r>
              <a:rPr sz="1300" spc="-110" dirty="0">
                <a:latin typeface="Microsoft JhengHei"/>
                <a:cs typeface="Microsoft JhengHei"/>
              </a:rPr>
              <a:t>，需要</a:t>
            </a:r>
            <a:r>
              <a:rPr sz="1300" spc="-110" dirty="0">
                <a:latin typeface="PMingLiU"/>
                <a:cs typeface="PMingLiU"/>
              </a:rPr>
              <a:t>引</a:t>
            </a:r>
            <a:r>
              <a:rPr sz="1300" spc="35" dirty="0">
                <a:latin typeface="Microsoft JhengHei"/>
                <a:cs typeface="Microsoft JhengHei"/>
              </a:rPr>
              <a:t>⼊ </a:t>
            </a:r>
            <a:r>
              <a:rPr sz="1300" spc="-35" dirty="0">
                <a:latin typeface="Arial"/>
                <a:cs typeface="Arial"/>
              </a:rPr>
              <a:t>locate_with</a:t>
            </a:r>
            <a:r>
              <a:rPr sz="1300" spc="-35" dirty="0">
                <a:latin typeface="Microsoft JhengHei"/>
                <a:cs typeface="Microsoft JhengHei"/>
              </a:rPr>
              <a:t>，</a:t>
            </a:r>
            <a:r>
              <a:rPr sz="1300" spc="-110" dirty="0">
                <a:latin typeface="PMingLiU"/>
                <a:cs typeface="PMingLiU"/>
              </a:rPr>
              <a:t>引</a:t>
            </a:r>
            <a:r>
              <a:rPr sz="1300" spc="-5" dirty="0">
                <a:latin typeface="Microsoft JhengHei"/>
                <a:cs typeface="Microsoft JhengHei"/>
              </a:rPr>
              <a:t>⼊语句为 </a:t>
            </a:r>
            <a:r>
              <a:rPr sz="1300" dirty="0">
                <a:latin typeface="Arial"/>
                <a:cs typeface="Arial"/>
              </a:rPr>
              <a:t>from</a:t>
            </a:r>
            <a:r>
              <a:rPr sz="1300" spc="40" dirty="0">
                <a:latin typeface="Arial"/>
                <a:cs typeface="Arial"/>
              </a:rPr>
              <a:t> </a:t>
            </a:r>
            <a:r>
              <a:rPr sz="1300" spc="-30" dirty="0">
                <a:latin typeface="Arial"/>
                <a:cs typeface="Arial"/>
              </a:rPr>
              <a:t>selenium.</a:t>
            </a:r>
            <a:endParaRPr sz="1300">
              <a:latin typeface="Arial"/>
              <a:cs typeface="Arial"/>
            </a:endParaRPr>
          </a:p>
          <a:p>
            <a:pPr marR="1556385" algn="r">
              <a:lnSpc>
                <a:spcPts val="265"/>
              </a:lnSpc>
              <a:spcBef>
                <a:spcPts val="1150"/>
              </a:spcBef>
            </a:pPr>
            <a:r>
              <a:rPr sz="350" spc="455" dirty="0"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25" dirty="0">
                <a:latin typeface="Arial"/>
                <a:cs typeface="Arial"/>
              </a:rPr>
              <a:t>webdriver.support.relative_locator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import locate_with</a:t>
            </a:r>
            <a:r>
              <a:rPr sz="1300" spc="220" dirty="0">
                <a:latin typeface="Arial"/>
                <a:cs typeface="Arial"/>
              </a:rPr>
              <a:t> </a:t>
            </a:r>
            <a:r>
              <a:rPr sz="1300" spc="-50" dirty="0"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300" spc="-40" dirty="0">
                <a:latin typeface="PMingLiU"/>
                <a:cs typeface="PMingLiU"/>
              </a:rPr>
              <a:t>通过 </a:t>
            </a:r>
            <a:r>
              <a:rPr sz="1300" spc="-45" dirty="0">
                <a:latin typeface="Arial"/>
                <a:cs typeface="Arial"/>
              </a:rPr>
              <a:t>Above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250" spc="-50" dirty="0">
                <a:latin typeface="Microsoft JhengHei"/>
                <a:cs typeface="Microsoft JhengHei"/>
              </a:rPr>
              <a:t>模</a:t>
            </a:r>
            <a:r>
              <a:rPr sz="1300" spc="-110" dirty="0">
                <a:latin typeface="PMingLiU"/>
                <a:cs typeface="PMingLiU"/>
              </a:rPr>
              <a:t>式</a:t>
            </a:r>
            <a:r>
              <a:rPr sz="1300" spc="-40" dirty="0">
                <a:latin typeface="Microsoft JhengHei"/>
                <a:cs typeface="Microsoft JhengHei"/>
              </a:rPr>
              <a:t>获取 </a:t>
            </a:r>
            <a:r>
              <a:rPr sz="1300" spc="-10" dirty="0">
                <a:latin typeface="Arial"/>
                <a:cs typeface="Arial"/>
              </a:rPr>
              <a:t>relative</a:t>
            </a:r>
            <a:r>
              <a:rPr sz="1300" spc="-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locator</a:t>
            </a:r>
            <a:r>
              <a:rPr sz="1300" spc="-35" dirty="0">
                <a:latin typeface="Arial"/>
                <a:cs typeface="Arial"/>
              </a:rPr>
              <a:t> </a:t>
            </a:r>
            <a:r>
              <a:rPr sz="1300" spc="-110" dirty="0">
                <a:latin typeface="Microsoft JhengHei"/>
                <a:cs typeface="Microsoft JhengHei"/>
              </a:rPr>
              <a:t>对象</a:t>
            </a:r>
            <a:r>
              <a:rPr sz="1300" spc="-50" dirty="0"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" dirty="0">
                <a:latin typeface="Arial"/>
                <a:cs typeface="Arial"/>
              </a:rPr>
              <a:t>relative</a:t>
            </a:r>
            <a:r>
              <a:rPr sz="1300" spc="3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locator</a:t>
            </a:r>
            <a:r>
              <a:rPr sz="1300" spc="35" dirty="0">
                <a:latin typeface="Arial"/>
                <a:cs typeface="Arial"/>
              </a:rPr>
              <a:t> </a:t>
            </a:r>
            <a:r>
              <a:rPr sz="1300" spc="-110" dirty="0">
                <a:latin typeface="Microsoft JhengHei"/>
                <a:cs typeface="Microsoft JhengHei"/>
              </a:rPr>
              <a:t>对象以参数的</a:t>
            </a:r>
            <a:r>
              <a:rPr sz="1300" spc="-110" dirty="0">
                <a:latin typeface="PMingLiU"/>
                <a:cs typeface="PMingLiU"/>
              </a:rPr>
              <a:t>形式</a:t>
            </a:r>
            <a:r>
              <a:rPr sz="1300" spc="-110" dirty="0">
                <a:latin typeface="Microsoft JhengHei"/>
                <a:cs typeface="Microsoft JhengHei"/>
              </a:rPr>
              <a:t>传⼊⽅</a:t>
            </a:r>
            <a:r>
              <a:rPr sz="1250" spc="35" dirty="0">
                <a:latin typeface="PMingLiU"/>
                <a:cs typeface="PMingLiU"/>
              </a:rPr>
              <a:t>法 </a:t>
            </a:r>
            <a:r>
              <a:rPr sz="1300" spc="-35" dirty="0">
                <a:latin typeface="Arial"/>
                <a:cs typeface="Arial"/>
              </a:rPr>
              <a:t>find_element</a:t>
            </a:r>
            <a:r>
              <a:rPr sz="1300" spc="-50" dirty="0"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42128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599" y="1466843"/>
            <a:ext cx="6534150" cy="742950"/>
            <a:chOff x="609599" y="1466843"/>
            <a:chExt cx="6534150" cy="742950"/>
          </a:xfrm>
        </p:grpSpPr>
        <p:sp>
          <p:nvSpPr>
            <p:cNvPr id="7" name="object 7"/>
            <p:cNvSpPr/>
            <p:nvPr/>
          </p:nvSpPr>
          <p:spPr>
            <a:xfrm>
              <a:off x="614362" y="1471606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04044" y="730853"/>
                  </a:lnTo>
                  <a:lnTo>
                    <a:pt x="6499959" y="732548"/>
                  </a:lnTo>
                  <a:lnTo>
                    <a:pt x="6495707" y="73340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05"/>
                  </a:lnTo>
                  <a:lnTo>
                    <a:pt x="24664" y="732548"/>
                  </a:lnTo>
                  <a:lnTo>
                    <a:pt x="20579" y="730853"/>
                  </a:lnTo>
                  <a:lnTo>
                    <a:pt x="16495" y="729167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147635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6"/>
                  </a:lnTo>
                  <a:lnTo>
                    <a:pt x="23473" y="279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182877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191" y="16418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62774" y="1600172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9599" y="2990843"/>
            <a:ext cx="6534150" cy="742950"/>
            <a:chOff x="609599" y="2990843"/>
            <a:chExt cx="6534150" cy="742950"/>
          </a:xfrm>
        </p:grpSpPr>
        <p:sp>
          <p:nvSpPr>
            <p:cNvPr id="13" name="object 13"/>
            <p:cNvSpPr/>
            <p:nvPr/>
          </p:nvSpPr>
          <p:spPr>
            <a:xfrm>
              <a:off x="614362" y="2995606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537" y="20554"/>
                  </a:lnTo>
                  <a:lnTo>
                    <a:pt x="4229" y="16478"/>
                  </a:lnTo>
                  <a:lnTo>
                    <a:pt x="6638" y="12896"/>
                  </a:lnTo>
                  <a:lnTo>
                    <a:pt x="9764" y="9763"/>
                  </a:lnTo>
                  <a:lnTo>
                    <a:pt x="12890" y="6619"/>
                  </a:lnTo>
                  <a:lnTo>
                    <a:pt x="16495" y="4219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63"/>
                  </a:lnTo>
                  <a:lnTo>
                    <a:pt x="6517986" y="12896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97"/>
                  </a:lnTo>
                  <a:lnTo>
                    <a:pt x="6523778" y="708717"/>
                  </a:lnTo>
                  <a:lnTo>
                    <a:pt x="6522086" y="712793"/>
                  </a:lnTo>
                  <a:lnTo>
                    <a:pt x="6520394" y="716889"/>
                  </a:lnTo>
                  <a:lnTo>
                    <a:pt x="6504044" y="730853"/>
                  </a:lnTo>
                  <a:lnTo>
                    <a:pt x="6499959" y="732548"/>
                  </a:lnTo>
                  <a:lnTo>
                    <a:pt x="6495707" y="73340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05"/>
                  </a:lnTo>
                  <a:lnTo>
                    <a:pt x="24664" y="732548"/>
                  </a:lnTo>
                  <a:lnTo>
                    <a:pt x="20579" y="730853"/>
                  </a:lnTo>
                  <a:lnTo>
                    <a:pt x="16495" y="729167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24" y="300035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6"/>
                  </a:lnTo>
                  <a:lnTo>
                    <a:pt x="23473" y="279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24" y="335277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6191" y="31563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6899" y="460730"/>
            <a:ext cx="6530975" cy="31699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latin typeface="Microsoft JhengHei"/>
                <a:cs typeface="Microsoft JhengHei"/>
              </a:rPr>
              <a:t>定位表</a:t>
            </a:r>
            <a:r>
              <a:rPr sz="1300" spc="-110" dirty="0">
                <a:latin typeface="PMingLiU"/>
                <a:cs typeface="PMingLiU"/>
              </a:rPr>
              <a:t>格</a:t>
            </a:r>
            <a:r>
              <a:rPr sz="1300" spc="-105" dirty="0">
                <a:latin typeface="Microsoft JhengHei"/>
                <a:cs typeface="Microsoft JhengHei"/>
              </a:rPr>
              <a:t>中具体元素举例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latin typeface="Microsoft JhengHei"/>
                <a:cs typeface="Microsoft JhengHei"/>
              </a:rPr>
              <a:t>例：</a:t>
            </a:r>
            <a:r>
              <a:rPr sz="1250" spc="-50" dirty="0">
                <a:latin typeface="PMingLiU"/>
                <a:cs typeface="PMingLiU"/>
              </a:rPr>
              <a:t>在</a:t>
            </a:r>
            <a:r>
              <a:rPr sz="1300" spc="-110" dirty="0">
                <a:latin typeface="Microsoft JhengHei"/>
                <a:cs typeface="Microsoft JhengHei"/>
              </a:rPr>
              <a:t>被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110" dirty="0">
                <a:latin typeface="Microsoft JhengHei"/>
                <a:cs typeface="Microsoft JhengHei"/>
              </a:rPr>
              <a:t>试⽹⻚的表</a:t>
            </a:r>
            <a:r>
              <a:rPr sz="1300" spc="-110" dirty="0">
                <a:latin typeface="PMingLiU"/>
                <a:cs typeface="PMingLiU"/>
              </a:rPr>
              <a:t>格</a:t>
            </a:r>
            <a:r>
              <a:rPr sz="1300" spc="-60" dirty="0">
                <a:latin typeface="Microsoft JhengHei"/>
                <a:cs typeface="Microsoft JhengHei"/>
              </a:rPr>
              <a:t>中定位第 </a:t>
            </a:r>
            <a:r>
              <a:rPr sz="1300" dirty="0">
                <a:latin typeface="Arial"/>
                <a:cs typeface="Arial"/>
              </a:rPr>
              <a:t>3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spc="-20" dirty="0">
                <a:latin typeface="Microsoft JhengHei"/>
                <a:cs typeface="Microsoft JhengHei"/>
              </a:rPr>
              <a:t>⾏第 </a:t>
            </a:r>
            <a:r>
              <a:rPr sz="1300" dirty="0">
                <a:latin typeface="Arial"/>
                <a:cs typeface="Arial"/>
              </a:rPr>
              <a:t>3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spc="-110" dirty="0">
                <a:latin typeface="Microsoft JhengHei"/>
                <a:cs typeface="Microsoft JhengHei"/>
              </a:rPr>
              <a:t>列的单元</a:t>
            </a:r>
            <a:r>
              <a:rPr sz="1300" spc="-110" dirty="0">
                <a:latin typeface="PMingLiU"/>
                <a:cs typeface="PMingLiU"/>
              </a:rPr>
              <a:t>格</a:t>
            </a:r>
            <a:r>
              <a:rPr sz="1300" spc="-55" dirty="0">
                <a:latin typeface="Microsoft JhengHei"/>
                <a:cs typeface="Microsoft JhengHei"/>
              </a:rPr>
              <a:t>，</a:t>
            </a:r>
            <a:r>
              <a:rPr sz="1300" spc="-55" dirty="0">
                <a:latin typeface="Arial"/>
                <a:cs typeface="Arial"/>
              </a:rPr>
              <a:t>XPath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spc="-110" dirty="0">
                <a:latin typeface="Microsoft JhengHei"/>
                <a:cs typeface="Microsoft JhengHei"/>
              </a:rPr>
              <a:t>定位表</a:t>
            </a:r>
            <a:r>
              <a:rPr sz="1300" spc="-110" dirty="0">
                <a:latin typeface="PMingLiU"/>
                <a:cs typeface="PMingLiU"/>
              </a:rPr>
              <a:t>达式</a:t>
            </a:r>
            <a:r>
              <a:rPr sz="1300" spc="-80" dirty="0">
                <a:latin typeface="Microsoft JhengHei"/>
                <a:cs typeface="Microsoft JhengHei"/>
              </a:rPr>
              <a:t>为：</a:t>
            </a:r>
            <a:endParaRPr sz="1300">
              <a:latin typeface="Microsoft JhengHei"/>
              <a:cs typeface="Microsoft JhengHei"/>
            </a:endParaRPr>
          </a:p>
          <a:p>
            <a:pPr marL="62865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latin typeface="Arial"/>
                <a:cs typeface="Arial"/>
              </a:rPr>
              <a:t>//*[@id="table1"]/tbody/tr[3]/td[3</a:t>
            </a:r>
            <a:r>
              <a:rPr sz="1300" spc="150" dirty="0">
                <a:latin typeface="Arial"/>
                <a:cs typeface="Arial"/>
              </a:rPr>
              <a:t>] </a:t>
            </a:r>
            <a:r>
              <a:rPr sz="1300" spc="-110" dirty="0">
                <a:latin typeface="Microsoft JhengHei"/>
                <a:cs typeface="Microsoft JhengHei"/>
              </a:rPr>
              <a:t>对</a:t>
            </a:r>
            <a:r>
              <a:rPr sz="1300" spc="-110" dirty="0">
                <a:latin typeface="PMingLiU"/>
                <a:cs typeface="PMingLiU"/>
              </a:rPr>
              <a:t>应</a:t>
            </a:r>
            <a:r>
              <a:rPr sz="1300" spc="165" dirty="0">
                <a:latin typeface="Microsoft JhengHei"/>
                <a:cs typeface="Microsoft JhengHei"/>
              </a:rPr>
              <a:t>的 </a:t>
            </a:r>
            <a:r>
              <a:rPr sz="1300" spc="-25" dirty="0">
                <a:latin typeface="Arial"/>
                <a:cs typeface="Arial"/>
              </a:rPr>
              <a:t>Python</a:t>
            </a:r>
            <a:r>
              <a:rPr sz="1300" spc="305" dirty="0">
                <a:latin typeface="Arial"/>
                <a:cs typeface="Arial"/>
              </a:rPr>
              <a:t> </a:t>
            </a:r>
            <a:r>
              <a:rPr sz="1300" spc="-110" dirty="0">
                <a:latin typeface="Microsoft JhengHei"/>
                <a:cs typeface="Microsoft JhengHei"/>
              </a:rPr>
              <a:t>定位语句</a:t>
            </a:r>
            <a:r>
              <a:rPr sz="1300" spc="-110" dirty="0">
                <a:latin typeface="PMingLiU"/>
                <a:cs typeface="PMingLiU"/>
              </a:rPr>
              <a:t>是</a:t>
            </a:r>
            <a:r>
              <a:rPr sz="1300" spc="-50" dirty="0"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  <a:p>
            <a:pPr marL="5825490">
              <a:lnSpc>
                <a:spcPct val="100000"/>
              </a:lnSpc>
              <a:spcBef>
                <a:spcPts val="1739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XPATH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14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‘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//*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@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"table1"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]/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tbody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/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tr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3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/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td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3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’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62865" marR="965200" indent="-50800">
              <a:lnSpc>
                <a:spcPct val="168300"/>
              </a:lnSpc>
              <a:spcBef>
                <a:spcPts val="725"/>
              </a:spcBef>
            </a:pPr>
            <a:r>
              <a:rPr sz="1250" spc="-50" dirty="0">
                <a:latin typeface="PMingLiU"/>
                <a:cs typeface="PMingLiU"/>
              </a:rPr>
              <a:t>在</a:t>
            </a:r>
            <a:r>
              <a:rPr sz="1300" spc="-110" dirty="0">
                <a:latin typeface="Microsoft JhengHei"/>
                <a:cs typeface="Microsoft JhengHei"/>
              </a:rPr>
              <a:t>表</a:t>
            </a:r>
            <a:r>
              <a:rPr sz="1300" spc="-110" dirty="0">
                <a:latin typeface="PMingLiU"/>
                <a:cs typeface="PMingLiU"/>
              </a:rPr>
              <a:t>达式</a:t>
            </a:r>
            <a:r>
              <a:rPr sz="1300" spc="-55" dirty="0">
                <a:latin typeface="Microsoft JhengHei"/>
                <a:cs typeface="Microsoft JhengHei"/>
              </a:rPr>
              <a:t>中，</a:t>
            </a:r>
            <a:r>
              <a:rPr sz="1300" dirty="0">
                <a:latin typeface="Arial"/>
                <a:cs typeface="Arial"/>
              </a:rPr>
              <a:t>tr[3]</a:t>
            </a:r>
            <a:r>
              <a:rPr sz="1300" spc="-45" dirty="0">
                <a:latin typeface="Microsoft JhengHei"/>
                <a:cs typeface="Microsoft JhengHei"/>
              </a:rPr>
              <a:t>表示第 </a:t>
            </a:r>
            <a:r>
              <a:rPr sz="1300" dirty="0">
                <a:latin typeface="Arial"/>
                <a:cs typeface="Arial"/>
              </a:rPr>
              <a:t>3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spc="-60" dirty="0">
                <a:latin typeface="Microsoft JhengHei"/>
                <a:cs typeface="Microsoft JhengHei"/>
              </a:rPr>
              <a:t>⾏，</a:t>
            </a:r>
            <a:r>
              <a:rPr sz="1300" spc="-10" dirty="0">
                <a:latin typeface="Arial"/>
                <a:cs typeface="Arial"/>
              </a:rPr>
              <a:t>td[3]</a:t>
            </a:r>
            <a:r>
              <a:rPr sz="1300" spc="-45" dirty="0">
                <a:latin typeface="Microsoft JhengHei"/>
                <a:cs typeface="Microsoft JhengHei"/>
              </a:rPr>
              <a:t>表示第 </a:t>
            </a:r>
            <a:r>
              <a:rPr sz="1300" dirty="0">
                <a:latin typeface="Arial"/>
                <a:cs typeface="Arial"/>
              </a:rPr>
              <a:t>3</a:t>
            </a:r>
            <a:r>
              <a:rPr sz="1300" spc="15" dirty="0">
                <a:latin typeface="Arial"/>
                <a:cs typeface="Arial"/>
              </a:rPr>
              <a:t> </a:t>
            </a:r>
            <a:r>
              <a:rPr sz="1300" spc="-110" dirty="0">
                <a:latin typeface="Microsoft JhengHei"/>
                <a:cs typeface="Microsoft JhengHei"/>
              </a:rPr>
              <a:t>列</a:t>
            </a:r>
            <a:r>
              <a:rPr sz="1300" spc="-110" dirty="0">
                <a:latin typeface="PMingLiU"/>
                <a:cs typeface="PMingLiU"/>
              </a:rPr>
              <a:t>。</a:t>
            </a:r>
            <a:r>
              <a:rPr sz="1300" spc="-20" dirty="0">
                <a:latin typeface="Microsoft JhengHei"/>
                <a:cs typeface="Microsoft JhengHei"/>
              </a:rPr>
              <a:t>使⽤ </a:t>
            </a:r>
            <a:r>
              <a:rPr sz="1300" spc="-90" dirty="0">
                <a:latin typeface="Arial"/>
                <a:cs typeface="Arial"/>
              </a:rPr>
              <a:t>CSS</a:t>
            </a:r>
            <a:r>
              <a:rPr sz="1300" spc="10" dirty="0">
                <a:latin typeface="Arial"/>
                <a:cs typeface="Arial"/>
              </a:rPr>
              <a:t> </a:t>
            </a:r>
            <a:r>
              <a:rPr sz="1300" spc="-110" dirty="0">
                <a:latin typeface="Microsoft JhengHei"/>
                <a:cs typeface="Microsoft JhengHei"/>
              </a:rPr>
              <a:t>定位，则表</a:t>
            </a:r>
            <a:r>
              <a:rPr sz="1300" spc="-110" dirty="0">
                <a:latin typeface="PMingLiU"/>
                <a:cs typeface="PMingLiU"/>
              </a:rPr>
              <a:t>达式</a:t>
            </a:r>
            <a:r>
              <a:rPr sz="1300" spc="-80" dirty="0">
                <a:latin typeface="Microsoft JhengHei"/>
                <a:cs typeface="Microsoft JhengHei"/>
              </a:rPr>
              <a:t>为：</a:t>
            </a:r>
            <a:r>
              <a:rPr sz="1300" spc="-50" dirty="0">
                <a:latin typeface="Microsoft JhengHei"/>
                <a:cs typeface="Microsoft JhengHei"/>
              </a:rPr>
              <a:t> </a:t>
            </a:r>
            <a:r>
              <a:rPr sz="1300" spc="-35" dirty="0">
                <a:latin typeface="Arial"/>
                <a:cs typeface="Arial"/>
              </a:rPr>
              <a:t>#table1</a:t>
            </a:r>
            <a:r>
              <a:rPr sz="1300" spc="40" dirty="0">
                <a:latin typeface="Arial"/>
                <a:cs typeface="Arial"/>
              </a:rPr>
              <a:t> &gt; </a:t>
            </a:r>
            <a:r>
              <a:rPr sz="1300" dirty="0">
                <a:latin typeface="Arial"/>
                <a:cs typeface="Arial"/>
              </a:rPr>
              <a:t>tbody</a:t>
            </a:r>
            <a:r>
              <a:rPr sz="1300" spc="40" dirty="0">
                <a:latin typeface="Arial"/>
                <a:cs typeface="Arial"/>
              </a:rPr>
              <a:t> &gt; </a:t>
            </a:r>
            <a:r>
              <a:rPr sz="1300" dirty="0">
                <a:latin typeface="Arial"/>
                <a:cs typeface="Arial"/>
              </a:rPr>
              <a:t>tr:nth-</a:t>
            </a:r>
            <a:r>
              <a:rPr sz="1300" spc="-10" dirty="0">
                <a:latin typeface="Arial"/>
                <a:cs typeface="Arial"/>
              </a:rPr>
              <a:t>child(3</a:t>
            </a:r>
            <a:r>
              <a:rPr sz="1300" spc="25" dirty="0">
                <a:latin typeface="Arial"/>
                <a:cs typeface="Arial"/>
              </a:rPr>
              <a:t>) &gt; </a:t>
            </a:r>
            <a:r>
              <a:rPr sz="1300" dirty="0">
                <a:latin typeface="Arial"/>
                <a:cs typeface="Arial"/>
              </a:rPr>
              <a:t>td:nth-</a:t>
            </a:r>
            <a:r>
              <a:rPr sz="1300" spc="-10" dirty="0">
                <a:latin typeface="Arial"/>
                <a:cs typeface="Arial"/>
              </a:rPr>
              <a:t>child(3)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200">
              <a:latin typeface="Arial"/>
              <a:cs typeface="Arial"/>
            </a:endParaRPr>
          </a:p>
          <a:p>
            <a:pPr marL="5825490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"By.CSS_SELECTOR"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"#table1</a:t>
            </a:r>
            <a:r>
              <a:rPr sz="1050" spc="5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&gt;</a:t>
            </a:r>
            <a:r>
              <a:rPr sz="1050" spc="5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tbody</a:t>
            </a:r>
            <a:r>
              <a:rPr sz="1050" spc="6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&gt;</a:t>
            </a:r>
            <a:r>
              <a:rPr sz="1050" spc="5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tr:nth-child(3)</a:t>
            </a:r>
            <a:r>
              <a:rPr sz="1050" spc="5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&gt;</a:t>
            </a:r>
            <a:r>
              <a:rPr sz="1050" spc="6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td:nth-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child(3)"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62774" y="311464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9" name="object 1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810125"/>
            <a:ext cx="2705099" cy="1847849"/>
          </a:xfrm>
          <a:prstGeom prst="rect">
            <a:avLst/>
          </a:prstGeom>
        </p:spPr>
      </p:pic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19</a:t>
            </a:fld>
            <a:endParaRPr spc="-2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4193585"/>
            <a:ext cx="2909570" cy="22479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R="786765" algn="ctr">
              <a:lnSpc>
                <a:spcPts val="265"/>
              </a:lnSpc>
              <a:spcBef>
                <a:spcPts val="790"/>
              </a:spcBef>
            </a:pPr>
            <a:r>
              <a:rPr sz="350" spc="45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b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安装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时选</a:t>
            </a:r>
            <a:r>
              <a:rPr sz="1300" spc="114" dirty="0">
                <a:solidFill>
                  <a:srgbClr val="252525"/>
                </a:solidFill>
                <a:latin typeface="Microsoft JhengHei"/>
                <a:cs typeface="Microsoft JhengHei"/>
              </a:rPr>
              <a:t>择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Add 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3.10</a:t>
            </a:r>
            <a:r>
              <a:rPr sz="13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55" dirty="0">
                <a:solidFill>
                  <a:srgbClr val="252525"/>
                </a:solidFill>
                <a:latin typeface="Arial"/>
                <a:cs typeface="Arial"/>
              </a:rPr>
              <a:t>PATH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95349" y="8467724"/>
            <a:ext cx="1231900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55" dirty="0">
                <a:solidFill>
                  <a:srgbClr val="252525"/>
                </a:solidFill>
                <a:latin typeface="Arial"/>
                <a:cs typeface="Arial"/>
              </a:rPr>
              <a:t>Pycharm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环境搭</a:t>
            </a:r>
            <a:r>
              <a:rPr sz="1300" spc="-75" dirty="0">
                <a:solidFill>
                  <a:srgbClr val="252525"/>
                </a:solidFill>
                <a:latin typeface="PMingLiU"/>
                <a:cs typeface="PMingLiU"/>
              </a:rPr>
              <a:t>建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8785466"/>
            <a:ext cx="393001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下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载地址</a:t>
            </a:r>
            <a:r>
              <a:rPr sz="12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https://www.jetbrains.com/pycharm/download/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850861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904875" y="457200"/>
            <a:ext cx="6267449" cy="362902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04875" y="4524375"/>
            <a:ext cx="6267449" cy="382904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</a:t>
            </a:fld>
            <a:endParaRPr spc="-25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476243"/>
            <a:ext cx="6534150" cy="1695450"/>
            <a:chOff x="609599" y="476243"/>
            <a:chExt cx="6534150" cy="1695450"/>
          </a:xfrm>
        </p:grpSpPr>
        <p:sp>
          <p:nvSpPr>
            <p:cNvPr id="3" name="object 3"/>
            <p:cNvSpPr/>
            <p:nvPr/>
          </p:nvSpPr>
          <p:spPr>
            <a:xfrm>
              <a:off x="614362" y="481005"/>
              <a:ext cx="6524625" cy="1685925"/>
            </a:xfrm>
            <a:custGeom>
              <a:avLst/>
              <a:gdLst/>
              <a:ahLst/>
              <a:cxnLst/>
              <a:rect l="l" t="t" r="r" b="b"/>
              <a:pathLst>
                <a:path w="6524625" h="1685925">
                  <a:moveTo>
                    <a:pt x="0" y="1652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1652587"/>
                  </a:lnTo>
                  <a:lnTo>
                    <a:pt x="6504044" y="1683353"/>
                  </a:lnTo>
                  <a:lnTo>
                    <a:pt x="6499959" y="1685048"/>
                  </a:lnTo>
                  <a:lnTo>
                    <a:pt x="6495707" y="1685905"/>
                  </a:lnTo>
                  <a:lnTo>
                    <a:pt x="6491287" y="1685924"/>
                  </a:lnTo>
                  <a:lnTo>
                    <a:pt x="33337" y="1685924"/>
                  </a:lnTo>
                  <a:lnTo>
                    <a:pt x="28916" y="1685905"/>
                  </a:lnTo>
                  <a:lnTo>
                    <a:pt x="24664" y="1685048"/>
                  </a:lnTo>
                  <a:lnTo>
                    <a:pt x="20579" y="1683353"/>
                  </a:lnTo>
                  <a:lnTo>
                    <a:pt x="16495" y="1681667"/>
                  </a:lnTo>
                  <a:lnTo>
                    <a:pt x="0" y="1656997"/>
                  </a:lnTo>
                  <a:lnTo>
                    <a:pt x="0" y="1652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124" y="48575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6"/>
                  </a:lnTo>
                  <a:lnTo>
                    <a:pt x="23473" y="279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24" y="83817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749448" y="556696"/>
            <a:ext cx="6363970" cy="1513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654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80"/>
              </a:spcBef>
            </a:pPr>
            <a:endParaRPr sz="1050">
              <a:latin typeface="Arial"/>
              <a:cs typeface="Arial"/>
            </a:endParaRPr>
          </a:p>
          <a:p>
            <a:pPr marL="330835" marR="143510" indent="-318770">
              <a:lnSpc>
                <a:spcPct val="1174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通过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relative</a:t>
            </a:r>
            <a:r>
              <a:rPr sz="1050" spc="85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locator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的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above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⽅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式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先获取到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password</a:t>
            </a:r>
            <a:r>
              <a:rPr sz="1050" spc="90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input,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然后再获取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username</a:t>
            </a:r>
            <a:r>
              <a:rPr sz="1050" spc="90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00A861"/>
                </a:solidFill>
                <a:latin typeface="Courier New"/>
                <a:cs typeface="Courier New"/>
              </a:rPr>
              <a:t>inpu </a:t>
            </a:r>
            <a:r>
              <a:rPr sz="1050" spc="-25" dirty="0">
                <a:solidFill>
                  <a:srgbClr val="00A861"/>
                </a:solidFill>
                <a:latin typeface="Courier New"/>
                <a:cs typeface="Courier New"/>
              </a:rPr>
              <a:t>t.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username_locator</a:t>
            </a:r>
            <a:r>
              <a:rPr sz="1050" spc="10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10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locate_with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TAG_NAME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"input"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above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({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10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"id_pass"</a:t>
            </a:r>
            <a:endParaRPr sz="1050">
              <a:latin typeface="Courier New"/>
              <a:cs typeface="Courier New"/>
            </a:endParaRPr>
          </a:p>
          <a:p>
            <a:pPr marL="330835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33083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username</a:t>
            </a:r>
            <a:r>
              <a:rPr sz="1050" spc="2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3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username_locator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3"/>
              <a:tabLst>
                <a:tab pos="33083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username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'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试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'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2774" y="60004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09599" y="3276593"/>
            <a:ext cx="6534150" cy="1314450"/>
            <a:chOff x="609599" y="3276593"/>
            <a:chExt cx="6534150" cy="1314450"/>
          </a:xfrm>
        </p:grpSpPr>
        <p:sp>
          <p:nvSpPr>
            <p:cNvPr id="10" name="object 10"/>
            <p:cNvSpPr/>
            <p:nvPr/>
          </p:nvSpPr>
          <p:spPr>
            <a:xfrm>
              <a:off x="614362" y="3281355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537" y="20554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504044" y="1302343"/>
                  </a:lnTo>
                  <a:lnTo>
                    <a:pt x="6499959" y="1304048"/>
                  </a:lnTo>
                  <a:lnTo>
                    <a:pt x="6495707" y="1304905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28916" y="1304905"/>
                  </a:lnTo>
                  <a:lnTo>
                    <a:pt x="24664" y="1304048"/>
                  </a:lnTo>
                  <a:lnTo>
                    <a:pt x="20579" y="1302343"/>
                  </a:lnTo>
                  <a:lnTo>
                    <a:pt x="16495" y="1300648"/>
                  </a:lnTo>
                  <a:lnTo>
                    <a:pt x="0" y="1275997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124" y="328610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6"/>
                  </a:lnTo>
                  <a:lnTo>
                    <a:pt x="23473" y="279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363852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34516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96899" y="2602910"/>
            <a:ext cx="6532245" cy="18846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latin typeface="Microsoft JhengHei"/>
                <a:cs typeface="Microsoft JhengHei"/>
              </a:rPr>
              <a:t>例</a:t>
            </a:r>
            <a:r>
              <a:rPr sz="1300" spc="-10" dirty="0">
                <a:latin typeface="Arial"/>
                <a:cs typeface="Arial"/>
              </a:rPr>
              <a:t>2</a:t>
            </a:r>
            <a:r>
              <a:rPr sz="1300" spc="-10" dirty="0">
                <a:latin typeface="Microsoft JhengHei"/>
                <a:cs typeface="Microsoft JhengHei"/>
              </a:rPr>
              <a:t>：</a:t>
            </a:r>
            <a:r>
              <a:rPr sz="1300" spc="-10" dirty="0">
                <a:latin typeface="Arial"/>
                <a:cs typeface="Arial"/>
              </a:rPr>
              <a:t>below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90"/>
              </a:spcBef>
            </a:pPr>
            <a:endParaRPr sz="1200">
              <a:latin typeface="Arial"/>
              <a:cs typeface="Arial"/>
            </a:endParaRPr>
          </a:p>
          <a:p>
            <a:pPr marL="1608455">
              <a:lnSpc>
                <a:spcPts val="265"/>
              </a:lnSpc>
              <a:spcBef>
                <a:spcPts val="5"/>
              </a:spcBef>
              <a:tabLst>
                <a:tab pos="4615815" algn="l"/>
              </a:tabLst>
            </a:pPr>
            <a:r>
              <a:rPr sz="350" spc="455" dirty="0">
                <a:latin typeface="Arial"/>
                <a:cs typeface="Arial"/>
              </a:rPr>
              <a:t>“</a:t>
            </a:r>
            <a:r>
              <a:rPr sz="350" dirty="0">
                <a:latin typeface="Arial"/>
                <a:cs typeface="Arial"/>
              </a:rPr>
              <a:t>	</a:t>
            </a:r>
            <a:r>
              <a:rPr sz="350" spc="445" dirty="0"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62865">
              <a:lnSpc>
                <a:spcPts val="610"/>
              </a:lnSpc>
            </a:pPr>
            <a:r>
              <a:rPr sz="1300" spc="-20" dirty="0">
                <a:latin typeface="Arial"/>
                <a:cs typeface="Arial"/>
              </a:rPr>
              <a:t>Below</a:t>
            </a:r>
            <a:r>
              <a:rPr sz="1300" dirty="0">
                <a:latin typeface="Arial"/>
                <a:cs typeface="Arial"/>
              </a:rPr>
              <a:t> </a:t>
            </a:r>
            <a:r>
              <a:rPr sz="1250" spc="-50" dirty="0">
                <a:latin typeface="Microsoft JhengHei"/>
                <a:cs typeface="Microsoft JhengHei"/>
              </a:rPr>
              <a:t>模</a:t>
            </a:r>
            <a:r>
              <a:rPr sz="1300" spc="-110" dirty="0">
                <a:latin typeface="PMingLiU"/>
                <a:cs typeface="PMingLiU"/>
              </a:rPr>
              <a:t>式</a:t>
            </a:r>
            <a:r>
              <a:rPr sz="1300" spc="-110" dirty="0">
                <a:latin typeface="Microsoft JhengHei"/>
                <a:cs typeface="Microsoft JhengHei"/>
              </a:rPr>
              <a:t>使⽤⽅</a:t>
            </a:r>
            <a:r>
              <a:rPr sz="1300" spc="-110" dirty="0">
                <a:latin typeface="PMingLiU"/>
                <a:cs typeface="PMingLiU"/>
              </a:rPr>
              <a:t>式</a:t>
            </a:r>
            <a:r>
              <a:rPr sz="1300" spc="130" dirty="0">
                <a:latin typeface="Microsoft JhengHei"/>
                <a:cs typeface="Microsoft JhengHei"/>
              </a:rPr>
              <a:t>为 </a:t>
            </a:r>
            <a:r>
              <a:rPr sz="1300" spc="-35" dirty="0">
                <a:latin typeface="Arial"/>
                <a:cs typeface="Arial"/>
              </a:rPr>
              <a:t>locate_with(By.TAG_NAME,"input").below</a:t>
            </a:r>
            <a:r>
              <a:rPr sz="1300" spc="225" dirty="0">
                <a:latin typeface="Arial"/>
                <a:cs typeface="Arial"/>
              </a:rPr>
              <a:t> </a:t>
            </a:r>
            <a:r>
              <a:rPr sz="1300" spc="-50" dirty="0"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135"/>
              </a:spcBef>
            </a:pPr>
            <a:endParaRPr sz="1200">
              <a:latin typeface="PMingLiU"/>
              <a:cs typeface="PMingLiU"/>
            </a:endParaRPr>
          </a:p>
          <a:p>
            <a:pPr marR="272415" algn="r">
              <a:lnSpc>
                <a:spcPct val="100000"/>
              </a:lnSpc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050">
              <a:latin typeface="Arial"/>
              <a:cs typeface="Arial"/>
            </a:endParaRPr>
          </a:p>
          <a:p>
            <a:pPr marL="483234" marR="20320" indent="-318770">
              <a:lnSpc>
                <a:spcPct val="119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password_locator</a:t>
            </a:r>
            <a:r>
              <a:rPr sz="1050" spc="10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10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locate_with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TAG_NAME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"input"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below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({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10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"id_usern ame"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password</a:t>
            </a:r>
            <a:r>
              <a:rPr sz="1050" spc="2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3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password_locator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password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'daniu'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340039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09599" y="5695943"/>
            <a:ext cx="6534150" cy="1314450"/>
            <a:chOff x="609599" y="5695943"/>
            <a:chExt cx="6534150" cy="1314450"/>
          </a:xfrm>
        </p:grpSpPr>
        <p:sp>
          <p:nvSpPr>
            <p:cNvPr id="17" name="object 17"/>
            <p:cNvSpPr/>
            <p:nvPr/>
          </p:nvSpPr>
          <p:spPr>
            <a:xfrm>
              <a:off x="614362" y="5700705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537" y="20554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524623" y="1275997"/>
                  </a:lnTo>
                  <a:lnTo>
                    <a:pt x="6523778" y="1280255"/>
                  </a:lnTo>
                  <a:lnTo>
                    <a:pt x="6522086" y="1284331"/>
                  </a:lnTo>
                  <a:lnTo>
                    <a:pt x="6520394" y="1288427"/>
                  </a:lnTo>
                  <a:lnTo>
                    <a:pt x="6504044" y="1302353"/>
                  </a:lnTo>
                  <a:lnTo>
                    <a:pt x="6499959" y="1304048"/>
                  </a:lnTo>
                  <a:lnTo>
                    <a:pt x="6495707" y="1304905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28916" y="1304905"/>
                  </a:lnTo>
                  <a:lnTo>
                    <a:pt x="24664" y="1304048"/>
                  </a:lnTo>
                  <a:lnTo>
                    <a:pt x="20579" y="1302353"/>
                  </a:lnTo>
                  <a:lnTo>
                    <a:pt x="16495" y="1300667"/>
                  </a:lnTo>
                  <a:lnTo>
                    <a:pt x="2537" y="1284331"/>
                  </a:lnTo>
                  <a:lnTo>
                    <a:pt x="845" y="1280255"/>
                  </a:lnTo>
                  <a:lnTo>
                    <a:pt x="0" y="1275997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124" y="570545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6"/>
                  </a:lnTo>
                  <a:lnTo>
                    <a:pt x="23473" y="279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9124" y="605787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6191" y="58614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6899" y="5012735"/>
            <a:ext cx="6516370" cy="18942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latin typeface="Microsoft JhengHei"/>
                <a:cs typeface="Microsoft JhengHei"/>
              </a:rPr>
              <a:t>例</a:t>
            </a:r>
            <a:r>
              <a:rPr sz="1300" dirty="0">
                <a:latin typeface="Arial"/>
                <a:cs typeface="Arial"/>
              </a:rPr>
              <a:t>3</a:t>
            </a:r>
            <a:r>
              <a:rPr sz="1300" dirty="0">
                <a:latin typeface="Microsoft JhengHei"/>
                <a:cs typeface="Microsoft JhengHei"/>
              </a:rPr>
              <a:t>：</a:t>
            </a:r>
            <a:r>
              <a:rPr sz="1300" dirty="0">
                <a:latin typeface="Arial"/>
                <a:cs typeface="Arial"/>
              </a:rPr>
              <a:t>Left </a:t>
            </a:r>
            <a:r>
              <a:rPr sz="1300" spc="-35" dirty="0">
                <a:latin typeface="Arial"/>
                <a:cs typeface="Arial"/>
              </a:rPr>
              <a:t>of</a:t>
            </a:r>
            <a:endParaRPr sz="1300">
              <a:latin typeface="Arial"/>
              <a:cs typeface="Arial"/>
            </a:endParaRPr>
          </a:p>
          <a:p>
            <a:pPr marL="113664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latin typeface="PMingLiU"/>
                <a:cs typeface="PMingLiU"/>
              </a:rPr>
              <a:t>案</a:t>
            </a:r>
            <a:r>
              <a:rPr sz="1300" spc="-110" dirty="0">
                <a:latin typeface="Microsoft JhengHei"/>
                <a:cs typeface="Microsoft JhengHei"/>
              </a:rPr>
              <a:t>例：获取登</a:t>
            </a:r>
            <a:r>
              <a:rPr sz="1300" spc="-110" dirty="0">
                <a:latin typeface="PMingLiU"/>
                <a:cs typeface="PMingLiU"/>
              </a:rPr>
              <a:t>录</a:t>
            </a:r>
            <a:r>
              <a:rPr sz="1300" spc="-110" dirty="0">
                <a:latin typeface="Microsoft JhengHei"/>
                <a:cs typeface="Microsoft JhengHei"/>
              </a:rPr>
              <a:t>按</a:t>
            </a:r>
            <a:r>
              <a:rPr sz="1250" spc="-50" dirty="0">
                <a:latin typeface="Microsoft JhengHei"/>
                <a:cs typeface="Microsoft JhengHei"/>
              </a:rPr>
              <a:t>钮</a:t>
            </a:r>
            <a:r>
              <a:rPr sz="1300" spc="-110" dirty="0">
                <a:latin typeface="Microsoft JhengHei"/>
                <a:cs typeface="Microsoft JhengHei"/>
              </a:rPr>
              <a:t>，再执⾏取</a:t>
            </a:r>
            <a:r>
              <a:rPr sz="1250" spc="-50" dirty="0">
                <a:latin typeface="PMingLiU"/>
                <a:cs typeface="PMingLiU"/>
              </a:rPr>
              <a:t>消</a:t>
            </a:r>
            <a:endParaRPr sz="125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PMingLiU"/>
              <a:cs typeface="PMingLiU"/>
            </a:endParaRPr>
          </a:p>
          <a:p>
            <a:pPr marR="256540" algn="r">
              <a:lnSpc>
                <a:spcPct val="100000"/>
              </a:lnSpc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050">
              <a:latin typeface="Arial"/>
              <a:cs typeface="Arial"/>
            </a:endParaRPr>
          </a:p>
          <a:p>
            <a:pPr marL="483234" marR="5080" indent="-318770">
              <a:lnSpc>
                <a:spcPct val="119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cancel_locator</a:t>
            </a:r>
            <a:r>
              <a:rPr sz="1050" spc="11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114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locate_with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TAG_NAME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"button"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to_left_of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({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114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"id_l ogin"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cancel_element</a:t>
            </a:r>
            <a:r>
              <a:rPr sz="1050" spc="4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4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cancel_locator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cancel_element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62774" y="581974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3" name="object 23"/>
          <p:cNvGrpSpPr/>
          <p:nvPr/>
        </p:nvGrpSpPr>
        <p:grpSpPr>
          <a:xfrm>
            <a:off x="609599" y="7772393"/>
            <a:ext cx="6534150" cy="1314450"/>
            <a:chOff x="609599" y="7772393"/>
            <a:chExt cx="6534150" cy="1314450"/>
          </a:xfrm>
        </p:grpSpPr>
        <p:sp>
          <p:nvSpPr>
            <p:cNvPr id="24" name="object 24"/>
            <p:cNvSpPr/>
            <p:nvPr/>
          </p:nvSpPr>
          <p:spPr>
            <a:xfrm>
              <a:off x="614362" y="7777155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524623" y="1275997"/>
                  </a:lnTo>
                  <a:lnTo>
                    <a:pt x="6523778" y="1280255"/>
                  </a:lnTo>
                  <a:lnTo>
                    <a:pt x="6522086" y="1284331"/>
                  </a:lnTo>
                  <a:lnTo>
                    <a:pt x="6520394" y="1288427"/>
                  </a:lnTo>
                  <a:lnTo>
                    <a:pt x="6504044" y="1302372"/>
                  </a:lnTo>
                  <a:lnTo>
                    <a:pt x="6499959" y="1304067"/>
                  </a:lnTo>
                  <a:lnTo>
                    <a:pt x="6495707" y="1304905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28916" y="1304905"/>
                  </a:lnTo>
                  <a:lnTo>
                    <a:pt x="24664" y="1304067"/>
                  </a:lnTo>
                  <a:lnTo>
                    <a:pt x="20579" y="1302372"/>
                  </a:lnTo>
                  <a:lnTo>
                    <a:pt x="16495" y="1300686"/>
                  </a:lnTo>
                  <a:lnTo>
                    <a:pt x="2537" y="1284331"/>
                  </a:lnTo>
                  <a:lnTo>
                    <a:pt x="845" y="1280255"/>
                  </a:lnTo>
                  <a:lnTo>
                    <a:pt x="0" y="1275997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124" y="778190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6"/>
                  </a:lnTo>
                  <a:lnTo>
                    <a:pt x="23473" y="279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9124" y="813432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6191" y="79474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96899" y="7422560"/>
            <a:ext cx="6512559" cy="15608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latin typeface="Microsoft JhengHei"/>
                <a:cs typeface="Microsoft JhengHei"/>
              </a:rPr>
              <a:t>例</a:t>
            </a:r>
            <a:r>
              <a:rPr sz="1300" spc="-20" dirty="0">
                <a:latin typeface="Arial"/>
                <a:cs typeface="Arial"/>
              </a:rPr>
              <a:t>4</a:t>
            </a:r>
            <a:r>
              <a:rPr sz="1300" spc="-20" dirty="0">
                <a:latin typeface="Microsoft JhengHei"/>
                <a:cs typeface="Microsoft JhengHei"/>
              </a:rPr>
              <a:t>：</a:t>
            </a:r>
            <a:r>
              <a:rPr sz="1300" spc="-20" dirty="0">
                <a:latin typeface="Arial"/>
                <a:cs typeface="Arial"/>
              </a:rPr>
              <a:t>Right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of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200">
              <a:latin typeface="Arial"/>
              <a:cs typeface="Arial"/>
            </a:endParaRPr>
          </a:p>
          <a:p>
            <a:pPr marR="252729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通过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关联元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素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定位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策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略的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Left</a:t>
            </a:r>
            <a:r>
              <a:rPr sz="1050" spc="65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of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模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式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先获取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“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登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录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”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按钮，然后获取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“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取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消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”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按钮</a:t>
            </a:r>
            <a:endParaRPr sz="1100">
              <a:latin typeface="Microsoft JhengHei"/>
              <a:cs typeface="Microsoft JhengHei"/>
            </a:endParaRPr>
          </a:p>
          <a:p>
            <a:pPr marL="483234" marR="1270" indent="-318770">
              <a:lnSpc>
                <a:spcPts val="1500"/>
              </a:lnSpc>
              <a:spcBef>
                <a:spcPts val="8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cancel_locator</a:t>
            </a:r>
            <a:r>
              <a:rPr sz="1050" spc="11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114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locate_with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TAG_NAME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"button"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to_left_of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({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114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"id_l ogin"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5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cancel_element</a:t>
            </a:r>
            <a:r>
              <a:rPr sz="1050" spc="4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4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cancel_locator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62774" y="789619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20</a:t>
            </a:fld>
            <a:endParaRPr spc="-2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9785"/>
            <a:ext cx="304292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latin typeface="Microsoft JhengHei"/>
                <a:cs typeface="Microsoft JhengHei"/>
              </a:rPr>
              <a:t>例</a:t>
            </a:r>
            <a:r>
              <a:rPr sz="1300" spc="-55" dirty="0">
                <a:latin typeface="Arial"/>
                <a:cs typeface="Arial"/>
              </a:rPr>
              <a:t>5</a:t>
            </a:r>
            <a:r>
              <a:rPr sz="1300" spc="-55" dirty="0">
                <a:latin typeface="Microsoft JhengHei"/>
                <a:cs typeface="Microsoft JhengHei"/>
              </a:rPr>
              <a:t>：</a:t>
            </a:r>
            <a:r>
              <a:rPr sz="1300" spc="-55" dirty="0">
                <a:latin typeface="Arial"/>
                <a:cs typeface="Arial"/>
              </a:rPr>
              <a:t>Near</a:t>
            </a:r>
            <a:r>
              <a:rPr sz="1250" spc="-50" dirty="0">
                <a:latin typeface="Microsoft JhengHei"/>
                <a:cs typeface="Microsoft JhengHei"/>
              </a:rPr>
              <a:t>模</a:t>
            </a:r>
            <a:r>
              <a:rPr sz="1300" spc="-114" dirty="0">
                <a:latin typeface="PMingLiU"/>
                <a:cs typeface="PMingLiU"/>
              </a:rPr>
              <a:t>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，即⽬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元素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在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元素的附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近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2355260"/>
            <a:ext cx="5601970" cy="558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latin typeface="Microsoft JhengHei"/>
                <a:cs typeface="Microsoft JhengHei"/>
              </a:rPr>
              <a:t>例</a:t>
            </a:r>
            <a:r>
              <a:rPr sz="1300" dirty="0">
                <a:latin typeface="Arial"/>
                <a:cs typeface="Arial"/>
              </a:rPr>
              <a:t>6</a:t>
            </a:r>
            <a:r>
              <a:rPr sz="1300" spc="-10" dirty="0">
                <a:latin typeface="Microsoft JhengHei"/>
                <a:cs typeface="Microsoft JhengHei"/>
              </a:rPr>
              <a:t>： </a:t>
            </a:r>
            <a:r>
              <a:rPr sz="1300" spc="-20" dirty="0">
                <a:latin typeface="Arial"/>
                <a:cs typeface="Arial"/>
              </a:rPr>
              <a:t>Chaining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relative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locators</a:t>
            </a:r>
            <a:r>
              <a:rPr sz="1300" spc="-50" dirty="0">
                <a:latin typeface="Arial"/>
                <a:cs typeface="Arial"/>
              </a:rPr>
              <a:t> </a:t>
            </a:r>
            <a:r>
              <a:rPr sz="1250" spc="-50" dirty="0">
                <a:latin typeface="Microsoft JhengHei"/>
                <a:cs typeface="Microsoft JhengHei"/>
              </a:rPr>
              <a:t>模</a:t>
            </a:r>
            <a:r>
              <a:rPr sz="1300" spc="-50" dirty="0">
                <a:latin typeface="PMingLiU"/>
                <a:cs typeface="PMingLiU"/>
              </a:rPr>
              <a:t>式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⽬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元素的位置既满⾜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在</a:t>
            </a:r>
            <a:r>
              <a:rPr sz="1300" spc="-40" dirty="0">
                <a:solidFill>
                  <a:srgbClr val="252525"/>
                </a:solidFill>
                <a:latin typeface="Microsoft JhengHei"/>
                <a:cs typeface="Microsoft JhengHei"/>
              </a:rPr>
              <a:t>元素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5" dirty="0">
                <a:solidFill>
                  <a:srgbClr val="252525"/>
                </a:solidFill>
                <a:latin typeface="Microsoft JhengHei"/>
                <a:cs typeface="Microsoft JhengHei"/>
              </a:rPr>
              <a:t>的 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Above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位置，⼜满⾜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在</a:t>
            </a:r>
            <a:r>
              <a:rPr sz="130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元素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B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Microsoft JhengHei"/>
                <a:cs typeface="Microsoft JhengHei"/>
              </a:rPr>
              <a:t>的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Right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of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位置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4973437"/>
            <a:ext cx="6572250" cy="243522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----------------------------------------------------------------------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----</a:t>
            </a:r>
            <a:r>
              <a:rPr sz="1300" spc="24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95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ts val="1675"/>
              </a:lnSpc>
              <a:spcBef>
                <a:spcPts val="5"/>
              </a:spcBef>
              <a:tabLst>
                <a:tab pos="490855" algn="l"/>
              </a:tabLst>
            </a:pPr>
            <a:r>
              <a:rPr sz="1800" spc="-25" dirty="0">
                <a:solidFill>
                  <a:srgbClr val="252525"/>
                </a:solidFill>
                <a:latin typeface="Arial"/>
                <a:cs typeface="Arial"/>
              </a:rPr>
              <a:t>1.3</a:t>
            </a:r>
            <a:r>
              <a:rPr sz="1800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1750" spc="-105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700" spc="-60" dirty="0">
                <a:solidFill>
                  <a:srgbClr val="252525"/>
                </a:solidFill>
                <a:latin typeface="PMingLiU"/>
                <a:cs typeface="PMingLiU"/>
              </a:rPr>
              <a:t>码</a:t>
            </a:r>
            <a:r>
              <a:rPr sz="1750" spc="-105" dirty="0">
                <a:solidFill>
                  <a:srgbClr val="252525"/>
                </a:solidFill>
                <a:latin typeface="PMingLiU"/>
                <a:cs typeface="PMingLiU"/>
              </a:rPr>
              <a:t>中学习常</a:t>
            </a:r>
            <a:r>
              <a:rPr sz="17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75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7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endParaRPr sz="1750">
              <a:latin typeface="PMingLiU"/>
              <a:cs typeface="PMingLiU"/>
            </a:endParaRPr>
          </a:p>
          <a:p>
            <a:pPr marL="281940">
              <a:lnSpc>
                <a:spcPts val="215"/>
              </a:lnSpc>
            </a:pPr>
            <a:r>
              <a:rPr sz="450" spc="1145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endParaRPr sz="450">
              <a:latin typeface="PMingLiU"/>
              <a:cs typeface="PMingLiU"/>
            </a:endParaRPr>
          </a:p>
          <a:p>
            <a:pPr marL="50165">
              <a:lnSpc>
                <a:spcPct val="100000"/>
              </a:lnSpc>
              <a:spcBef>
                <a:spcPts val="1560"/>
              </a:spcBef>
            </a:pPr>
            <a:r>
              <a:rPr sz="1800" b="1" dirty="0">
                <a:latin typeface="Century Gothic"/>
                <a:cs typeface="Century Gothic"/>
              </a:rPr>
              <a:t>1.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send_keys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300" spc="220" dirty="0">
                <a:solidFill>
                  <a:srgbClr val="333333"/>
                </a:solidFill>
                <a:latin typeface="Arial"/>
                <a:cs typeface="Arial"/>
              </a:rPr>
              <a:t>-- 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应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场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景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：⽂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本框输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值</a:t>
            </a:r>
            <a:endParaRPr sz="12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75" dirty="0">
                <a:solidFill>
                  <a:srgbClr val="333333"/>
                </a:solidFill>
                <a:latin typeface="Microsoft JhengHei"/>
                <a:cs typeface="Microsoft JhengHei"/>
              </a:rPr>
              <a:t>例：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login.tml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⻚⾯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输</a:t>
            </a:r>
            <a:r>
              <a:rPr sz="1300" spc="-95" dirty="0">
                <a:solidFill>
                  <a:srgbClr val="333333"/>
                </a:solidFill>
                <a:latin typeface="Microsoft JhengHei"/>
                <a:cs typeface="Microsoft JhengHei"/>
              </a:rPr>
              <a:t>⼊⽤户名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9599" y="809618"/>
            <a:ext cx="6534150" cy="1123950"/>
            <a:chOff x="609599" y="809618"/>
            <a:chExt cx="6534150" cy="1123950"/>
          </a:xfrm>
        </p:grpSpPr>
        <p:sp>
          <p:nvSpPr>
            <p:cNvPr id="6" name="object 6"/>
            <p:cNvSpPr/>
            <p:nvPr/>
          </p:nvSpPr>
          <p:spPr>
            <a:xfrm>
              <a:off x="614362" y="814380"/>
              <a:ext cx="6524625" cy="1114425"/>
            </a:xfrm>
            <a:custGeom>
              <a:avLst/>
              <a:gdLst/>
              <a:ahLst/>
              <a:cxnLst/>
              <a:rect l="l" t="t" r="r" b="b"/>
              <a:pathLst>
                <a:path w="6524625" h="1114425">
                  <a:moveTo>
                    <a:pt x="0" y="10810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537" y="20554"/>
                  </a:lnTo>
                  <a:lnTo>
                    <a:pt x="4229" y="16478"/>
                  </a:lnTo>
                  <a:lnTo>
                    <a:pt x="6638" y="12896"/>
                  </a:lnTo>
                  <a:lnTo>
                    <a:pt x="9764" y="9763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63"/>
                  </a:lnTo>
                  <a:lnTo>
                    <a:pt x="6517986" y="12896"/>
                  </a:lnTo>
                  <a:lnTo>
                    <a:pt x="6524624" y="33337"/>
                  </a:lnTo>
                  <a:lnTo>
                    <a:pt x="6524624" y="1081087"/>
                  </a:lnTo>
                  <a:lnTo>
                    <a:pt x="6504044" y="1111872"/>
                  </a:lnTo>
                  <a:lnTo>
                    <a:pt x="6499959" y="1113567"/>
                  </a:lnTo>
                  <a:lnTo>
                    <a:pt x="6495707" y="1114405"/>
                  </a:lnTo>
                  <a:lnTo>
                    <a:pt x="6491287" y="1114424"/>
                  </a:lnTo>
                  <a:lnTo>
                    <a:pt x="33337" y="1114424"/>
                  </a:lnTo>
                  <a:lnTo>
                    <a:pt x="28916" y="1114405"/>
                  </a:lnTo>
                  <a:lnTo>
                    <a:pt x="24664" y="1113567"/>
                  </a:lnTo>
                  <a:lnTo>
                    <a:pt x="20579" y="1111872"/>
                  </a:lnTo>
                  <a:lnTo>
                    <a:pt x="16495" y="1110186"/>
                  </a:lnTo>
                  <a:lnTo>
                    <a:pt x="0" y="1085497"/>
                  </a:lnTo>
                  <a:lnTo>
                    <a:pt x="0" y="1081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81913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6"/>
                  </a:lnTo>
                  <a:lnTo>
                    <a:pt x="23473" y="279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1171548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6191" y="9751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9448" y="880546"/>
            <a:ext cx="6111875" cy="949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330835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locator</a:t>
            </a:r>
            <a:r>
              <a:rPr sz="1050" spc="1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2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locate_with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TAG_NAME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”label”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near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({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“id_username”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element</a:t>
            </a:r>
            <a:r>
              <a:rPr sz="1050" spc="2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2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label_username_locator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label_username_element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2774" y="93342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09599" y="3286118"/>
            <a:ext cx="6534150" cy="1314450"/>
            <a:chOff x="609599" y="3286118"/>
            <a:chExt cx="6534150" cy="1314450"/>
          </a:xfrm>
        </p:grpSpPr>
        <p:sp>
          <p:nvSpPr>
            <p:cNvPr id="13" name="object 13"/>
            <p:cNvSpPr/>
            <p:nvPr/>
          </p:nvSpPr>
          <p:spPr>
            <a:xfrm>
              <a:off x="614362" y="3290880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524623" y="1275997"/>
                  </a:lnTo>
                  <a:lnTo>
                    <a:pt x="6523778" y="1280236"/>
                  </a:lnTo>
                  <a:lnTo>
                    <a:pt x="6522086" y="1284312"/>
                  </a:lnTo>
                  <a:lnTo>
                    <a:pt x="6520394" y="1288408"/>
                  </a:lnTo>
                  <a:lnTo>
                    <a:pt x="6504044" y="1302353"/>
                  </a:lnTo>
                  <a:lnTo>
                    <a:pt x="6499959" y="1304048"/>
                  </a:lnTo>
                  <a:lnTo>
                    <a:pt x="6495707" y="1304905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28916" y="1304905"/>
                  </a:lnTo>
                  <a:lnTo>
                    <a:pt x="24664" y="1304048"/>
                  </a:lnTo>
                  <a:lnTo>
                    <a:pt x="20579" y="1302353"/>
                  </a:lnTo>
                  <a:lnTo>
                    <a:pt x="16495" y="1300667"/>
                  </a:lnTo>
                  <a:lnTo>
                    <a:pt x="2537" y="1284312"/>
                  </a:lnTo>
                  <a:lnTo>
                    <a:pt x="845" y="1280236"/>
                  </a:lnTo>
                  <a:lnTo>
                    <a:pt x="0" y="1275997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3743325"/>
              <a:ext cx="152399" cy="1809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9124" y="329563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7"/>
                  </a:lnTo>
                  <a:lnTo>
                    <a:pt x="23473" y="279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1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364804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6191" y="34611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35656" y="3366572"/>
            <a:ext cx="6492240" cy="1130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71145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44500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4450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locator</a:t>
            </a:r>
            <a:r>
              <a:rPr sz="1050" spc="1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2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locate_with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TAG_NAME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"button"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below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({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44450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44500" algn="l"/>
              </a:tabLst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"id_label2"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})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to_left_of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({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14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"id_login"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  <a:p>
            <a:pPr marL="444500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44450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element</a:t>
            </a:r>
            <a:r>
              <a:rPr sz="1050" spc="9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spc="50" dirty="0">
                <a:solidFill>
                  <a:srgbClr val="2869C8"/>
                </a:solidFill>
                <a:latin typeface="Courier New"/>
                <a:cs typeface="Courier New"/>
              </a:rPr>
              <a:t>=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cancel_button_locator</a:t>
            </a:r>
            <a:r>
              <a:rPr sz="1050" spc="45" dirty="0">
                <a:solidFill>
                  <a:srgbClr val="363636"/>
                </a:solidFill>
                <a:latin typeface="Courier New"/>
                <a:cs typeface="Courier New"/>
              </a:rPr>
              <a:t>)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输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出元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素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对象</a:t>
            </a:r>
            <a:endParaRPr sz="1100">
              <a:latin typeface="Microsoft JhengHei"/>
              <a:cs typeface="Microsoft JhengHei"/>
            </a:endParaRPr>
          </a:p>
          <a:p>
            <a:pPr marL="444500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4450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cancel_button_element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2774" y="340992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21</a:t>
            </a:fld>
            <a:endParaRPr spc="-2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5290962"/>
            <a:ext cx="454025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2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码：</a:t>
            </a:r>
            <a:endParaRPr sz="1200">
              <a:latin typeface="Microsoft JhengHei"/>
              <a:cs typeface="Microsoft Jheng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534149" cy="47243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22</a:t>
            </a:fld>
            <a:endParaRPr spc="-25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476240"/>
            <a:ext cx="6534150" cy="9130030"/>
            <a:chOff x="609599" y="476240"/>
            <a:chExt cx="6534150" cy="9130030"/>
          </a:xfrm>
        </p:grpSpPr>
        <p:sp>
          <p:nvSpPr>
            <p:cNvPr id="3" name="object 3"/>
            <p:cNvSpPr/>
            <p:nvPr/>
          </p:nvSpPr>
          <p:spPr>
            <a:xfrm>
              <a:off x="614362" y="481002"/>
              <a:ext cx="6524625" cy="9120505"/>
            </a:xfrm>
            <a:custGeom>
              <a:avLst/>
              <a:gdLst/>
              <a:ahLst/>
              <a:cxnLst/>
              <a:rect l="l" t="t" r="r" b="b"/>
              <a:pathLst>
                <a:path w="6524625" h="9120505">
                  <a:moveTo>
                    <a:pt x="0" y="9120194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6" y="0"/>
                  </a:lnTo>
                  <a:lnTo>
                    <a:pt x="6495706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59" y="9744"/>
                  </a:lnTo>
                  <a:lnTo>
                    <a:pt x="6517985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7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9120194"/>
                  </a:lnTo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112" y="485774"/>
              <a:ext cx="6515100" cy="9116060"/>
            </a:xfrm>
            <a:custGeom>
              <a:avLst/>
              <a:gdLst/>
              <a:ahLst/>
              <a:cxnLst/>
              <a:rect l="l" t="t" r="r" b="b"/>
              <a:pathLst>
                <a:path w="6515100" h="911606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9115425"/>
                  </a:lnTo>
                  <a:lnTo>
                    <a:pt x="6515100" y="9115438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1790278" y="1471294"/>
            <a:ext cx="4681855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:Args:</a:t>
            </a:r>
            <a:endParaRPr sz="1050">
              <a:latin typeface="Courier New"/>
              <a:cs typeface="Courier New"/>
            </a:endParaRPr>
          </a:p>
          <a:p>
            <a:pPr marL="333375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-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value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-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A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string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for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typing,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or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setting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form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fields.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7286" y="1692275"/>
            <a:ext cx="50736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For</a:t>
            </a:r>
            <a:r>
              <a:rPr sz="1050" spc="1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se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8010" y="1882775"/>
            <a:ext cx="4273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tting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271979" y="2073275"/>
            <a:ext cx="363855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file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inputs,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this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could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be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a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local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file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path.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790278" y="2454275"/>
            <a:ext cx="508381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Use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this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send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simple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key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events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or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fill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out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form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fields::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111412" y="2804795"/>
            <a:ext cx="460184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form_textfield</a:t>
            </a:r>
            <a:r>
              <a:rPr sz="1050" spc="8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=</a:t>
            </a:r>
            <a:r>
              <a:rPr sz="1050" spc="9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driver.find_element(By.NAME,</a:t>
            </a:r>
            <a:r>
              <a:rPr sz="1050" spc="9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'username') form_textfield.send_keys("admin")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0278" y="3406775"/>
            <a:ext cx="331724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This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can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also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be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used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set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file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inputs.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790278" y="3787775"/>
            <a:ext cx="1860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::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111412" y="4138295"/>
            <a:ext cx="500316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67055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file_input</a:t>
            </a:r>
            <a:r>
              <a:rPr sz="1050" spc="8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=</a:t>
            </a:r>
            <a:r>
              <a:rPr sz="1050" spc="8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driver.find_element(By.NAME,</a:t>
            </a:r>
            <a:r>
              <a:rPr sz="1050" spc="8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'profilePic') file_input.send_keys("path/to/profilepic.gif")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#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Generally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it's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better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wrap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file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path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in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one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of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me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148010" y="4740274"/>
            <a:ext cx="4273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thods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111412" y="4930774"/>
            <a:ext cx="500316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#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in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os.path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return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actual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path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support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cross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OS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tes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148010" y="5121274"/>
            <a:ext cx="4273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ting.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111412" y="5311774"/>
            <a:ext cx="49231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#</a:t>
            </a:r>
            <a:r>
              <a:rPr sz="1050" spc="1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file_input.send_keys(os.path.abspath("path/to/profilepic.gi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148010" y="5502274"/>
            <a:ext cx="34671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solidFill>
                  <a:srgbClr val="669900"/>
                </a:solidFill>
                <a:latin typeface="Courier New"/>
                <a:cs typeface="Courier New"/>
              </a:rPr>
              <a:t>f"))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160710" y="5662294"/>
            <a:ext cx="5940425" cy="1739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41985">
              <a:lnSpc>
                <a:spcPct val="100000"/>
              </a:lnSpc>
              <a:spcBef>
                <a:spcPts val="340"/>
              </a:spcBef>
            </a:pP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"""</a:t>
            </a:r>
            <a:endParaRPr sz="1050">
              <a:latin typeface="Courier New"/>
              <a:cs typeface="Courier New"/>
            </a:endParaRPr>
          </a:p>
          <a:p>
            <a:pPr marL="320675" marR="473075">
              <a:lnSpc>
                <a:spcPct val="119000"/>
              </a:lnSpc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transfer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file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to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another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machine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only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if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remote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driver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is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6A737D"/>
                </a:solidFill>
                <a:latin typeface="Courier New"/>
                <a:cs typeface="Courier New"/>
              </a:rPr>
              <a:t>used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spc="2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the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same</a:t>
            </a:r>
            <a:r>
              <a:rPr sz="1050" spc="2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behaviour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as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for</a:t>
            </a:r>
            <a:r>
              <a:rPr sz="1050" spc="2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java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binding</a:t>
            </a:r>
            <a:endParaRPr sz="1050">
              <a:latin typeface="Courier New"/>
              <a:cs typeface="Courier New"/>
            </a:endParaRPr>
          </a:p>
          <a:p>
            <a:pPr marL="641985" marR="3524250" indent="-321310">
              <a:lnSpc>
                <a:spcPct val="119000"/>
              </a:lnSpc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if</a:t>
            </a:r>
            <a:r>
              <a:rPr sz="1050" spc="1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parent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_is_remote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local_files</a:t>
            </a:r>
            <a:r>
              <a:rPr sz="1050" spc="3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4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list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endParaRPr sz="1050">
              <a:latin typeface="Courier New"/>
              <a:cs typeface="Courier New"/>
            </a:endParaRPr>
          </a:p>
          <a:p>
            <a:pPr marL="963294">
              <a:lnSpc>
                <a:spcPct val="100000"/>
              </a:lnSpc>
              <a:spcBef>
                <a:spcPts val="240"/>
              </a:spcBef>
            </a:pP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map</a:t>
            </a:r>
            <a:r>
              <a:rPr sz="1050" spc="-2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endParaRPr sz="1050">
              <a:latin typeface="Courier New"/>
              <a:cs typeface="Courier New"/>
            </a:endParaRPr>
          </a:p>
          <a:p>
            <a:pPr indent="1283970">
              <a:lnSpc>
                <a:spcPct val="119000"/>
              </a:lnSpc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lambda</a:t>
            </a:r>
            <a:r>
              <a:rPr sz="1050" spc="5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keys_to_send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5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parent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file_detector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is_local_fi le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keys_to_send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)),</a:t>
            </a:r>
            <a:endParaRPr sz="1050">
              <a:latin typeface="Courier New"/>
              <a:cs typeface="Courier New"/>
            </a:endParaRPr>
          </a:p>
          <a:p>
            <a:pPr marL="128397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""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join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map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6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value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split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"\n"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802903" y="7376794"/>
            <a:ext cx="401955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20675"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802903" y="7757794"/>
            <a:ext cx="3773170" cy="977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marR="1597660" indent="-32131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if</a:t>
            </a:r>
            <a:r>
              <a:rPr sz="1050" spc="1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None</a:t>
            </a:r>
            <a:r>
              <a:rPr sz="1050" spc="1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not</a:t>
            </a:r>
            <a:r>
              <a:rPr sz="1050" spc="2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in</a:t>
            </a:r>
            <a:r>
              <a:rPr sz="1050" spc="1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local_files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remote_files</a:t>
            </a:r>
            <a:r>
              <a:rPr sz="1050" spc="4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4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52525"/>
                </a:solidFill>
                <a:latin typeface="Courier New"/>
                <a:cs typeface="Courier New"/>
              </a:rPr>
              <a:t>[]</a:t>
            </a:r>
            <a:endParaRPr sz="1050">
              <a:latin typeface="Courier New"/>
              <a:cs typeface="Courier New"/>
            </a:endParaRPr>
          </a:p>
          <a:p>
            <a:pPr marL="641985" indent="-321310">
              <a:lnSpc>
                <a:spcPct val="119000"/>
              </a:lnSpc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for</a:t>
            </a:r>
            <a:r>
              <a:rPr sz="1050" spc="1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file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in</a:t>
            </a:r>
            <a:r>
              <a:rPr sz="1050" spc="2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local_files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remote_files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append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_upload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file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  <a:p>
            <a:pPr marL="320675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value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"\n"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join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remote_files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148010" y="8900794"/>
            <a:ext cx="5965825" cy="596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3375">
              <a:lnSpc>
                <a:spcPct val="100000"/>
              </a:lnSpc>
              <a:spcBef>
                <a:spcPts val="340"/>
              </a:spcBef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_execute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endParaRPr sz="1050">
              <a:latin typeface="Courier New"/>
              <a:cs typeface="Courier New"/>
            </a:endParaRPr>
          </a:p>
          <a:p>
            <a:pPr marL="12700" marR="5080" indent="641985">
              <a:lnSpc>
                <a:spcPct val="119000"/>
              </a:lnSpc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Command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SEND_KEYS_TO_ELEMENT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10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"text"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10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""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join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keys_to_typing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valu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)),</a:t>
            </a:r>
            <a:r>
              <a:rPr sz="1050" spc="2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"value"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keys_to_typing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value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829667" y="899794"/>
            <a:ext cx="3635375" cy="977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def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A12F00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3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*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value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3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-&gt;</a:t>
            </a:r>
            <a:r>
              <a:rPr sz="1050" spc="3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None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2700" marR="5080" indent="638810">
              <a:lnSpc>
                <a:spcPct val="119000"/>
              </a:lnSpc>
              <a:buClr>
                <a:srgbClr val="6B6B6B"/>
              </a:buClr>
              <a:buAutoNum type="arabicPlain"/>
              <a:tabLst>
                <a:tab pos="651510" algn="l"/>
              </a:tabLst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"""Simulates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typing</a:t>
            </a:r>
            <a:r>
              <a:rPr sz="1050" spc="4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into</a:t>
            </a:r>
            <a:r>
              <a:rPr sz="1050" spc="4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4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element. </a:t>
            </a: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749448" y="2042795"/>
            <a:ext cx="186055" cy="2692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7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9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11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12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13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14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15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16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17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18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19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49448" y="4930774"/>
            <a:ext cx="1860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20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49448" y="5311774"/>
            <a:ext cx="1860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21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749448" y="5662294"/>
            <a:ext cx="186055" cy="1358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22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23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24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25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26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27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28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49448" y="7186294"/>
            <a:ext cx="186055" cy="2120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29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30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31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32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33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34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35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36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37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38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39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619124" y="485773"/>
            <a:ext cx="6515100" cy="7867650"/>
            <a:chOff x="619124" y="485773"/>
            <a:chExt cx="6515100" cy="7867650"/>
          </a:xfrm>
        </p:grpSpPr>
        <p:pic>
          <p:nvPicPr>
            <p:cNvPr id="30" name="object 3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933449"/>
              <a:ext cx="152399" cy="180974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6267449"/>
              <a:ext cx="152399" cy="1809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7791449"/>
              <a:ext cx="152399" cy="180974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8172449"/>
              <a:ext cx="152399" cy="180974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619124" y="48577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7"/>
                  </a:lnTo>
                  <a:lnTo>
                    <a:pt x="23473" y="2797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1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124" y="83819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8423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962774" y="60006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23</a:t>
            </a:fld>
            <a:endParaRPr spc="-2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3834515"/>
            <a:ext cx="1729105" cy="678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3.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get_attribute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login.html</a:t>
            </a:r>
            <a:r>
              <a:rPr sz="1300" spc="-15" dirty="0">
                <a:solidFill>
                  <a:srgbClr val="252525"/>
                </a:solidFill>
                <a:latin typeface="Microsoft JhengHei"/>
                <a:cs typeface="Microsoft JhengHei"/>
              </a:rPr>
              <a:t>⻚⾯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class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属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性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6625340"/>
            <a:ext cx="3156585" cy="1345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4.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is_selected</a:t>
            </a:r>
            <a:endParaRPr sz="1950">
              <a:latin typeface="Arial"/>
              <a:cs typeface="Arial"/>
            </a:endParaRPr>
          </a:p>
          <a:p>
            <a:pPr marL="12700" marR="5080">
              <a:lnSpc>
                <a:spcPct val="168300"/>
              </a:lnSpc>
              <a:spcBef>
                <a:spcPts val="170"/>
              </a:spcBef>
            </a:pPr>
            <a:r>
              <a:rPr sz="1300" spc="190" dirty="0">
                <a:solidFill>
                  <a:srgbClr val="333333"/>
                </a:solidFill>
                <a:latin typeface="Arial"/>
                <a:cs typeface="Arial"/>
              </a:rPr>
              <a:t>-- 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应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场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景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常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⽤于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检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查选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择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框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状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态是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否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选</a:t>
            </a:r>
            <a:r>
              <a:rPr sz="1300" spc="-85" dirty="0">
                <a:solidFill>
                  <a:srgbClr val="333333"/>
                </a:solidFill>
                <a:latin typeface="Microsoft JhengHei"/>
                <a:cs typeface="Microsoft JhengHei"/>
              </a:rPr>
              <a:t>中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回值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True/False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login.html</a:t>
            </a:r>
            <a:r>
              <a:rPr sz="1300" spc="-5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65" dirty="0">
                <a:solidFill>
                  <a:srgbClr val="252525"/>
                </a:solidFill>
                <a:latin typeface="Microsoft JhengHei"/>
                <a:cs typeface="Microsoft JhengHei"/>
              </a:rPr>
              <a:t>⻚⾯ 男</a:t>
            </a:r>
            <a:r>
              <a:rPr sz="1300" spc="229" dirty="0">
                <a:solidFill>
                  <a:srgbClr val="252525"/>
                </a:solidFill>
                <a:latin typeface="Arial"/>
                <a:cs typeface="Arial"/>
              </a:rPr>
              <a:t>/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⼥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599" y="452435"/>
            <a:ext cx="6534150" cy="290830"/>
            <a:chOff x="609599" y="452435"/>
            <a:chExt cx="6534150" cy="290830"/>
          </a:xfrm>
        </p:grpSpPr>
        <p:sp>
          <p:nvSpPr>
            <p:cNvPr id="5" name="object 5"/>
            <p:cNvSpPr/>
            <p:nvPr/>
          </p:nvSpPr>
          <p:spPr>
            <a:xfrm>
              <a:off x="614362" y="457198"/>
              <a:ext cx="6524625" cy="281305"/>
            </a:xfrm>
            <a:custGeom>
              <a:avLst/>
              <a:gdLst/>
              <a:ahLst/>
              <a:cxnLst/>
              <a:rect l="l" t="t" r="r" b="b"/>
              <a:pathLst>
                <a:path w="6524625" h="281305">
                  <a:moveTo>
                    <a:pt x="6524624" y="0"/>
                  </a:moveTo>
                  <a:lnTo>
                    <a:pt x="6524624" y="247642"/>
                  </a:lnTo>
                  <a:lnTo>
                    <a:pt x="6524623" y="252052"/>
                  </a:lnTo>
                  <a:lnTo>
                    <a:pt x="6523777" y="256309"/>
                  </a:lnTo>
                  <a:lnTo>
                    <a:pt x="6522086" y="260386"/>
                  </a:lnTo>
                  <a:lnTo>
                    <a:pt x="6520394" y="264463"/>
                  </a:lnTo>
                  <a:lnTo>
                    <a:pt x="6504044" y="278407"/>
                  </a:lnTo>
                  <a:lnTo>
                    <a:pt x="6499959" y="280103"/>
                  </a:lnTo>
                  <a:lnTo>
                    <a:pt x="6495706" y="280960"/>
                  </a:lnTo>
                  <a:lnTo>
                    <a:pt x="6491286" y="280979"/>
                  </a:lnTo>
                  <a:lnTo>
                    <a:pt x="33337" y="280979"/>
                  </a:lnTo>
                  <a:lnTo>
                    <a:pt x="28916" y="280960"/>
                  </a:lnTo>
                  <a:lnTo>
                    <a:pt x="24664" y="280103"/>
                  </a:lnTo>
                  <a:lnTo>
                    <a:pt x="20579" y="278407"/>
                  </a:lnTo>
                  <a:lnTo>
                    <a:pt x="16495" y="276721"/>
                  </a:lnTo>
                  <a:lnTo>
                    <a:pt x="0" y="252052"/>
                  </a:lnTo>
                  <a:lnTo>
                    <a:pt x="0" y="247642"/>
                  </a:lnTo>
                  <a:lnTo>
                    <a:pt x="0" y="0"/>
                  </a:lnTo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12" y="457199"/>
              <a:ext cx="6515100" cy="276225"/>
            </a:xfrm>
            <a:custGeom>
              <a:avLst/>
              <a:gdLst/>
              <a:ahLst/>
              <a:cxnLst/>
              <a:rect l="l" t="t" r="r" b="b"/>
              <a:pathLst>
                <a:path w="6515100" h="276225">
                  <a:moveTo>
                    <a:pt x="6515100" y="0"/>
                  </a:moveTo>
                  <a:lnTo>
                    <a:pt x="485775" y="0"/>
                  </a:lnTo>
                  <a:lnTo>
                    <a:pt x="12" y="0"/>
                  </a:lnTo>
                  <a:lnTo>
                    <a:pt x="0" y="238125"/>
                  </a:lnTo>
                  <a:lnTo>
                    <a:pt x="23482" y="273443"/>
                  </a:lnTo>
                  <a:lnTo>
                    <a:pt x="38100" y="276225"/>
                  </a:lnTo>
                  <a:lnTo>
                    <a:pt x="6477000" y="276225"/>
                  </a:lnTo>
                  <a:lnTo>
                    <a:pt x="6512319" y="252755"/>
                  </a:lnTo>
                  <a:lnTo>
                    <a:pt x="6515100" y="238125"/>
                  </a:lnTo>
                  <a:lnTo>
                    <a:pt x="6515100" y="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625673" y="454025"/>
            <a:ext cx="650557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5890">
              <a:lnSpc>
                <a:spcPct val="100000"/>
              </a:lnSpc>
              <a:spcBef>
                <a:spcPts val="100"/>
              </a:spcBef>
              <a:tabLst>
                <a:tab pos="855980" algn="l"/>
              </a:tabLst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40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9124" y="981066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9" name="object 9"/>
          <p:cNvGrpSpPr/>
          <p:nvPr/>
        </p:nvGrpSpPr>
        <p:grpSpPr>
          <a:xfrm>
            <a:off x="609599" y="2609841"/>
            <a:ext cx="6534150" cy="742950"/>
            <a:chOff x="609599" y="2609841"/>
            <a:chExt cx="6534150" cy="742950"/>
          </a:xfrm>
        </p:grpSpPr>
        <p:sp>
          <p:nvSpPr>
            <p:cNvPr id="10" name="object 10"/>
            <p:cNvSpPr/>
            <p:nvPr/>
          </p:nvSpPr>
          <p:spPr>
            <a:xfrm>
              <a:off x="614362" y="2614604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04044" y="730843"/>
                  </a:lnTo>
                  <a:lnTo>
                    <a:pt x="6499959" y="732548"/>
                  </a:lnTo>
                  <a:lnTo>
                    <a:pt x="6495707" y="73340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05"/>
                  </a:lnTo>
                  <a:lnTo>
                    <a:pt x="24664" y="732548"/>
                  </a:lnTo>
                  <a:lnTo>
                    <a:pt x="20579" y="730843"/>
                  </a:lnTo>
                  <a:lnTo>
                    <a:pt x="16495" y="729148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112" y="2619374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20"/>
                  </a:lnTo>
                  <a:lnTo>
                    <a:pt x="30505" y="723214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12319" y="700443"/>
                  </a:lnTo>
                  <a:lnTo>
                    <a:pt x="6514414" y="693420"/>
                  </a:lnTo>
                  <a:lnTo>
                    <a:pt x="6515100" y="685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261937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8"/>
                  </a:lnTo>
                  <a:lnTo>
                    <a:pt x="23473" y="2797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297179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191" y="27848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596899" y="1224666"/>
            <a:ext cx="6520180" cy="202501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2.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click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300" spc="290" dirty="0">
                <a:solidFill>
                  <a:srgbClr val="333333"/>
                </a:solidFill>
                <a:latin typeface="Arial"/>
                <a:cs typeface="Arial"/>
              </a:rPr>
              <a:t>--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应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场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景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：单击</a:t>
            </a:r>
            <a:endParaRPr sz="1300">
              <a:latin typeface="Microsoft JhengHei"/>
              <a:cs typeface="Microsoft JhengHei"/>
            </a:endParaRPr>
          </a:p>
          <a:p>
            <a:pPr marL="12700" marR="107950" indent="50165">
              <a:lnSpc>
                <a:spcPct val="129800"/>
              </a:lnSpc>
              <a:spcBef>
                <a:spcPts val="600"/>
              </a:spcBef>
            </a:pP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click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法</a:t>
            </a:r>
            <a:r>
              <a:rPr sz="1300" spc="-95" dirty="0">
                <a:solidFill>
                  <a:srgbClr val="333333"/>
                </a:solidFill>
                <a:latin typeface="Microsoft JhengHei"/>
                <a:cs typeface="Microsoft JhengHei"/>
              </a:rPr>
              <a:t>⽤于实现单击操作，如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button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登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录</a:t>
            </a:r>
            <a:r>
              <a:rPr sz="1300" spc="-70" dirty="0">
                <a:solidFill>
                  <a:srgbClr val="333333"/>
                </a:solidFill>
                <a:latin typeface="Microsoft JhengHei"/>
                <a:cs typeface="Microsoft JhengHei"/>
              </a:rPr>
              <a:t>操作，以 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login.html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⻚⾯登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录</a:t>
            </a:r>
            <a:r>
              <a:rPr sz="1300" spc="-85" dirty="0">
                <a:solidFill>
                  <a:srgbClr val="333333"/>
                </a:solidFill>
                <a:latin typeface="Microsoft JhengHei"/>
                <a:cs typeface="Microsoft JhengHei"/>
              </a:rPr>
              <a:t>为例，示例 代码如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下：</a:t>
            </a:r>
            <a:endParaRPr sz="1300">
              <a:latin typeface="Microsoft JhengHei"/>
              <a:cs typeface="Microsoft JhengHei"/>
            </a:endParaRPr>
          </a:p>
          <a:p>
            <a:pPr marR="260350" algn="r">
              <a:lnSpc>
                <a:spcPct val="100000"/>
              </a:lnSpc>
              <a:spcBef>
                <a:spcPts val="1814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"loginbtn"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2774" y="273366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9124" y="3590916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object 1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610100"/>
            <a:ext cx="6534149" cy="1209674"/>
          </a:xfrm>
          <a:prstGeom prst="rect">
            <a:avLst/>
          </a:prstGeom>
        </p:spPr>
      </p:pic>
      <p:sp>
        <p:nvSpPr>
          <p:cNvPr id="19" name="object 19"/>
          <p:cNvSpPr/>
          <p:nvPr/>
        </p:nvSpPr>
        <p:spPr>
          <a:xfrm>
            <a:off x="619124" y="6391266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8077200"/>
            <a:ext cx="4667249" cy="1285874"/>
          </a:xfrm>
          <a:prstGeom prst="rect">
            <a:avLst/>
          </a:prstGeom>
        </p:spPr>
      </p:pic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24</a:t>
            </a:fld>
            <a:endParaRPr spc="-2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8377940"/>
            <a:ext cx="2280285" cy="669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7.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950" spc="-25" dirty="0">
                <a:latin typeface="Arial"/>
                <a:cs typeface="Arial"/>
              </a:rPr>
              <a:t>maximize_window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300" spc="204" dirty="0">
                <a:solidFill>
                  <a:srgbClr val="252525"/>
                </a:solidFill>
                <a:latin typeface="Arial"/>
                <a:cs typeface="Arial"/>
              </a:rPr>
              <a:t>--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最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⼤化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599" y="476241"/>
            <a:ext cx="6534150" cy="933450"/>
            <a:chOff x="609599" y="476241"/>
            <a:chExt cx="6534150" cy="933450"/>
          </a:xfrm>
        </p:grpSpPr>
        <p:sp>
          <p:nvSpPr>
            <p:cNvPr id="4" name="object 4"/>
            <p:cNvSpPr/>
            <p:nvPr/>
          </p:nvSpPr>
          <p:spPr>
            <a:xfrm>
              <a:off x="614362" y="481004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537" y="20573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04044" y="921372"/>
                  </a:lnTo>
                  <a:lnTo>
                    <a:pt x="6499959" y="923067"/>
                  </a:lnTo>
                  <a:lnTo>
                    <a:pt x="6495707" y="923905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05"/>
                  </a:lnTo>
                  <a:lnTo>
                    <a:pt x="24664" y="923067"/>
                  </a:lnTo>
                  <a:lnTo>
                    <a:pt x="20579" y="921372"/>
                  </a:lnTo>
                  <a:lnTo>
                    <a:pt x="16495" y="919686"/>
                  </a:lnTo>
                  <a:lnTo>
                    <a:pt x="0" y="894997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485774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24" y="48577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8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83819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9448" y="575746"/>
            <a:ext cx="6111875" cy="730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10"/>
              </a:spcBef>
            </a:pPr>
            <a:endParaRPr sz="1050">
              <a:latin typeface="Arial"/>
              <a:cs typeface="Arial"/>
            </a:endParaRPr>
          </a:p>
          <a:p>
            <a:pPr marL="330835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"checkbox1"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is_selected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"checkbox2"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is_selected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2774" y="60006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9599" y="3238491"/>
            <a:ext cx="6534150" cy="742950"/>
            <a:chOff x="609599" y="3238491"/>
            <a:chExt cx="6534150" cy="742950"/>
          </a:xfrm>
        </p:grpSpPr>
        <p:sp>
          <p:nvSpPr>
            <p:cNvPr id="12" name="object 12"/>
            <p:cNvSpPr/>
            <p:nvPr/>
          </p:nvSpPr>
          <p:spPr>
            <a:xfrm>
              <a:off x="614362" y="3243253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77"/>
                  </a:lnTo>
                  <a:lnTo>
                    <a:pt x="9764" y="9763"/>
                  </a:lnTo>
                  <a:lnTo>
                    <a:pt x="12890" y="6619"/>
                  </a:lnTo>
                  <a:lnTo>
                    <a:pt x="16495" y="4219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19"/>
                  </a:lnTo>
                  <a:lnTo>
                    <a:pt x="6511733" y="6619"/>
                  </a:lnTo>
                  <a:lnTo>
                    <a:pt x="6514860" y="9763"/>
                  </a:lnTo>
                  <a:lnTo>
                    <a:pt x="6517986" y="12877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04044" y="730853"/>
                  </a:lnTo>
                  <a:lnTo>
                    <a:pt x="6499959" y="732548"/>
                  </a:lnTo>
                  <a:lnTo>
                    <a:pt x="6495707" y="73340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05"/>
                  </a:lnTo>
                  <a:lnTo>
                    <a:pt x="24664" y="732529"/>
                  </a:lnTo>
                  <a:lnTo>
                    <a:pt x="20579" y="730843"/>
                  </a:lnTo>
                  <a:lnTo>
                    <a:pt x="16495" y="729167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12" y="3248024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20"/>
                  </a:lnTo>
                  <a:lnTo>
                    <a:pt x="30505" y="723214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12319" y="700443"/>
                  </a:lnTo>
                  <a:lnTo>
                    <a:pt x="6514414" y="693420"/>
                  </a:lnTo>
                  <a:lnTo>
                    <a:pt x="6515100" y="685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24" y="324802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8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24" y="360044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6191" y="34135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962774" y="3362315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8" name="object 18"/>
          <p:cNvGrpSpPr/>
          <p:nvPr/>
        </p:nvGrpSpPr>
        <p:grpSpPr>
          <a:xfrm>
            <a:off x="609599" y="4095741"/>
            <a:ext cx="6534150" cy="1123950"/>
            <a:chOff x="609599" y="4095741"/>
            <a:chExt cx="6534150" cy="1123950"/>
          </a:xfrm>
        </p:grpSpPr>
        <p:sp>
          <p:nvSpPr>
            <p:cNvPr id="19" name="object 19"/>
            <p:cNvSpPr/>
            <p:nvPr/>
          </p:nvSpPr>
          <p:spPr>
            <a:xfrm>
              <a:off x="614362" y="4100503"/>
              <a:ext cx="6524625" cy="1114425"/>
            </a:xfrm>
            <a:custGeom>
              <a:avLst/>
              <a:gdLst/>
              <a:ahLst/>
              <a:cxnLst/>
              <a:rect l="l" t="t" r="r" b="b"/>
              <a:pathLst>
                <a:path w="6524625" h="1114425">
                  <a:moveTo>
                    <a:pt x="0" y="1081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63"/>
                  </a:lnTo>
                  <a:lnTo>
                    <a:pt x="12890" y="6619"/>
                  </a:lnTo>
                  <a:lnTo>
                    <a:pt x="16495" y="4219"/>
                  </a:lnTo>
                  <a:lnTo>
                    <a:pt x="20579" y="2533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19"/>
                  </a:lnTo>
                  <a:lnTo>
                    <a:pt x="6511733" y="6619"/>
                  </a:lnTo>
                  <a:lnTo>
                    <a:pt x="6514860" y="9763"/>
                  </a:lnTo>
                  <a:lnTo>
                    <a:pt x="6517986" y="12877"/>
                  </a:lnTo>
                  <a:lnTo>
                    <a:pt x="6520394" y="16478"/>
                  </a:lnTo>
                  <a:lnTo>
                    <a:pt x="6522086" y="20573"/>
                  </a:lnTo>
                  <a:lnTo>
                    <a:pt x="6523778" y="24650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1081087"/>
                  </a:lnTo>
                  <a:lnTo>
                    <a:pt x="6524623" y="1085497"/>
                  </a:lnTo>
                  <a:lnTo>
                    <a:pt x="6523778" y="1089717"/>
                  </a:lnTo>
                  <a:lnTo>
                    <a:pt x="6522086" y="1093793"/>
                  </a:lnTo>
                  <a:lnTo>
                    <a:pt x="6520394" y="1097889"/>
                  </a:lnTo>
                  <a:lnTo>
                    <a:pt x="6504044" y="1111853"/>
                  </a:lnTo>
                  <a:lnTo>
                    <a:pt x="6499959" y="1113548"/>
                  </a:lnTo>
                  <a:lnTo>
                    <a:pt x="6495707" y="1114405"/>
                  </a:lnTo>
                  <a:lnTo>
                    <a:pt x="6491287" y="1114424"/>
                  </a:lnTo>
                  <a:lnTo>
                    <a:pt x="33337" y="1114424"/>
                  </a:lnTo>
                  <a:lnTo>
                    <a:pt x="28916" y="1114405"/>
                  </a:lnTo>
                  <a:lnTo>
                    <a:pt x="24664" y="1113548"/>
                  </a:lnTo>
                  <a:lnTo>
                    <a:pt x="20579" y="1111853"/>
                  </a:lnTo>
                  <a:lnTo>
                    <a:pt x="16495" y="1110167"/>
                  </a:lnTo>
                  <a:lnTo>
                    <a:pt x="2537" y="1093793"/>
                  </a:lnTo>
                  <a:lnTo>
                    <a:pt x="845" y="1089717"/>
                  </a:lnTo>
                  <a:lnTo>
                    <a:pt x="0" y="1085497"/>
                  </a:lnTo>
                  <a:lnTo>
                    <a:pt x="0" y="1081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12" y="4105274"/>
              <a:ext cx="6515100" cy="1104900"/>
            </a:xfrm>
            <a:custGeom>
              <a:avLst/>
              <a:gdLst/>
              <a:ahLst/>
              <a:cxnLst/>
              <a:rect l="l" t="t" r="r" b="b"/>
              <a:pathLst>
                <a:path w="6515100" h="1104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066800"/>
                  </a:lnTo>
                  <a:lnTo>
                    <a:pt x="698" y="1074420"/>
                  </a:lnTo>
                  <a:lnTo>
                    <a:pt x="30505" y="1104214"/>
                  </a:lnTo>
                  <a:lnTo>
                    <a:pt x="38100" y="1104900"/>
                  </a:lnTo>
                  <a:lnTo>
                    <a:pt x="6477000" y="1104900"/>
                  </a:lnTo>
                  <a:lnTo>
                    <a:pt x="6512319" y="1081443"/>
                  </a:lnTo>
                  <a:lnTo>
                    <a:pt x="6514414" y="1074420"/>
                  </a:lnTo>
                  <a:lnTo>
                    <a:pt x="6515100" y="1066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160710" y="4519294"/>
            <a:ext cx="5150485" cy="596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def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A12F00"/>
                </a:solidFill>
                <a:latin typeface="Courier New"/>
                <a:cs typeface="Courier New"/>
              </a:rPr>
              <a:t>is_enabled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-&gt;</a:t>
            </a:r>
            <a:r>
              <a:rPr sz="1050" spc="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bool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561975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"""Returns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whether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element</a:t>
            </a:r>
            <a:r>
              <a:rPr sz="1050" spc="4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is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enabled."""</a:t>
            </a:r>
            <a:endParaRPr sz="1050">
              <a:latin typeface="Courier New"/>
              <a:cs typeface="Courier New"/>
            </a:endParaRPr>
          </a:p>
          <a:p>
            <a:pPr marL="561975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return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_execute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Command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IS_ELEMENT_ENABLED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)[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"value"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9125" y="4514849"/>
            <a:ext cx="400050" cy="647700"/>
          </a:xfrm>
          <a:custGeom>
            <a:avLst/>
            <a:gdLst/>
            <a:ahLst/>
            <a:cxnLst/>
            <a:rect l="l" t="t" r="r" b="b"/>
            <a:pathLst>
              <a:path w="400050" h="647700">
                <a:moveTo>
                  <a:pt x="400049" y="647699"/>
                </a:moveTo>
                <a:lnTo>
                  <a:pt x="0" y="647699"/>
                </a:lnTo>
                <a:lnTo>
                  <a:pt x="0" y="0"/>
                </a:lnTo>
                <a:lnTo>
                  <a:pt x="400049" y="0"/>
                </a:lnTo>
                <a:lnTo>
                  <a:pt x="400049" y="6476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762148" y="4519294"/>
            <a:ext cx="93345" cy="596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9124" y="4105274"/>
            <a:ext cx="6515100" cy="628650"/>
            <a:chOff x="619124" y="4105274"/>
            <a:chExt cx="6515100" cy="628650"/>
          </a:xfrm>
        </p:grpSpPr>
        <p:pic>
          <p:nvPicPr>
            <p:cNvPr id="25" name="object 2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4552949"/>
              <a:ext cx="152399" cy="180974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619124" y="410527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8"/>
                  </a:lnTo>
                  <a:lnTo>
                    <a:pt x="23474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9124" y="445769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766191" y="42612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29"/>
          <p:cNvSpPr txBox="1"/>
          <p:nvPr/>
        </p:nvSpPr>
        <p:spPr>
          <a:xfrm>
            <a:off x="596899" y="1853316"/>
            <a:ext cx="6532245" cy="2513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5.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is_enabled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回值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True/False</a:t>
            </a:r>
            <a:endParaRPr sz="1300">
              <a:latin typeface="Arial"/>
              <a:cs typeface="Arial"/>
            </a:endParaRPr>
          </a:p>
          <a:p>
            <a:pPr marL="12700" marR="5715">
              <a:lnSpc>
                <a:spcPct val="129800"/>
              </a:lnSpc>
              <a:spcBef>
                <a:spcPts val="600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判断⻚⾯元素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否可⽤，可⽤则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返</a:t>
            </a:r>
            <a:r>
              <a:rPr sz="1250" dirty="0">
                <a:solidFill>
                  <a:srgbClr val="252525"/>
                </a:solidFill>
                <a:latin typeface="PMingLiU"/>
                <a:cs typeface="PMingLiU"/>
              </a:rPr>
              <a:t>回 </a:t>
            </a: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True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，不可⽤则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返</a:t>
            </a:r>
            <a:r>
              <a:rPr sz="1250" dirty="0">
                <a:solidFill>
                  <a:srgbClr val="252525"/>
                </a:solidFill>
                <a:latin typeface="PMingLiU"/>
                <a:cs typeface="PMingLiU"/>
              </a:rPr>
              <a:t>回 </a:t>
            </a: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False</a:t>
            </a:r>
            <a:r>
              <a:rPr sz="1300" dirty="0">
                <a:solidFill>
                  <a:srgbClr val="252525"/>
                </a:solidFill>
                <a:latin typeface="PMingLiU"/>
                <a:cs typeface="PMingLiU"/>
              </a:rPr>
              <a:t>。 </a:t>
            </a:r>
            <a:r>
              <a:rPr sz="1300" dirty="0">
                <a:solidFill>
                  <a:srgbClr val="252525"/>
                </a:solidFill>
                <a:latin typeface="Microsoft JhengHei"/>
                <a:cs typeface="Microsoft JhengHei"/>
              </a:rPr>
              <a:t>如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login.html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⽤户名为可⽤状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，则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返</a:t>
            </a:r>
            <a:r>
              <a:rPr sz="1250" spc="50" dirty="0">
                <a:solidFill>
                  <a:srgbClr val="252525"/>
                </a:solidFill>
                <a:latin typeface="PMingLiU"/>
                <a:cs typeface="PMingLiU"/>
              </a:rPr>
              <a:t>回 </a:t>
            </a: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True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，示例代码如下</a:t>
            </a:r>
            <a:endParaRPr sz="1300">
              <a:latin typeface="Microsoft JhengHei"/>
              <a:cs typeface="Microsoft JhengHei"/>
            </a:endParaRPr>
          </a:p>
          <a:p>
            <a:pPr marL="5825490">
              <a:lnSpc>
                <a:spcPct val="100000"/>
              </a:lnSpc>
              <a:spcBef>
                <a:spcPts val="1814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is_enabled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85"/>
              </a:spcBef>
            </a:pPr>
            <a:endParaRPr sz="1050">
              <a:latin typeface="Courier New"/>
              <a:cs typeface="Courier New"/>
            </a:endParaRPr>
          </a:p>
          <a:p>
            <a:pPr marL="5825490">
              <a:lnSpc>
                <a:spcPct val="100000"/>
              </a:lnSpc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6962774" y="421956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19124" y="5781666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2" name="object 32"/>
          <p:cNvGrpSpPr/>
          <p:nvPr/>
        </p:nvGrpSpPr>
        <p:grpSpPr>
          <a:xfrm>
            <a:off x="609599" y="7153266"/>
            <a:ext cx="6534150" cy="742950"/>
            <a:chOff x="609599" y="7153266"/>
            <a:chExt cx="6534150" cy="742950"/>
          </a:xfrm>
        </p:grpSpPr>
        <p:sp>
          <p:nvSpPr>
            <p:cNvPr id="33" name="object 33"/>
            <p:cNvSpPr/>
            <p:nvPr/>
          </p:nvSpPr>
          <p:spPr>
            <a:xfrm>
              <a:off x="614362" y="7158028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12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25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25"/>
                  </a:lnTo>
                  <a:lnTo>
                    <a:pt x="6517986" y="12839"/>
                  </a:lnTo>
                  <a:lnTo>
                    <a:pt x="6520394" y="16449"/>
                  </a:lnTo>
                  <a:lnTo>
                    <a:pt x="6522086" y="20535"/>
                  </a:lnTo>
                  <a:lnTo>
                    <a:pt x="6523778" y="24612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97"/>
                  </a:lnTo>
                  <a:lnTo>
                    <a:pt x="6523778" y="708717"/>
                  </a:lnTo>
                  <a:lnTo>
                    <a:pt x="6522086" y="712793"/>
                  </a:lnTo>
                  <a:lnTo>
                    <a:pt x="6520394" y="716908"/>
                  </a:lnTo>
                  <a:lnTo>
                    <a:pt x="6504044" y="730853"/>
                  </a:lnTo>
                  <a:lnTo>
                    <a:pt x="6499959" y="732548"/>
                  </a:lnTo>
                  <a:lnTo>
                    <a:pt x="6495707" y="73340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05"/>
                  </a:lnTo>
                  <a:lnTo>
                    <a:pt x="24664" y="732548"/>
                  </a:lnTo>
                  <a:lnTo>
                    <a:pt x="20579" y="730853"/>
                  </a:lnTo>
                  <a:lnTo>
                    <a:pt x="16495" y="729167"/>
                  </a:lnTo>
                  <a:lnTo>
                    <a:pt x="2537" y="712812"/>
                  </a:lnTo>
                  <a:lnTo>
                    <a:pt x="845" y="708736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9112" y="7162800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20"/>
                  </a:lnTo>
                  <a:lnTo>
                    <a:pt x="30505" y="723214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12319" y="700443"/>
                  </a:lnTo>
                  <a:lnTo>
                    <a:pt x="6514414" y="693420"/>
                  </a:lnTo>
                  <a:lnTo>
                    <a:pt x="6515100" y="685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124" y="716279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8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9124" y="751521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66191" y="73187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596899" y="6015740"/>
            <a:ext cx="6512559" cy="17773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6.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is_displayed</a:t>
            </a:r>
            <a:endParaRPr sz="1950">
              <a:latin typeface="Arial"/>
              <a:cs typeface="Arial"/>
            </a:endParaRPr>
          </a:p>
          <a:p>
            <a:pPr marL="12700" marR="4123054">
              <a:lnSpc>
                <a:spcPct val="168300"/>
              </a:lnSpc>
              <a:spcBef>
                <a:spcPts val="170"/>
              </a:spcBef>
            </a:pPr>
            <a:r>
              <a:rPr sz="1300" spc="175" dirty="0">
                <a:solidFill>
                  <a:srgbClr val="333333"/>
                </a:solidFill>
                <a:latin typeface="Arial"/>
                <a:cs typeface="Arial"/>
              </a:rPr>
              <a:t>-- 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应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场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景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否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显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示，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眼可⻅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回值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True/False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200">
              <a:latin typeface="Arial"/>
              <a:cs typeface="Arial"/>
            </a:endParaRPr>
          </a:p>
          <a:p>
            <a:pPr marR="252729" algn="r">
              <a:lnSpc>
                <a:spcPct val="100000"/>
              </a:lnSpc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is_displayed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962774" y="727708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9124" y="8134340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25</a:t>
            </a:fld>
            <a:endParaRPr spc="-2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1700916"/>
            <a:ext cx="2312670" cy="6692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8.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fullscreen_window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300" spc="204" dirty="0">
                <a:solidFill>
                  <a:srgbClr val="252525"/>
                </a:solidFill>
                <a:latin typeface="Arial"/>
                <a:cs typeface="Arial"/>
              </a:rPr>
              <a:t>-- 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全屏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244090"/>
            <a:ext cx="2222500" cy="678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0165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9.</a:t>
            </a:r>
            <a:r>
              <a:rPr sz="1800" b="1" spc="-80" dirty="0">
                <a:latin typeface="Century Gothic"/>
                <a:cs typeface="Century Gothic"/>
              </a:rPr>
              <a:t> </a:t>
            </a:r>
            <a:r>
              <a:rPr sz="1950" spc="-20" dirty="0">
                <a:latin typeface="Arial"/>
                <a:cs typeface="Arial"/>
              </a:rPr>
              <a:t>minimize_window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300" spc="204" dirty="0">
                <a:solidFill>
                  <a:srgbClr val="252525"/>
                </a:solidFill>
                <a:latin typeface="Arial"/>
                <a:cs typeface="Arial"/>
              </a:rPr>
              <a:t>--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最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⼩化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8797040"/>
            <a:ext cx="2627630" cy="678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11.</a:t>
            </a:r>
            <a:r>
              <a:rPr sz="1800" b="1" spc="-10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clear</a:t>
            </a:r>
            <a:endParaRPr sz="1950">
              <a:latin typeface="Arial"/>
              <a:cs typeface="Arial"/>
            </a:endParaRPr>
          </a:p>
          <a:p>
            <a:pPr marR="5080" algn="r">
              <a:lnSpc>
                <a:spcPts val="265"/>
              </a:lnSpc>
              <a:spcBef>
                <a:spcPts val="1920"/>
              </a:spcBef>
              <a:tabLst>
                <a:tab pos="386080" algn="l"/>
              </a:tabLst>
            </a:pP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应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场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景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清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空，如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初始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值</a:t>
            </a:r>
            <a:r>
              <a:rPr sz="1300" spc="135" dirty="0">
                <a:solidFill>
                  <a:srgbClr val="333333"/>
                </a:solidFill>
                <a:latin typeface="Microsoft JhengHei"/>
                <a:cs typeface="Microsoft JhengHei"/>
              </a:rPr>
              <a:t>先 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清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空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9599" y="476241"/>
            <a:ext cx="6534150" cy="742950"/>
            <a:chOff x="609599" y="476241"/>
            <a:chExt cx="6534150" cy="742950"/>
          </a:xfrm>
        </p:grpSpPr>
        <p:sp>
          <p:nvSpPr>
            <p:cNvPr id="6" name="object 6"/>
            <p:cNvSpPr/>
            <p:nvPr/>
          </p:nvSpPr>
          <p:spPr>
            <a:xfrm>
              <a:off x="614362" y="481003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25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2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04044" y="730853"/>
                  </a:lnTo>
                  <a:lnTo>
                    <a:pt x="6499959" y="732548"/>
                  </a:lnTo>
                  <a:lnTo>
                    <a:pt x="6495707" y="73340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05"/>
                  </a:lnTo>
                  <a:lnTo>
                    <a:pt x="24664" y="732529"/>
                  </a:lnTo>
                  <a:lnTo>
                    <a:pt x="20579" y="730843"/>
                  </a:lnTo>
                  <a:lnTo>
                    <a:pt x="16495" y="729167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12" y="485774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20"/>
                  </a:lnTo>
                  <a:lnTo>
                    <a:pt x="30505" y="723214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12319" y="700443"/>
                  </a:lnTo>
                  <a:lnTo>
                    <a:pt x="6514414" y="693420"/>
                  </a:lnTo>
                  <a:lnTo>
                    <a:pt x="6515100" y="685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9448" y="930275"/>
            <a:ext cx="227076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maximize_window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9124" y="485775"/>
            <a:ext cx="6515100" cy="361950"/>
            <a:chOff x="619124" y="485775"/>
            <a:chExt cx="6515100" cy="361950"/>
          </a:xfrm>
        </p:grpSpPr>
        <p:sp>
          <p:nvSpPr>
            <p:cNvPr id="10" name="object 10"/>
            <p:cNvSpPr/>
            <p:nvPr/>
          </p:nvSpPr>
          <p:spPr>
            <a:xfrm>
              <a:off x="619124" y="48577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8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124" y="83819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62774" y="60006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9124" y="1457316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09599" y="2495541"/>
            <a:ext cx="6534150" cy="933450"/>
            <a:chOff x="609599" y="2495541"/>
            <a:chExt cx="6534150" cy="933450"/>
          </a:xfrm>
        </p:grpSpPr>
        <p:sp>
          <p:nvSpPr>
            <p:cNvPr id="17" name="object 17"/>
            <p:cNvSpPr/>
            <p:nvPr/>
          </p:nvSpPr>
          <p:spPr>
            <a:xfrm>
              <a:off x="614362" y="2500303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4997"/>
                  </a:lnTo>
                  <a:lnTo>
                    <a:pt x="6523778" y="899255"/>
                  </a:lnTo>
                  <a:lnTo>
                    <a:pt x="6522086" y="903331"/>
                  </a:lnTo>
                  <a:lnTo>
                    <a:pt x="6520394" y="907408"/>
                  </a:lnTo>
                  <a:lnTo>
                    <a:pt x="6504044" y="921372"/>
                  </a:lnTo>
                  <a:lnTo>
                    <a:pt x="6499959" y="923067"/>
                  </a:lnTo>
                  <a:lnTo>
                    <a:pt x="6495707" y="923905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05"/>
                  </a:lnTo>
                  <a:lnTo>
                    <a:pt x="24664" y="923067"/>
                  </a:lnTo>
                  <a:lnTo>
                    <a:pt x="20579" y="921372"/>
                  </a:lnTo>
                  <a:lnTo>
                    <a:pt x="16495" y="919686"/>
                  </a:lnTo>
                  <a:lnTo>
                    <a:pt x="0" y="894997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112" y="2505074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9124" y="250507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8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24" y="285749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6191" y="26705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38594" y="2575996"/>
            <a:ext cx="6490335" cy="749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72415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123189">
              <a:lnSpc>
                <a:spcPct val="100000"/>
              </a:lnSpc>
              <a:spcBef>
                <a:spcPts val="5"/>
              </a:spcBef>
              <a:tabLst>
                <a:tab pos="44132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fullscreen_window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123189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62774" y="261936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124" y="4000491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09599" y="5038716"/>
            <a:ext cx="6534150" cy="742950"/>
            <a:chOff x="609599" y="5038716"/>
            <a:chExt cx="6534150" cy="742950"/>
          </a:xfrm>
        </p:grpSpPr>
        <p:sp>
          <p:nvSpPr>
            <p:cNvPr id="26" name="object 26"/>
            <p:cNvSpPr/>
            <p:nvPr/>
          </p:nvSpPr>
          <p:spPr>
            <a:xfrm>
              <a:off x="614362" y="5043478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537" y="20554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97"/>
                  </a:lnTo>
                  <a:lnTo>
                    <a:pt x="6523778" y="708755"/>
                  </a:lnTo>
                  <a:lnTo>
                    <a:pt x="6522086" y="712831"/>
                  </a:lnTo>
                  <a:lnTo>
                    <a:pt x="6520394" y="716908"/>
                  </a:lnTo>
                  <a:lnTo>
                    <a:pt x="6504044" y="730853"/>
                  </a:lnTo>
                  <a:lnTo>
                    <a:pt x="6499959" y="732548"/>
                  </a:lnTo>
                  <a:lnTo>
                    <a:pt x="6495707" y="73340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05"/>
                  </a:lnTo>
                  <a:lnTo>
                    <a:pt x="24664" y="732548"/>
                  </a:lnTo>
                  <a:lnTo>
                    <a:pt x="20579" y="730853"/>
                  </a:lnTo>
                  <a:lnTo>
                    <a:pt x="16495" y="729167"/>
                  </a:lnTo>
                  <a:lnTo>
                    <a:pt x="2537" y="712812"/>
                  </a:lnTo>
                  <a:lnTo>
                    <a:pt x="845" y="708736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9112" y="5048249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20"/>
                  </a:lnTo>
                  <a:lnTo>
                    <a:pt x="30505" y="723214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12319" y="700443"/>
                  </a:lnTo>
                  <a:lnTo>
                    <a:pt x="6514414" y="693420"/>
                  </a:lnTo>
                  <a:lnTo>
                    <a:pt x="6515100" y="685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9124" y="504824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8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9124" y="540066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6191" y="52137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8547" y="5119171"/>
            <a:ext cx="6475095" cy="559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654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123189">
              <a:lnSpc>
                <a:spcPct val="100000"/>
              </a:lnSpc>
              <a:spcBef>
                <a:spcPts val="5"/>
              </a:spcBef>
              <a:tabLst>
                <a:tab pos="44132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minimize_window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62774" y="517206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19124" y="6019791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4" name="object 34"/>
          <p:cNvGrpSpPr/>
          <p:nvPr/>
        </p:nvGrpSpPr>
        <p:grpSpPr>
          <a:xfrm>
            <a:off x="609599" y="7200890"/>
            <a:ext cx="6534150" cy="1123950"/>
            <a:chOff x="609599" y="7200890"/>
            <a:chExt cx="6534150" cy="1123950"/>
          </a:xfrm>
        </p:grpSpPr>
        <p:sp>
          <p:nvSpPr>
            <p:cNvPr id="35" name="object 35"/>
            <p:cNvSpPr/>
            <p:nvPr/>
          </p:nvSpPr>
          <p:spPr>
            <a:xfrm>
              <a:off x="614362" y="7205653"/>
              <a:ext cx="6524625" cy="1114425"/>
            </a:xfrm>
            <a:custGeom>
              <a:avLst/>
              <a:gdLst/>
              <a:ahLst/>
              <a:cxnLst/>
              <a:rect l="l" t="t" r="r" b="b"/>
              <a:pathLst>
                <a:path w="6524625" h="1114425">
                  <a:moveTo>
                    <a:pt x="0" y="1081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19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1081087"/>
                  </a:lnTo>
                  <a:lnTo>
                    <a:pt x="6524623" y="1085497"/>
                  </a:lnTo>
                  <a:lnTo>
                    <a:pt x="6523778" y="1089736"/>
                  </a:lnTo>
                  <a:lnTo>
                    <a:pt x="6522086" y="1093812"/>
                  </a:lnTo>
                  <a:lnTo>
                    <a:pt x="6520394" y="1097908"/>
                  </a:lnTo>
                  <a:lnTo>
                    <a:pt x="6504044" y="1111853"/>
                  </a:lnTo>
                  <a:lnTo>
                    <a:pt x="6499959" y="1113548"/>
                  </a:lnTo>
                  <a:lnTo>
                    <a:pt x="6495707" y="1114405"/>
                  </a:lnTo>
                  <a:lnTo>
                    <a:pt x="6491287" y="1114424"/>
                  </a:lnTo>
                  <a:lnTo>
                    <a:pt x="33337" y="1114424"/>
                  </a:lnTo>
                  <a:lnTo>
                    <a:pt x="28916" y="1114405"/>
                  </a:lnTo>
                  <a:lnTo>
                    <a:pt x="24664" y="1113567"/>
                  </a:lnTo>
                  <a:lnTo>
                    <a:pt x="20579" y="1111872"/>
                  </a:lnTo>
                  <a:lnTo>
                    <a:pt x="16495" y="1110186"/>
                  </a:lnTo>
                  <a:lnTo>
                    <a:pt x="2537" y="1093812"/>
                  </a:lnTo>
                  <a:lnTo>
                    <a:pt x="845" y="1089736"/>
                  </a:lnTo>
                  <a:lnTo>
                    <a:pt x="0" y="1085497"/>
                  </a:lnTo>
                  <a:lnTo>
                    <a:pt x="0" y="1081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9112" y="7210424"/>
              <a:ext cx="6515100" cy="1104900"/>
            </a:xfrm>
            <a:custGeom>
              <a:avLst/>
              <a:gdLst/>
              <a:ahLst/>
              <a:cxnLst/>
              <a:rect l="l" t="t" r="r" b="b"/>
              <a:pathLst>
                <a:path w="6515100" h="1104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066800"/>
                  </a:lnTo>
                  <a:lnTo>
                    <a:pt x="698" y="1074420"/>
                  </a:lnTo>
                  <a:lnTo>
                    <a:pt x="30505" y="1104214"/>
                  </a:lnTo>
                  <a:lnTo>
                    <a:pt x="38100" y="1104900"/>
                  </a:lnTo>
                  <a:lnTo>
                    <a:pt x="6477000" y="1104900"/>
                  </a:lnTo>
                  <a:lnTo>
                    <a:pt x="6512319" y="1081443"/>
                  </a:lnTo>
                  <a:lnTo>
                    <a:pt x="6514414" y="1074420"/>
                  </a:lnTo>
                  <a:lnTo>
                    <a:pt x="6515100" y="1066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9124" y="721042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619124" y="756284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766191" y="73664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596899" y="6094906"/>
            <a:ext cx="6512559" cy="212915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386715" indent="-374015">
              <a:lnSpc>
                <a:spcPct val="100000"/>
              </a:lnSpc>
              <a:spcBef>
                <a:spcPts val="1430"/>
              </a:spcBef>
              <a:buSzPct val="92307"/>
              <a:buFont typeface="Century Gothic"/>
              <a:buAutoNum type="arabicPeriod" startAt="10"/>
              <a:tabLst>
                <a:tab pos="386715" algn="l"/>
              </a:tabLst>
            </a:pPr>
            <a:r>
              <a:rPr sz="1950" spc="-20" dirty="0">
                <a:latin typeface="Arial"/>
                <a:cs typeface="Arial"/>
              </a:rPr>
              <a:t>text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950" spc="-5" dirty="0">
                <a:solidFill>
                  <a:srgbClr val="252525"/>
                </a:solidFill>
                <a:latin typeface="Lucida Sans Unicode"/>
                <a:cs typeface="Lucida Sans Unicode"/>
              </a:rPr>
              <a:t>-- </a:t>
            </a:r>
            <a:r>
              <a:rPr sz="1250" i="1" spc="-30" dirty="0">
                <a:solidFill>
                  <a:srgbClr val="252525"/>
                </a:solidFill>
                <a:latin typeface="Arial"/>
                <a:cs typeface="Arial"/>
              </a:rPr>
              <a:t>linkText</a:t>
            </a:r>
            <a:r>
              <a:rPr sz="1200" spc="-30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1200" spc="-30" dirty="0">
                <a:solidFill>
                  <a:srgbClr val="6A8658"/>
                </a:solidFill>
                <a:latin typeface="Arial"/>
                <a:cs typeface="Arial"/>
              </a:rPr>
              <a:t>"</a:t>
            </a:r>
            <a:r>
              <a:rPr sz="1200" spc="-90" dirty="0">
                <a:solidFill>
                  <a:srgbClr val="6A8658"/>
                </a:solidFill>
                <a:latin typeface="Microsoft JhengHei"/>
                <a:cs typeface="Microsoft JhengHei"/>
              </a:rPr>
              <a:t>上传附件</a:t>
            </a:r>
            <a:r>
              <a:rPr sz="1200" spc="-25" dirty="0">
                <a:solidFill>
                  <a:srgbClr val="6A8658"/>
                </a:solidFill>
                <a:latin typeface="Arial"/>
                <a:cs typeface="Arial"/>
              </a:rPr>
              <a:t>"</a:t>
            </a:r>
            <a:r>
              <a:rPr sz="1200" spc="-2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100">
              <a:latin typeface="Arial"/>
              <a:cs typeface="Arial"/>
            </a:endParaRPr>
          </a:p>
          <a:p>
            <a:pPr marR="252729" algn="r">
              <a:lnSpc>
                <a:spcPct val="100000"/>
              </a:lnSpc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90"/>
              </a:spcBef>
            </a:pPr>
            <a:endParaRPr sz="1050">
              <a:latin typeface="Arial"/>
              <a:cs typeface="Arial"/>
            </a:endParaRPr>
          </a:p>
          <a:p>
            <a:pPr marL="483234" lvl="1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LINK_TEXT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上传资料⻚⾯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get_attribute</a:t>
            </a:r>
            <a:endParaRPr sz="1050">
              <a:latin typeface="Courier New"/>
              <a:cs typeface="Courier New"/>
            </a:endParaRPr>
          </a:p>
          <a:p>
            <a:pPr marL="483234" lvl="1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'textContent'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lvl="1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LINK_TEXT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上传资料⻚⾯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text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6962774" y="732471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19124" y="8562965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26</a:t>
            </a:fld>
            <a:endParaRPr spc="-2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9785"/>
            <a:ext cx="116776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login.html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⽤户名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3596390"/>
            <a:ext cx="228917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dirty="0">
                <a:latin typeface="Arial"/>
                <a:cs typeface="Arial"/>
              </a:rPr>
              <a:t>12.</a:t>
            </a:r>
            <a:r>
              <a:rPr sz="1800" spc="-75" dirty="0">
                <a:latin typeface="Arial"/>
                <a:cs typeface="Arial"/>
              </a:rPr>
              <a:t> </a:t>
            </a:r>
            <a:r>
              <a:rPr sz="1950" spc="-10" dirty="0">
                <a:latin typeface="Arial"/>
                <a:cs typeface="Arial"/>
              </a:rPr>
              <a:t>driver.back</a:t>
            </a:r>
            <a:r>
              <a:rPr sz="1950" dirty="0">
                <a:latin typeface="Arial"/>
                <a:cs typeface="Arial"/>
              </a:rPr>
              <a:t>() </a:t>
            </a:r>
            <a:r>
              <a:rPr sz="1900" spc="-85" dirty="0">
                <a:latin typeface="PMingLiU"/>
                <a:cs typeface="PMingLiU"/>
              </a:rPr>
              <a:t>后退</a:t>
            </a:r>
            <a:endParaRPr sz="19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5977640"/>
            <a:ext cx="2682875" cy="32385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2212340" algn="l"/>
              </a:tabLst>
            </a:pPr>
            <a:r>
              <a:rPr sz="1800" dirty="0">
                <a:latin typeface="Arial"/>
                <a:cs typeface="Arial"/>
              </a:rPr>
              <a:t>13.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950" spc="-10" dirty="0">
                <a:latin typeface="Arial"/>
                <a:cs typeface="Arial"/>
              </a:rPr>
              <a:t>driver.forward()</a:t>
            </a:r>
            <a:r>
              <a:rPr sz="1950" dirty="0">
                <a:latin typeface="Arial"/>
                <a:cs typeface="Arial"/>
              </a:rPr>
              <a:t>	</a:t>
            </a:r>
            <a:r>
              <a:rPr sz="1900" spc="-85" dirty="0">
                <a:latin typeface="PMingLiU"/>
                <a:cs typeface="PMingLiU"/>
              </a:rPr>
              <a:t>前进</a:t>
            </a:r>
            <a:endParaRPr sz="19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8225540"/>
            <a:ext cx="3852545" cy="678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14.</a:t>
            </a:r>
            <a:r>
              <a:rPr sz="1800" b="1" spc="-10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close()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关闭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览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，多个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tab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只关闭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⽼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driver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不会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退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出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599" y="809615"/>
            <a:ext cx="6534150" cy="742950"/>
            <a:chOff x="609599" y="809615"/>
            <a:chExt cx="6534150" cy="742950"/>
          </a:xfrm>
        </p:grpSpPr>
        <p:sp>
          <p:nvSpPr>
            <p:cNvPr id="7" name="object 7"/>
            <p:cNvSpPr/>
            <p:nvPr/>
          </p:nvSpPr>
          <p:spPr>
            <a:xfrm>
              <a:off x="614362" y="814378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04044" y="730853"/>
                  </a:lnTo>
                  <a:lnTo>
                    <a:pt x="6499959" y="732567"/>
                  </a:lnTo>
                  <a:lnTo>
                    <a:pt x="6495707" y="733424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24"/>
                  </a:lnTo>
                  <a:lnTo>
                    <a:pt x="24664" y="732567"/>
                  </a:lnTo>
                  <a:lnTo>
                    <a:pt x="20579" y="730872"/>
                  </a:lnTo>
                  <a:lnTo>
                    <a:pt x="16495" y="729186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12" y="819149"/>
              <a:ext cx="6515100" cy="724535"/>
            </a:xfrm>
            <a:custGeom>
              <a:avLst/>
              <a:gdLst/>
              <a:ahLst/>
              <a:cxnLst/>
              <a:rect l="l" t="t" r="r" b="b"/>
              <a:pathLst>
                <a:path w="6515100" h="724535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62"/>
                  </a:lnTo>
                  <a:lnTo>
                    <a:pt x="0" y="409587"/>
                  </a:lnTo>
                  <a:lnTo>
                    <a:pt x="0" y="685800"/>
                  </a:lnTo>
                  <a:lnTo>
                    <a:pt x="698" y="693420"/>
                  </a:lnTo>
                  <a:lnTo>
                    <a:pt x="30505" y="723214"/>
                  </a:lnTo>
                  <a:lnTo>
                    <a:pt x="38100" y="723912"/>
                  </a:lnTo>
                  <a:lnTo>
                    <a:pt x="6477000" y="723912"/>
                  </a:lnTo>
                  <a:lnTo>
                    <a:pt x="6484607" y="723214"/>
                  </a:lnTo>
                  <a:lnTo>
                    <a:pt x="6491630" y="721131"/>
                  </a:lnTo>
                  <a:lnTo>
                    <a:pt x="6498082" y="717638"/>
                  </a:lnTo>
                  <a:lnTo>
                    <a:pt x="6503949" y="712762"/>
                  </a:lnTo>
                  <a:lnTo>
                    <a:pt x="6508826" y="706882"/>
                  </a:lnTo>
                  <a:lnTo>
                    <a:pt x="6512319" y="700443"/>
                  </a:lnTo>
                  <a:lnTo>
                    <a:pt x="6514414" y="693420"/>
                  </a:lnTo>
                  <a:lnTo>
                    <a:pt x="6515100" y="685812"/>
                  </a:lnTo>
                  <a:lnTo>
                    <a:pt x="6515100" y="409587"/>
                  </a:lnTo>
                  <a:lnTo>
                    <a:pt x="6515100" y="361962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6899" y="1263650"/>
            <a:ext cx="3947795" cy="6108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>
              <a:lnSpc>
                <a:spcPct val="100000"/>
              </a:lnSpc>
              <a:spcBef>
                <a:spcPts val="100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clear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码：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4" y="819150"/>
            <a:ext cx="6515100" cy="361950"/>
            <a:chOff x="619124" y="819150"/>
            <a:chExt cx="6515100" cy="361950"/>
          </a:xfrm>
        </p:grpSpPr>
        <p:sp>
          <p:nvSpPr>
            <p:cNvPr id="11" name="object 11"/>
            <p:cNvSpPr/>
            <p:nvPr/>
          </p:nvSpPr>
          <p:spPr>
            <a:xfrm>
              <a:off x="619124" y="81915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117156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9751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8805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93344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09599" y="1990715"/>
            <a:ext cx="6534150" cy="1123950"/>
            <a:chOff x="609599" y="1990715"/>
            <a:chExt cx="6534150" cy="1123950"/>
          </a:xfrm>
        </p:grpSpPr>
        <p:sp>
          <p:nvSpPr>
            <p:cNvPr id="17" name="object 17"/>
            <p:cNvSpPr/>
            <p:nvPr/>
          </p:nvSpPr>
          <p:spPr>
            <a:xfrm>
              <a:off x="614362" y="1995478"/>
              <a:ext cx="6524625" cy="1114425"/>
            </a:xfrm>
            <a:custGeom>
              <a:avLst/>
              <a:gdLst/>
              <a:ahLst/>
              <a:cxnLst/>
              <a:rect l="l" t="t" r="r" b="b"/>
              <a:pathLst>
                <a:path w="6524625" h="1114425">
                  <a:moveTo>
                    <a:pt x="0" y="1081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19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1081087"/>
                  </a:lnTo>
                  <a:lnTo>
                    <a:pt x="6524623" y="1085497"/>
                  </a:lnTo>
                  <a:lnTo>
                    <a:pt x="6523778" y="1089717"/>
                  </a:lnTo>
                  <a:lnTo>
                    <a:pt x="6522086" y="1093793"/>
                  </a:lnTo>
                  <a:lnTo>
                    <a:pt x="6520394" y="1097889"/>
                  </a:lnTo>
                  <a:lnTo>
                    <a:pt x="6504044" y="1111853"/>
                  </a:lnTo>
                  <a:lnTo>
                    <a:pt x="6499959" y="1113548"/>
                  </a:lnTo>
                  <a:lnTo>
                    <a:pt x="6495707" y="1114405"/>
                  </a:lnTo>
                  <a:lnTo>
                    <a:pt x="6491287" y="1114424"/>
                  </a:lnTo>
                  <a:lnTo>
                    <a:pt x="33337" y="1114424"/>
                  </a:lnTo>
                  <a:lnTo>
                    <a:pt x="28916" y="1114405"/>
                  </a:lnTo>
                  <a:lnTo>
                    <a:pt x="24664" y="1113548"/>
                  </a:lnTo>
                  <a:lnTo>
                    <a:pt x="20579" y="1111853"/>
                  </a:lnTo>
                  <a:lnTo>
                    <a:pt x="16495" y="1110167"/>
                  </a:lnTo>
                  <a:lnTo>
                    <a:pt x="2537" y="1093793"/>
                  </a:lnTo>
                  <a:lnTo>
                    <a:pt x="845" y="1089717"/>
                  </a:lnTo>
                  <a:lnTo>
                    <a:pt x="0" y="1085497"/>
                  </a:lnTo>
                  <a:lnTo>
                    <a:pt x="0" y="1081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112" y="2000249"/>
              <a:ext cx="6515100" cy="1105535"/>
            </a:xfrm>
            <a:custGeom>
              <a:avLst/>
              <a:gdLst/>
              <a:ahLst/>
              <a:cxnLst/>
              <a:rect l="l" t="t" r="r" b="b"/>
              <a:pathLst>
                <a:path w="6515100" h="1105535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62"/>
                  </a:lnTo>
                  <a:lnTo>
                    <a:pt x="0" y="409587"/>
                  </a:lnTo>
                  <a:lnTo>
                    <a:pt x="0" y="1066800"/>
                  </a:lnTo>
                  <a:lnTo>
                    <a:pt x="698" y="1074420"/>
                  </a:lnTo>
                  <a:lnTo>
                    <a:pt x="30505" y="1104214"/>
                  </a:lnTo>
                  <a:lnTo>
                    <a:pt x="38100" y="1104912"/>
                  </a:lnTo>
                  <a:lnTo>
                    <a:pt x="6477000" y="1104912"/>
                  </a:lnTo>
                  <a:lnTo>
                    <a:pt x="6484607" y="1104214"/>
                  </a:lnTo>
                  <a:lnTo>
                    <a:pt x="6491630" y="1102131"/>
                  </a:lnTo>
                  <a:lnTo>
                    <a:pt x="6498082" y="1098638"/>
                  </a:lnTo>
                  <a:lnTo>
                    <a:pt x="6503949" y="1093762"/>
                  </a:lnTo>
                  <a:lnTo>
                    <a:pt x="6508826" y="1087882"/>
                  </a:lnTo>
                  <a:lnTo>
                    <a:pt x="6512319" y="1081443"/>
                  </a:lnTo>
                  <a:lnTo>
                    <a:pt x="6514414" y="1074420"/>
                  </a:lnTo>
                  <a:lnTo>
                    <a:pt x="6515100" y="1066812"/>
                  </a:lnTo>
                  <a:lnTo>
                    <a:pt x="6515100" y="409587"/>
                  </a:lnTo>
                  <a:lnTo>
                    <a:pt x="6515100" y="361962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1401514" y="2414270"/>
            <a:ext cx="4428490" cy="596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def</a:t>
            </a:r>
            <a:r>
              <a:rPr sz="1050" spc="2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A12F00"/>
                </a:solidFill>
                <a:latin typeface="Courier New"/>
                <a:cs typeface="Courier New"/>
              </a:rPr>
              <a:t>clear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-&gt;</a:t>
            </a:r>
            <a:r>
              <a:rPr sz="1050" spc="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None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20675" marR="5080">
              <a:lnSpc>
                <a:spcPct val="119000"/>
              </a:lnSpc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"""Clears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text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if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it's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a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text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entry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element."""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_execute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Command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CLEAR_ELEMENT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19125" y="2409825"/>
            <a:ext cx="400050" cy="647700"/>
          </a:xfrm>
          <a:custGeom>
            <a:avLst/>
            <a:gdLst/>
            <a:ahLst/>
            <a:cxnLst/>
            <a:rect l="l" t="t" r="r" b="b"/>
            <a:pathLst>
              <a:path w="400050" h="647700">
                <a:moveTo>
                  <a:pt x="400049" y="647699"/>
                </a:moveTo>
                <a:lnTo>
                  <a:pt x="0" y="647699"/>
                </a:lnTo>
                <a:lnTo>
                  <a:pt x="0" y="0"/>
                </a:lnTo>
                <a:lnTo>
                  <a:pt x="400049" y="0"/>
                </a:lnTo>
                <a:lnTo>
                  <a:pt x="400049" y="6476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762148" y="2414270"/>
            <a:ext cx="93345" cy="596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9124" y="2000250"/>
            <a:ext cx="6515100" cy="628650"/>
            <a:chOff x="619124" y="2000250"/>
            <a:chExt cx="6515100" cy="628650"/>
          </a:xfrm>
        </p:grpSpPr>
        <p:pic>
          <p:nvPicPr>
            <p:cNvPr id="23" name="object 2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2447925"/>
              <a:ext cx="152399" cy="1809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9124" y="200025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124" y="235266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6191" y="21657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422528" y="2071171"/>
            <a:ext cx="4387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62774" y="212406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19124" y="3352790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0" name="object 3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048125"/>
            <a:ext cx="1209674" cy="400049"/>
          </a:xfrm>
          <a:prstGeom prst="rect">
            <a:avLst/>
          </a:prstGeom>
        </p:spPr>
      </p:pic>
      <p:grpSp>
        <p:nvGrpSpPr>
          <p:cNvPr id="31" name="object 31"/>
          <p:cNvGrpSpPr/>
          <p:nvPr/>
        </p:nvGrpSpPr>
        <p:grpSpPr>
          <a:xfrm>
            <a:off x="609599" y="4562465"/>
            <a:ext cx="6534150" cy="933450"/>
            <a:chOff x="609599" y="4562465"/>
            <a:chExt cx="6534150" cy="933450"/>
          </a:xfrm>
        </p:grpSpPr>
        <p:sp>
          <p:nvSpPr>
            <p:cNvPr id="32" name="object 32"/>
            <p:cNvSpPr/>
            <p:nvPr/>
          </p:nvSpPr>
          <p:spPr>
            <a:xfrm>
              <a:off x="614362" y="4567228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4997"/>
                  </a:lnTo>
                  <a:lnTo>
                    <a:pt x="6523778" y="899255"/>
                  </a:lnTo>
                  <a:lnTo>
                    <a:pt x="6522086" y="903331"/>
                  </a:lnTo>
                  <a:lnTo>
                    <a:pt x="6520394" y="907408"/>
                  </a:lnTo>
                  <a:lnTo>
                    <a:pt x="6504044" y="921372"/>
                  </a:lnTo>
                  <a:lnTo>
                    <a:pt x="6499959" y="923067"/>
                  </a:lnTo>
                  <a:lnTo>
                    <a:pt x="6495707" y="923905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05"/>
                  </a:lnTo>
                  <a:lnTo>
                    <a:pt x="24664" y="923067"/>
                  </a:lnTo>
                  <a:lnTo>
                    <a:pt x="20579" y="921372"/>
                  </a:lnTo>
                  <a:lnTo>
                    <a:pt x="16495" y="919686"/>
                  </a:lnTo>
                  <a:lnTo>
                    <a:pt x="0" y="894997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9112" y="4571999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484607" y="913714"/>
                  </a:lnTo>
                  <a:lnTo>
                    <a:pt x="6491630" y="911631"/>
                  </a:lnTo>
                  <a:lnTo>
                    <a:pt x="6498082" y="908138"/>
                  </a:lnTo>
                  <a:lnTo>
                    <a:pt x="6503949" y="903262"/>
                  </a:lnTo>
                  <a:lnTo>
                    <a:pt x="6508826" y="897382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9124" y="457200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124" y="492441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766191" y="47375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37"/>
          <p:cNvSpPr txBox="1"/>
          <p:nvPr/>
        </p:nvSpPr>
        <p:spPr>
          <a:xfrm>
            <a:off x="638547" y="4642921"/>
            <a:ext cx="6475095" cy="749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654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441325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4132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浏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览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器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⼯具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栏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向后操作</a:t>
            </a:r>
            <a:endParaRPr sz="1100">
              <a:latin typeface="Microsoft JhengHei"/>
              <a:cs typeface="Microsoft JhengHei"/>
            </a:endParaRPr>
          </a:p>
          <a:p>
            <a:pPr marL="44132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4132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back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6962774" y="469581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19124" y="5734040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19124" y="6572240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1" name="object 41"/>
          <p:cNvGrpSpPr/>
          <p:nvPr/>
        </p:nvGrpSpPr>
        <p:grpSpPr>
          <a:xfrm>
            <a:off x="609599" y="6819890"/>
            <a:ext cx="6534150" cy="933450"/>
            <a:chOff x="609599" y="6819890"/>
            <a:chExt cx="6534150" cy="933450"/>
          </a:xfrm>
        </p:grpSpPr>
        <p:sp>
          <p:nvSpPr>
            <p:cNvPr id="42" name="object 42"/>
            <p:cNvSpPr/>
            <p:nvPr/>
          </p:nvSpPr>
          <p:spPr>
            <a:xfrm>
              <a:off x="614362" y="6824653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495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19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4997"/>
                  </a:lnTo>
                  <a:lnTo>
                    <a:pt x="6523778" y="899217"/>
                  </a:lnTo>
                  <a:lnTo>
                    <a:pt x="6522086" y="903293"/>
                  </a:lnTo>
                  <a:lnTo>
                    <a:pt x="6520394" y="907408"/>
                  </a:lnTo>
                  <a:lnTo>
                    <a:pt x="6504044" y="921353"/>
                  </a:lnTo>
                  <a:lnTo>
                    <a:pt x="6499959" y="923048"/>
                  </a:lnTo>
                  <a:lnTo>
                    <a:pt x="6495707" y="923905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05"/>
                  </a:lnTo>
                  <a:lnTo>
                    <a:pt x="24664" y="923048"/>
                  </a:lnTo>
                  <a:lnTo>
                    <a:pt x="20579" y="921353"/>
                  </a:lnTo>
                  <a:lnTo>
                    <a:pt x="16495" y="919667"/>
                  </a:lnTo>
                  <a:lnTo>
                    <a:pt x="2537" y="903312"/>
                  </a:lnTo>
                  <a:lnTo>
                    <a:pt x="845" y="899236"/>
                  </a:lnTo>
                  <a:lnTo>
                    <a:pt x="0" y="894997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619112" y="6829425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619124" y="682942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3" y="279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619124" y="718184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66191" y="69854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631551" y="6890821"/>
            <a:ext cx="6478270" cy="759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2729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050">
              <a:latin typeface="Arial"/>
              <a:cs typeface="Arial"/>
            </a:endParaRPr>
          </a:p>
          <a:p>
            <a:pPr marL="448309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48309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浏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览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器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⼯具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栏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向前操作</a:t>
            </a:r>
            <a:endParaRPr sz="1100">
              <a:latin typeface="Microsoft JhengHei"/>
              <a:cs typeface="Microsoft JhengHei"/>
            </a:endParaRPr>
          </a:p>
          <a:p>
            <a:pPr marL="448309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48309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forward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962774" y="694371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19124" y="7991465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19124" y="9153514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27</a:t>
            </a:fld>
            <a:endParaRPr spc="-2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72191"/>
            <a:ext cx="2480945" cy="678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15.</a:t>
            </a:r>
            <a:r>
              <a:rPr sz="1800" b="1" spc="-100" dirty="0">
                <a:latin typeface="Century Gothic"/>
                <a:cs typeface="Century Gothic"/>
              </a:rPr>
              <a:t> </a:t>
            </a:r>
            <a:r>
              <a:rPr sz="1950" spc="-20" dirty="0">
                <a:latin typeface="Arial"/>
                <a:cs typeface="Arial"/>
              </a:rPr>
              <a:t>quit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关闭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并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driver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退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出，多个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tab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⼀起关闭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3408856"/>
            <a:ext cx="156908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53800"/>
              </a:lnSpc>
              <a:spcBef>
                <a:spcPts val="100"/>
              </a:spcBef>
            </a:pPr>
            <a:r>
              <a:rPr sz="1800" b="1" dirty="0">
                <a:latin typeface="Century Gothic"/>
                <a:cs typeface="Century Gothic"/>
              </a:rPr>
              <a:t>16</a:t>
            </a:r>
            <a:r>
              <a:rPr sz="1800" b="1" spc="-50" dirty="0">
                <a:latin typeface="Century Gothic"/>
                <a:cs typeface="Century Gothic"/>
              </a:rPr>
              <a:t>. </a:t>
            </a:r>
            <a:r>
              <a:rPr sz="1950" spc="-20" dirty="0">
                <a:latin typeface="Arial"/>
                <a:cs typeface="Arial"/>
              </a:rPr>
              <a:t>current_url </a:t>
            </a:r>
            <a:r>
              <a:rPr sz="1950" spc="-170" dirty="0">
                <a:solidFill>
                  <a:srgbClr val="252525"/>
                </a:solidFill>
                <a:latin typeface="Lucida Sans Unicode"/>
                <a:cs typeface="Lucida Sans Unicode"/>
              </a:rPr>
              <a:t>login.html</a:t>
            </a:r>
            <a:r>
              <a:rPr sz="185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⻚⾯</a:t>
            </a:r>
            <a:endParaRPr sz="185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7730240"/>
            <a:ext cx="1169670" cy="678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18.</a:t>
            </a:r>
            <a:r>
              <a:rPr sz="1800" b="1" spc="-10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refresh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300" spc="204" dirty="0">
                <a:latin typeface="Arial"/>
                <a:cs typeface="Arial"/>
              </a:rPr>
              <a:t>-- </a:t>
            </a:r>
            <a:r>
              <a:rPr sz="1300" spc="-80" dirty="0">
                <a:latin typeface="Microsoft JhengHei"/>
                <a:cs typeface="Microsoft JhengHei"/>
              </a:rPr>
              <a:t>刷新</a:t>
            </a:r>
            <a:endParaRPr sz="1300">
              <a:latin typeface="Microsoft JhengHei"/>
              <a:cs typeface="Microsoft Jheng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1257300"/>
            <a:ext cx="4476749" cy="219074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09599" y="4495790"/>
            <a:ext cx="6534150" cy="742950"/>
            <a:chOff x="609599" y="4495790"/>
            <a:chExt cx="6534150" cy="742950"/>
          </a:xfrm>
        </p:grpSpPr>
        <p:sp>
          <p:nvSpPr>
            <p:cNvPr id="7" name="object 7"/>
            <p:cNvSpPr/>
            <p:nvPr/>
          </p:nvSpPr>
          <p:spPr>
            <a:xfrm>
              <a:off x="614362" y="450055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529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736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12" y="4505337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07"/>
                  </a:lnTo>
                  <a:lnTo>
                    <a:pt x="30505" y="723201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484607" y="723201"/>
                  </a:lnTo>
                  <a:lnTo>
                    <a:pt x="6491630" y="721118"/>
                  </a:lnTo>
                  <a:lnTo>
                    <a:pt x="6498082" y="717626"/>
                  </a:lnTo>
                  <a:lnTo>
                    <a:pt x="6503949" y="712749"/>
                  </a:lnTo>
                  <a:lnTo>
                    <a:pt x="6508826" y="706869"/>
                  </a:lnTo>
                  <a:lnTo>
                    <a:pt x="6512319" y="700430"/>
                  </a:lnTo>
                  <a:lnTo>
                    <a:pt x="6514414" y="693407"/>
                  </a:lnTo>
                  <a:lnTo>
                    <a:pt x="6515100" y="6858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9448" y="4949824"/>
            <a:ext cx="235077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current_url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4" y="4505326"/>
            <a:ext cx="6515100" cy="361950"/>
            <a:chOff x="619124" y="4505326"/>
            <a:chExt cx="6515100" cy="361950"/>
          </a:xfrm>
        </p:grpSpPr>
        <p:sp>
          <p:nvSpPr>
            <p:cNvPr id="11" name="object 11"/>
            <p:cNvSpPr/>
            <p:nvPr/>
          </p:nvSpPr>
          <p:spPr>
            <a:xfrm>
              <a:off x="619124" y="450532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4" y="279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485774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46708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45762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461961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19124" y="5476865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7" name="object 17"/>
          <p:cNvGrpSpPr/>
          <p:nvPr/>
        </p:nvGrpSpPr>
        <p:grpSpPr>
          <a:xfrm>
            <a:off x="609599" y="6515089"/>
            <a:ext cx="6534150" cy="742950"/>
            <a:chOff x="609599" y="6515089"/>
            <a:chExt cx="6534150" cy="742950"/>
          </a:xfrm>
        </p:grpSpPr>
        <p:sp>
          <p:nvSpPr>
            <p:cNvPr id="18" name="object 18"/>
            <p:cNvSpPr/>
            <p:nvPr/>
          </p:nvSpPr>
          <p:spPr>
            <a:xfrm>
              <a:off x="614362" y="651985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97"/>
                  </a:lnTo>
                  <a:lnTo>
                    <a:pt x="6523778" y="708717"/>
                  </a:lnTo>
                  <a:lnTo>
                    <a:pt x="6522086" y="712793"/>
                  </a:lnTo>
                  <a:lnTo>
                    <a:pt x="6520394" y="716889"/>
                  </a:lnTo>
                  <a:lnTo>
                    <a:pt x="6504044" y="730853"/>
                  </a:lnTo>
                  <a:lnTo>
                    <a:pt x="6499959" y="732548"/>
                  </a:lnTo>
                  <a:lnTo>
                    <a:pt x="6495707" y="733405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05"/>
                  </a:lnTo>
                  <a:lnTo>
                    <a:pt x="24664" y="732548"/>
                  </a:lnTo>
                  <a:lnTo>
                    <a:pt x="20579" y="730853"/>
                  </a:lnTo>
                  <a:lnTo>
                    <a:pt x="16495" y="729167"/>
                  </a:lnTo>
                  <a:lnTo>
                    <a:pt x="2537" y="712793"/>
                  </a:lnTo>
                  <a:lnTo>
                    <a:pt x="845" y="708717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9112" y="6524637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07"/>
                  </a:lnTo>
                  <a:lnTo>
                    <a:pt x="30505" y="723201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484607" y="723201"/>
                  </a:lnTo>
                  <a:lnTo>
                    <a:pt x="6491630" y="721118"/>
                  </a:lnTo>
                  <a:lnTo>
                    <a:pt x="6498082" y="717626"/>
                  </a:lnTo>
                  <a:lnTo>
                    <a:pt x="6503949" y="712749"/>
                  </a:lnTo>
                  <a:lnTo>
                    <a:pt x="6508826" y="706869"/>
                  </a:lnTo>
                  <a:lnTo>
                    <a:pt x="6512319" y="700430"/>
                  </a:lnTo>
                  <a:lnTo>
                    <a:pt x="6514414" y="693407"/>
                  </a:lnTo>
                  <a:lnTo>
                    <a:pt x="6515100" y="6858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24" y="652462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3" y="279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124" y="687704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6191" y="668060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6899" y="5720465"/>
            <a:ext cx="6519545" cy="14344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latin typeface="Century Gothic"/>
                <a:cs typeface="Century Gothic"/>
              </a:rPr>
              <a:t>17.</a:t>
            </a:r>
            <a:r>
              <a:rPr sz="1800" b="1" spc="-10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driver.current_window_handle</a:t>
            </a:r>
            <a:endParaRPr sz="1950">
              <a:latin typeface="Arial"/>
              <a:cs typeface="Arial"/>
            </a:endParaRPr>
          </a:p>
          <a:p>
            <a:pPr marL="59690">
              <a:lnSpc>
                <a:spcPct val="100000"/>
              </a:lnSpc>
              <a:spcBef>
                <a:spcPts val="1260"/>
              </a:spcBef>
            </a:pPr>
            <a:r>
              <a:rPr sz="1200" spc="-25" dirty="0">
                <a:solidFill>
                  <a:srgbClr val="252525"/>
                </a:solidFill>
                <a:latin typeface="Arial"/>
                <a:cs typeface="Arial"/>
              </a:rPr>
              <a:t>current_window_handle</a:t>
            </a:r>
            <a:r>
              <a:rPr sz="1200" spc="1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⽤于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返回窗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⼝句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柄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，即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识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窗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⼝字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符</a:t>
            </a:r>
            <a:r>
              <a:rPr sz="12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串</a:t>
            </a:r>
            <a:endParaRPr sz="1200">
              <a:latin typeface="Microsoft JhengHei"/>
              <a:cs typeface="Microsoft JhengHei"/>
            </a:endParaRPr>
          </a:p>
          <a:p>
            <a:pPr marR="259715" algn="r">
              <a:lnSpc>
                <a:spcPct val="100000"/>
              </a:lnSpc>
              <a:spcBef>
                <a:spcPts val="176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current_window_handle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62774" y="663891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19124" y="7486639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09599" y="8534389"/>
            <a:ext cx="6534150" cy="933450"/>
            <a:chOff x="609599" y="8534389"/>
            <a:chExt cx="6534150" cy="933450"/>
          </a:xfrm>
        </p:grpSpPr>
        <p:sp>
          <p:nvSpPr>
            <p:cNvPr id="27" name="object 27"/>
            <p:cNvSpPr/>
            <p:nvPr/>
          </p:nvSpPr>
          <p:spPr>
            <a:xfrm>
              <a:off x="614362" y="8539152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537" y="20554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495"/>
                  </a:lnTo>
                  <a:lnTo>
                    <a:pt x="6508127" y="4181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499959" y="923029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845" y="899236"/>
                  </a:lnTo>
                  <a:lnTo>
                    <a:pt x="0" y="894997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9112" y="8543924"/>
              <a:ext cx="6515100" cy="915035"/>
            </a:xfrm>
            <a:custGeom>
              <a:avLst/>
              <a:gdLst/>
              <a:ahLst/>
              <a:cxnLst/>
              <a:rect l="l" t="t" r="r" b="b"/>
              <a:pathLst>
                <a:path w="6515100" h="915034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62"/>
                  </a:lnTo>
                  <a:lnTo>
                    <a:pt x="0" y="409587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12"/>
                  </a:lnTo>
                  <a:lnTo>
                    <a:pt x="6477000" y="914412"/>
                  </a:lnTo>
                  <a:lnTo>
                    <a:pt x="6484607" y="913714"/>
                  </a:lnTo>
                  <a:lnTo>
                    <a:pt x="6491630" y="911631"/>
                  </a:lnTo>
                  <a:lnTo>
                    <a:pt x="6498082" y="908138"/>
                  </a:lnTo>
                  <a:lnTo>
                    <a:pt x="6503949" y="903262"/>
                  </a:lnTo>
                  <a:lnTo>
                    <a:pt x="6508826" y="897382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87"/>
                  </a:lnTo>
                  <a:lnTo>
                    <a:pt x="6515100" y="361962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9124" y="854392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4" y="279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9124" y="889634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6191" y="86999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633027" y="8605321"/>
            <a:ext cx="6477635" cy="759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400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050">
              <a:latin typeface="Arial"/>
              <a:cs typeface="Arial"/>
            </a:endParaRPr>
          </a:p>
          <a:p>
            <a:pPr marL="447040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47040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刷新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当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前⻚⾯</a:t>
            </a:r>
            <a:endParaRPr sz="1100">
              <a:latin typeface="Microsoft JhengHei"/>
              <a:cs typeface="Microsoft JhengHei"/>
            </a:endParaRPr>
          </a:p>
          <a:p>
            <a:pPr marL="447040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47040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refresh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62774" y="865821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28</a:t>
            </a:fld>
            <a:endParaRPr spc="-2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675181"/>
            <a:ext cx="2679700" cy="958850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1800" b="1" dirty="0">
                <a:latin typeface="Century Gothic"/>
                <a:cs typeface="Century Gothic"/>
              </a:rPr>
              <a:t>19.</a:t>
            </a:r>
            <a:r>
              <a:rPr sz="1800" b="1" spc="-100" dirty="0">
                <a:latin typeface="Century Gothic"/>
                <a:cs typeface="Century Gothic"/>
              </a:rPr>
              <a:t> </a:t>
            </a:r>
            <a:r>
              <a:rPr sz="1950" spc="-10" dirty="0">
                <a:latin typeface="Arial"/>
                <a:cs typeface="Arial"/>
              </a:rPr>
              <a:t>title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335"/>
              </a:spcBef>
            </a:pPr>
            <a:r>
              <a:rPr sz="1950" spc="5" dirty="0">
                <a:solidFill>
                  <a:srgbClr val="252525"/>
                </a:solidFill>
                <a:latin typeface="Lucida Sans Unicode"/>
                <a:cs typeface="Lucida Sans Unicode"/>
              </a:rPr>
              <a:t>-- </a:t>
            </a:r>
            <a:r>
              <a:rPr sz="1300" spc="-70" dirty="0">
                <a:solidFill>
                  <a:srgbClr val="333333"/>
                </a:solidFill>
                <a:latin typeface="Microsoft JhengHei"/>
                <a:cs typeface="Microsoft JhengHei"/>
              </a:rPr>
              <a:t>如：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login.html</a:t>
            </a:r>
            <a:r>
              <a:rPr sz="1300" spc="-25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title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为</a:t>
            </a:r>
            <a:r>
              <a:rPr sz="1300" spc="50" dirty="0">
                <a:solidFill>
                  <a:srgbClr val="333333"/>
                </a:solidFill>
                <a:latin typeface="Arial"/>
                <a:cs typeface="Arial"/>
              </a:rPr>
              <a:t>"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⼤⽜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试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"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844165"/>
            <a:ext cx="3562985" cy="9817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63550" algn="l"/>
              </a:tabLst>
            </a:pPr>
            <a:r>
              <a:rPr sz="1800" b="1" spc="-25" dirty="0">
                <a:solidFill>
                  <a:srgbClr val="252525"/>
                </a:solidFill>
                <a:latin typeface="Century Gothic"/>
                <a:cs typeface="Century Gothic"/>
              </a:rPr>
              <a:t>21.</a:t>
            </a:r>
            <a:r>
              <a:rPr sz="1800" b="1" dirty="0">
                <a:solidFill>
                  <a:srgbClr val="252525"/>
                </a:solidFill>
                <a:latin typeface="Century Gothic"/>
                <a:cs typeface="Century Gothic"/>
              </a:rPr>
              <a:t>	</a:t>
            </a:r>
            <a:r>
              <a:rPr sz="1950" spc="-45" dirty="0">
                <a:solidFill>
                  <a:srgbClr val="252525"/>
                </a:solidFill>
                <a:latin typeface="Arial"/>
                <a:cs typeface="Arial"/>
              </a:rPr>
              <a:t>get_screenshot_as_base64()</a:t>
            </a:r>
            <a:endParaRPr sz="1950">
              <a:latin typeface="Arial"/>
              <a:cs typeface="Arial"/>
            </a:endParaRPr>
          </a:p>
          <a:p>
            <a:pPr marL="12700" marR="820419">
              <a:lnSpc>
                <a:spcPct val="177100"/>
              </a:lnSpc>
              <a:spcBef>
                <a:spcPts val="75"/>
              </a:spcBef>
            </a:pPr>
            <a:r>
              <a:rPr sz="1200" spc="-90" dirty="0">
                <a:solidFill>
                  <a:srgbClr val="FA8B16"/>
                </a:solidFill>
                <a:latin typeface="PMingLiU"/>
                <a:cs typeface="PMingLiU"/>
              </a:rPr>
              <a:t>图</a:t>
            </a:r>
            <a:r>
              <a:rPr sz="1200" spc="-90" dirty="0">
                <a:solidFill>
                  <a:srgbClr val="FA8B16"/>
                </a:solidFill>
                <a:latin typeface="Microsoft JhengHei"/>
                <a:cs typeface="Microsoft JhengHei"/>
              </a:rPr>
              <a:t>⽚编码</a:t>
            </a:r>
            <a:r>
              <a:rPr sz="1200" spc="-90" dirty="0">
                <a:solidFill>
                  <a:srgbClr val="FA8B16"/>
                </a:solidFill>
                <a:latin typeface="PMingLiU"/>
                <a:cs typeface="PMingLiU"/>
              </a:rPr>
              <a:t>在</a:t>
            </a:r>
            <a:r>
              <a:rPr sz="1200" spc="-90" dirty="0">
                <a:solidFill>
                  <a:srgbClr val="FA8B16"/>
                </a:solidFill>
                <a:latin typeface="Microsoft JhengHei"/>
                <a:cs typeface="Microsoft JhengHei"/>
              </a:rPr>
              <a:t>线</a:t>
            </a:r>
            <a:r>
              <a:rPr sz="1200" spc="-90" dirty="0">
                <a:solidFill>
                  <a:srgbClr val="FA8B16"/>
                </a:solidFill>
                <a:latin typeface="PMingLiU"/>
                <a:cs typeface="PMingLiU"/>
              </a:rPr>
              <a:t>转</a:t>
            </a:r>
            <a:r>
              <a:rPr sz="1200" spc="-50" dirty="0">
                <a:solidFill>
                  <a:srgbClr val="FA8B16"/>
                </a:solidFill>
                <a:latin typeface="Microsoft JhengHei"/>
                <a:cs typeface="Microsoft JhengHei"/>
              </a:rPr>
              <a:t>换 </a:t>
            </a: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https://tool.jisuapi.com/base642pic.html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8206490"/>
            <a:ext cx="3228340" cy="6788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800" b="1" dirty="0">
                <a:solidFill>
                  <a:srgbClr val="252525"/>
                </a:solidFill>
                <a:latin typeface="Century Gothic"/>
                <a:cs typeface="Century Gothic"/>
              </a:rPr>
              <a:t>22.</a:t>
            </a:r>
            <a:r>
              <a:rPr sz="1800" b="1" spc="-100" dirty="0">
                <a:solidFill>
                  <a:srgbClr val="252525"/>
                </a:solidFill>
                <a:latin typeface="Century Gothic"/>
                <a:cs typeface="Century Gothic"/>
              </a:rPr>
              <a:t> </a:t>
            </a:r>
            <a:r>
              <a:rPr sz="1950" spc="-20" dirty="0">
                <a:solidFill>
                  <a:srgbClr val="252525"/>
                </a:solidFill>
                <a:latin typeface="Arial"/>
                <a:cs typeface="Arial"/>
              </a:rPr>
              <a:t>name</a:t>
            </a:r>
            <a:endParaRPr sz="1950">
              <a:latin typeface="Arial"/>
              <a:cs typeface="Arial"/>
            </a:endParaRPr>
          </a:p>
          <a:p>
            <a:pPr marL="62865">
              <a:lnSpc>
                <a:spcPct val="100000"/>
              </a:lnSpc>
              <a:spcBef>
                <a:spcPts val="1235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回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⾏的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览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名称， 如：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出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firefox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19124" y="600065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09599" y="1771640"/>
            <a:ext cx="6534150" cy="933450"/>
            <a:chOff x="609599" y="1771640"/>
            <a:chExt cx="6534150" cy="933450"/>
          </a:xfrm>
        </p:grpSpPr>
        <p:sp>
          <p:nvSpPr>
            <p:cNvPr id="7" name="object 7"/>
            <p:cNvSpPr/>
            <p:nvPr/>
          </p:nvSpPr>
          <p:spPr>
            <a:xfrm>
              <a:off x="614362" y="1776402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50"/>
                  </a:lnTo>
                  <a:lnTo>
                    <a:pt x="2537" y="20554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4997"/>
                  </a:lnTo>
                  <a:lnTo>
                    <a:pt x="6523778" y="899255"/>
                  </a:lnTo>
                  <a:lnTo>
                    <a:pt x="6522086" y="903331"/>
                  </a:lnTo>
                  <a:lnTo>
                    <a:pt x="6520394" y="907427"/>
                  </a:lnTo>
                  <a:lnTo>
                    <a:pt x="6504044" y="921353"/>
                  </a:lnTo>
                  <a:lnTo>
                    <a:pt x="6499959" y="923048"/>
                  </a:lnTo>
                  <a:lnTo>
                    <a:pt x="6495707" y="923905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05"/>
                  </a:lnTo>
                  <a:lnTo>
                    <a:pt x="24664" y="923048"/>
                  </a:lnTo>
                  <a:lnTo>
                    <a:pt x="20579" y="921353"/>
                  </a:lnTo>
                  <a:lnTo>
                    <a:pt x="16495" y="919667"/>
                  </a:lnTo>
                  <a:lnTo>
                    <a:pt x="2537" y="903331"/>
                  </a:lnTo>
                  <a:lnTo>
                    <a:pt x="845" y="899255"/>
                  </a:lnTo>
                  <a:lnTo>
                    <a:pt x="0" y="894997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12" y="1781187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07"/>
                  </a:lnTo>
                  <a:lnTo>
                    <a:pt x="30505" y="913701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484607" y="913701"/>
                  </a:lnTo>
                  <a:lnTo>
                    <a:pt x="6491630" y="911618"/>
                  </a:lnTo>
                  <a:lnTo>
                    <a:pt x="6498082" y="908126"/>
                  </a:lnTo>
                  <a:lnTo>
                    <a:pt x="6503949" y="903249"/>
                  </a:lnTo>
                  <a:lnTo>
                    <a:pt x="6508826" y="897382"/>
                  </a:lnTo>
                  <a:lnTo>
                    <a:pt x="6512319" y="890930"/>
                  </a:lnTo>
                  <a:lnTo>
                    <a:pt x="6514414" y="883907"/>
                  </a:lnTo>
                  <a:lnTo>
                    <a:pt x="6515100" y="8763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178117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3" y="279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24" y="213359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6191" y="19466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09828" y="18520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62774" y="190499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4" name="object 14"/>
          <p:cNvGrpSpPr/>
          <p:nvPr/>
        </p:nvGrpSpPr>
        <p:grpSpPr>
          <a:xfrm>
            <a:off x="609599" y="3619489"/>
            <a:ext cx="6534150" cy="742950"/>
            <a:chOff x="609599" y="3619489"/>
            <a:chExt cx="6534150" cy="742950"/>
          </a:xfrm>
        </p:grpSpPr>
        <p:sp>
          <p:nvSpPr>
            <p:cNvPr id="15" name="object 15"/>
            <p:cNvSpPr/>
            <p:nvPr/>
          </p:nvSpPr>
          <p:spPr>
            <a:xfrm>
              <a:off x="614362" y="362425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12"/>
                  </a:lnTo>
                  <a:lnTo>
                    <a:pt x="2537" y="20516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25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2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78"/>
                  </a:lnTo>
                  <a:lnTo>
                    <a:pt x="6523778" y="708717"/>
                  </a:lnTo>
                  <a:lnTo>
                    <a:pt x="6522086" y="712793"/>
                  </a:lnTo>
                  <a:lnTo>
                    <a:pt x="6520394" y="716889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717"/>
                  </a:lnTo>
                  <a:lnTo>
                    <a:pt x="0" y="704478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12" y="3629037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07"/>
                  </a:lnTo>
                  <a:lnTo>
                    <a:pt x="30505" y="723201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484607" y="723201"/>
                  </a:lnTo>
                  <a:lnTo>
                    <a:pt x="6491630" y="721118"/>
                  </a:lnTo>
                  <a:lnTo>
                    <a:pt x="6498082" y="717626"/>
                  </a:lnTo>
                  <a:lnTo>
                    <a:pt x="6503949" y="712749"/>
                  </a:lnTo>
                  <a:lnTo>
                    <a:pt x="6508826" y="706882"/>
                  </a:lnTo>
                  <a:lnTo>
                    <a:pt x="6512319" y="700430"/>
                  </a:lnTo>
                  <a:lnTo>
                    <a:pt x="6514414" y="693407"/>
                  </a:lnTo>
                  <a:lnTo>
                    <a:pt x="6515100" y="6858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124" y="362902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9"/>
                  </a:lnTo>
                  <a:lnTo>
                    <a:pt x="23473" y="279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124" y="398144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766191" y="378500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96899" y="2184260"/>
            <a:ext cx="6530975" cy="2075180"/>
          </a:xfrm>
          <a:prstGeom prst="rect">
            <a:avLst/>
          </a:prstGeom>
        </p:spPr>
        <p:txBody>
          <a:bodyPr vert="horz" wrap="square" lIns="0" tIns="47625" rIns="0" bIns="0" rtlCol="0">
            <a:spAutoFit/>
          </a:bodyPr>
          <a:lstStyle/>
          <a:p>
            <a:pPr marL="483234" indent="-318135">
              <a:lnSpc>
                <a:spcPct val="100000"/>
              </a:lnSpc>
              <a:spcBef>
                <a:spcPts val="375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在</a:t>
            </a:r>
            <a:r>
              <a:rPr sz="1100" spc="5" dirty="0">
                <a:solidFill>
                  <a:srgbClr val="6A737D"/>
                </a:solidFill>
                <a:latin typeface="Microsoft JhengHei"/>
                <a:cs typeface="Microsoft JhengHei"/>
              </a:rPr>
              <a:t>控制台上打印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title“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试</a:t>
            </a:r>
            <a:r>
              <a:rPr sz="1050" spc="-50" dirty="0">
                <a:solidFill>
                  <a:srgbClr val="6A737D"/>
                </a:solidFill>
                <a:latin typeface="Courier New"/>
                <a:cs typeface="Courier New"/>
              </a:rPr>
              <a:t>”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title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800" b="1" dirty="0">
                <a:solidFill>
                  <a:srgbClr val="252525"/>
                </a:solidFill>
                <a:latin typeface="Century Gothic"/>
                <a:cs typeface="Century Gothic"/>
              </a:rPr>
              <a:t>20.</a:t>
            </a:r>
            <a:r>
              <a:rPr sz="1800" b="1" spc="-100" dirty="0">
                <a:solidFill>
                  <a:srgbClr val="252525"/>
                </a:solidFill>
                <a:latin typeface="Century Gothic"/>
                <a:cs typeface="Century Gothic"/>
              </a:rPr>
              <a:t> </a:t>
            </a:r>
            <a:r>
              <a:rPr sz="1950" spc="-10" dirty="0">
                <a:solidFill>
                  <a:srgbClr val="252525"/>
                </a:solidFill>
                <a:latin typeface="Arial"/>
                <a:cs typeface="Arial"/>
              </a:rPr>
              <a:t>page_source</a:t>
            </a:r>
            <a:endParaRPr sz="19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35"/>
              </a:spcBef>
            </a:pPr>
            <a:r>
              <a:rPr sz="1300" spc="335" dirty="0">
                <a:solidFill>
                  <a:srgbClr val="252525"/>
                </a:solidFill>
                <a:latin typeface="Arial"/>
                <a:cs typeface="Arial"/>
              </a:rPr>
              <a:t>--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page_source</a:t>
            </a:r>
            <a:r>
              <a:rPr sz="1300" spc="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⽤于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出⽹⻚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码</a:t>
            </a:r>
            <a:endParaRPr sz="1300">
              <a:latin typeface="Microsoft JhengHei"/>
              <a:cs typeface="Microsoft JhengHei"/>
            </a:endParaRPr>
          </a:p>
          <a:p>
            <a:pPr marR="271145" algn="r">
              <a:lnSpc>
                <a:spcPct val="100000"/>
              </a:lnSpc>
              <a:spcBef>
                <a:spcPts val="1739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page_source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962774" y="374331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19124" y="4600564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3" name="object 2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5934075"/>
            <a:ext cx="6534149" cy="1790699"/>
          </a:xfrm>
          <a:prstGeom prst="rect">
            <a:avLst/>
          </a:prstGeom>
        </p:spPr>
      </p:pic>
      <p:sp>
        <p:nvSpPr>
          <p:cNvPr id="24" name="object 24"/>
          <p:cNvSpPr/>
          <p:nvPr/>
        </p:nvSpPr>
        <p:spPr>
          <a:xfrm>
            <a:off x="619124" y="7972414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29</a:t>
            </a:fld>
            <a:endParaRPr spc="-2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95349" y="4000498"/>
            <a:ext cx="52387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pip</a:t>
            </a:r>
            <a:r>
              <a:rPr sz="1300" spc="-130" dirty="0">
                <a:solidFill>
                  <a:srgbClr val="252525"/>
                </a:solidFill>
                <a:latin typeface="Microsoft JhengHei"/>
                <a:cs typeface="Microsoft JhengHei"/>
              </a:rPr>
              <a:t>介绍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257986"/>
            <a:ext cx="6578600" cy="19792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354965" algn="just">
              <a:lnSpc>
                <a:spcPct val="129800"/>
              </a:lnSpc>
              <a:spcBef>
                <a:spcPts val="105"/>
              </a:spcBef>
            </a:pP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成千上万的宝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藏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这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些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相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于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已经集成好的⼯具，只要安装就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能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在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25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使⽤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它们可以处理各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各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样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的问题，⽆需你再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造轮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⼦，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⽽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且随着社区的不断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更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新维护，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些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库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越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越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强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⼤，⼏乎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能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媲美企业级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应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200">
              <a:latin typeface="PMingLiU"/>
              <a:cs typeface="PMingLiU"/>
            </a:endParaRPr>
          </a:p>
          <a:p>
            <a:pPr marR="19050" algn="ctr">
              <a:lnSpc>
                <a:spcPts val="265"/>
              </a:lnSpc>
              <a:spcBef>
                <a:spcPts val="5"/>
              </a:spcBef>
              <a:tabLst>
                <a:tab pos="386080" algn="l"/>
              </a:tabLst>
            </a:pPr>
            <a:r>
              <a:rPr sz="350" spc="45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r>
              <a:rPr sz="350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297815">
              <a:lnSpc>
                <a:spcPts val="610"/>
              </a:lnSpc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怎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么下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载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安装呢？它们被放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在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⼀个统⼀的 仓</a:t>
            </a:r>
            <a:r>
              <a:rPr sz="1300" spc="114" dirty="0">
                <a:solidFill>
                  <a:srgbClr val="252525"/>
                </a:solidFill>
                <a:latin typeface="PMingLiU"/>
                <a:cs typeface="PMingLiU"/>
              </a:rPr>
              <a:t>库 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，名叫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PyPi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（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Package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Index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），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所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的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安装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都是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从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这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调</a:t>
            </a:r>
            <a:r>
              <a:rPr sz="1300" spc="-80" dirty="0">
                <a:solidFill>
                  <a:srgbClr val="252525"/>
                </a:solidFill>
                <a:latin typeface="PMingLiU"/>
                <a:cs typeface="PMingLiU"/>
              </a:rPr>
              <a:t>度。</a:t>
            </a:r>
            <a:endParaRPr sz="1300">
              <a:latin typeface="PMingLiU"/>
              <a:cs typeface="PMingLiU"/>
            </a:endParaRPr>
          </a:p>
          <a:p>
            <a:pPr marL="12700" marR="40005" indent="285750">
              <a:lnSpc>
                <a:spcPct val="129800"/>
              </a:lnSpc>
              <a:spcBef>
                <a:spcPts val="600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了仓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之后，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还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需要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95" dirty="0">
                <a:solidFill>
                  <a:srgbClr val="252525"/>
                </a:solidFill>
                <a:latin typeface="Microsoft JhengHei"/>
                <a:cs typeface="Microsoft JhengHei"/>
              </a:rPr>
              <a:t>管理员，</a:t>
            </a: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pip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就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是这样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⼀个⻆⾊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pip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把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从</a:t>
            </a:r>
            <a:r>
              <a:rPr sz="1300" spc="-70" dirty="0">
                <a:solidFill>
                  <a:srgbClr val="252525"/>
                </a:solidFill>
                <a:latin typeface="Arial"/>
                <a:cs typeface="Arial"/>
              </a:rPr>
              <a:t>PyPi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取出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来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，然后安装到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 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还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可以管理安装好的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如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更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看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搜索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卸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载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等等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599" y="6353173"/>
            <a:ext cx="927100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10" dirty="0">
                <a:latin typeface="Microsoft JhengHei"/>
                <a:cs typeface="Microsoft JhengHei"/>
              </a:rPr>
              <a:t>换成</a:t>
            </a:r>
            <a:r>
              <a:rPr sz="1250" spc="-50" dirty="0">
                <a:latin typeface="PMingLiU"/>
                <a:cs typeface="PMingLiU"/>
              </a:rPr>
              <a:t>国</a:t>
            </a:r>
            <a:r>
              <a:rPr sz="1300" spc="-110" dirty="0">
                <a:latin typeface="Microsoft JhengHei"/>
                <a:cs typeface="Microsoft JhengHei"/>
              </a:rPr>
              <a:t>内</a:t>
            </a:r>
            <a:r>
              <a:rPr sz="1250" spc="-50" dirty="0">
                <a:latin typeface="PMingLiU"/>
                <a:cs typeface="PMingLiU"/>
              </a:rPr>
              <a:t>源</a:t>
            </a:r>
            <a:r>
              <a:rPr sz="1300" spc="-70" dirty="0"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40413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086474" cy="34194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9599" y="8534398"/>
            <a:ext cx="6534150" cy="933450"/>
            <a:chOff x="609599" y="8534398"/>
            <a:chExt cx="6534150" cy="933450"/>
          </a:xfrm>
        </p:grpSpPr>
        <p:sp>
          <p:nvSpPr>
            <p:cNvPr id="8" name="object 8"/>
            <p:cNvSpPr/>
            <p:nvPr/>
          </p:nvSpPr>
          <p:spPr>
            <a:xfrm>
              <a:off x="614362" y="8539160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14"/>
                  </a:lnTo>
                  <a:lnTo>
                    <a:pt x="845" y="24661"/>
                  </a:lnTo>
                  <a:lnTo>
                    <a:pt x="2537" y="20575"/>
                  </a:lnTo>
                  <a:lnTo>
                    <a:pt x="4229" y="16491"/>
                  </a:lnTo>
                  <a:lnTo>
                    <a:pt x="6638" y="12887"/>
                  </a:lnTo>
                  <a:lnTo>
                    <a:pt x="9764" y="9762"/>
                  </a:lnTo>
                  <a:lnTo>
                    <a:pt x="12890" y="6634"/>
                  </a:lnTo>
                  <a:lnTo>
                    <a:pt x="16495" y="4225"/>
                  </a:lnTo>
                  <a:lnTo>
                    <a:pt x="20579" y="2534"/>
                  </a:lnTo>
                  <a:lnTo>
                    <a:pt x="24664" y="843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3"/>
                  </a:lnTo>
                  <a:lnTo>
                    <a:pt x="6504043" y="2534"/>
                  </a:lnTo>
                  <a:lnTo>
                    <a:pt x="6508127" y="4225"/>
                  </a:lnTo>
                  <a:lnTo>
                    <a:pt x="6511733" y="6634"/>
                  </a:lnTo>
                  <a:lnTo>
                    <a:pt x="6514860" y="9762"/>
                  </a:lnTo>
                  <a:lnTo>
                    <a:pt x="6517986" y="12887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5006"/>
                  </a:lnTo>
                  <a:lnTo>
                    <a:pt x="6523778" y="899257"/>
                  </a:lnTo>
                  <a:lnTo>
                    <a:pt x="6522086" y="903340"/>
                  </a:lnTo>
                  <a:lnTo>
                    <a:pt x="6520394" y="907425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537" y="903340"/>
                  </a:lnTo>
                  <a:lnTo>
                    <a:pt x="845" y="899257"/>
                  </a:lnTo>
                  <a:lnTo>
                    <a:pt x="0" y="895006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12" y="8543924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07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512319" y="89093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24" y="854392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1"/>
                  </a:lnTo>
                  <a:lnTo>
                    <a:pt x="23473" y="279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124" y="889634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6191" y="86999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6899" y="6670085"/>
            <a:ext cx="6559550" cy="26943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4465">
              <a:lnSpc>
                <a:spcPct val="100000"/>
              </a:lnSpc>
              <a:spcBef>
                <a:spcPts val="105"/>
              </a:spcBef>
            </a:pPr>
            <a:r>
              <a:rPr sz="1300" spc="-245" dirty="0">
                <a:latin typeface="Arial"/>
                <a:cs typeface="Arial"/>
              </a:rPr>
              <a:t>1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临</a:t>
            </a:r>
            <a:r>
              <a:rPr sz="1300" spc="-110" dirty="0">
                <a:latin typeface="PMingLiU"/>
                <a:cs typeface="PMingLiU"/>
              </a:rPr>
              <a:t>时</a:t>
            </a:r>
            <a:r>
              <a:rPr sz="1300" spc="-110" dirty="0">
                <a:latin typeface="Microsoft JhengHei"/>
                <a:cs typeface="Microsoft JhengHei"/>
              </a:rPr>
              <a:t>⽅</a:t>
            </a:r>
            <a:r>
              <a:rPr sz="1300" spc="-50" dirty="0">
                <a:latin typeface="PMingLiU"/>
                <a:cs typeface="PMingLiU"/>
              </a:rPr>
              <a:t>式</a:t>
            </a:r>
            <a:endParaRPr sz="1300">
              <a:latin typeface="PMingLiU"/>
              <a:cs typeface="PMingLiU"/>
            </a:endParaRPr>
          </a:p>
          <a:p>
            <a:pPr marL="12700" marR="186690" indent="354965">
              <a:lnSpc>
                <a:spcPct val="129800"/>
              </a:lnSpc>
              <a:spcBef>
                <a:spcPts val="600"/>
              </a:spcBef>
            </a:pPr>
            <a:r>
              <a:rPr sz="1300" dirty="0">
                <a:latin typeface="Arial"/>
                <a:cs typeface="Arial"/>
              </a:rPr>
              <a:t>pip</a:t>
            </a:r>
            <a:r>
              <a:rPr sz="1300" spc="10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install</a:t>
            </a:r>
            <a:r>
              <a:rPr sz="1300" spc="110" dirty="0">
                <a:latin typeface="Arial"/>
                <a:cs typeface="Arial"/>
              </a:rPr>
              <a:t> </a:t>
            </a:r>
            <a:r>
              <a:rPr sz="1300" spc="290" dirty="0">
                <a:latin typeface="Arial"/>
                <a:cs typeface="Arial"/>
              </a:rPr>
              <a:t>-</a:t>
            </a:r>
            <a:r>
              <a:rPr sz="1300" dirty="0">
                <a:latin typeface="Arial"/>
                <a:cs typeface="Arial"/>
              </a:rPr>
              <a:t>i</a:t>
            </a:r>
            <a:r>
              <a:rPr sz="1300" spc="10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  <a:hlinkClick r:id="rId3"/>
              </a:rPr>
              <a:t>http://mirrors.aliyun.com/pypi/simple/</a:t>
            </a:r>
            <a:r>
              <a:rPr sz="1300" spc="110" dirty="0">
                <a:latin typeface="Arial"/>
                <a:cs typeface="Arial"/>
              </a:rPr>
              <a:t> </a:t>
            </a:r>
            <a:r>
              <a:rPr sz="1300" spc="290" dirty="0">
                <a:latin typeface="Arial"/>
                <a:cs typeface="Arial"/>
              </a:rPr>
              <a:t>--</a:t>
            </a:r>
            <a:r>
              <a:rPr sz="1300" spc="-20" dirty="0">
                <a:latin typeface="Arial"/>
                <a:cs typeface="Arial"/>
              </a:rPr>
              <a:t>upgrade</a:t>
            </a:r>
            <a:r>
              <a:rPr sz="1300" spc="11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h5py</a:t>
            </a:r>
            <a:r>
              <a:rPr sz="1300" spc="105" dirty="0">
                <a:latin typeface="Arial"/>
                <a:cs typeface="Arial"/>
              </a:rPr>
              <a:t> </a:t>
            </a:r>
            <a:r>
              <a:rPr sz="1300" spc="290" dirty="0">
                <a:latin typeface="Arial"/>
                <a:cs typeface="Arial"/>
              </a:rPr>
              <a:t>--</a:t>
            </a:r>
            <a:r>
              <a:rPr sz="1300" dirty="0">
                <a:latin typeface="Arial"/>
                <a:cs typeface="Arial"/>
              </a:rPr>
              <a:t>trusted-</a:t>
            </a:r>
            <a:r>
              <a:rPr sz="1300" spc="-30" dirty="0">
                <a:latin typeface="Arial"/>
                <a:cs typeface="Arial"/>
              </a:rPr>
              <a:t>host </a:t>
            </a:r>
            <a:r>
              <a:rPr sz="1300" spc="-10" dirty="0">
                <a:latin typeface="Arial"/>
                <a:cs typeface="Arial"/>
              </a:rPr>
              <a:t>mirrors.aliyun.com</a:t>
            </a:r>
            <a:endParaRPr sz="1300">
              <a:latin typeface="Arial"/>
              <a:cs typeface="Arial"/>
            </a:endParaRPr>
          </a:p>
          <a:p>
            <a:pPr marL="113664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永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久⽅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式</a:t>
            </a:r>
            <a:endParaRPr sz="1300">
              <a:latin typeface="PMingLiU"/>
              <a:cs typeface="PMingLiU"/>
            </a:endParaRPr>
          </a:p>
          <a:p>
            <a:pPr marL="348615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latin typeface="Arial"/>
                <a:cs typeface="Arial"/>
              </a:rPr>
              <a:t>C:\Users\</a:t>
            </a:r>
            <a:r>
              <a:rPr sz="1300" spc="-110" dirty="0">
                <a:latin typeface="Microsoft JhengHei"/>
                <a:cs typeface="Microsoft JhengHei"/>
              </a:rPr>
              <a:t>⽤户名</a:t>
            </a:r>
            <a:r>
              <a:rPr sz="1300" dirty="0">
                <a:latin typeface="Arial"/>
                <a:cs typeface="Arial"/>
              </a:rPr>
              <a:t>\AppData\Roaming</a:t>
            </a:r>
            <a:r>
              <a:rPr sz="1300" spc="90" dirty="0">
                <a:latin typeface="Arial"/>
                <a:cs typeface="Arial"/>
              </a:rPr>
              <a:t> </a:t>
            </a:r>
            <a:r>
              <a:rPr sz="1250" spc="-50" dirty="0">
                <a:latin typeface="PMingLiU"/>
                <a:cs typeface="PMingLiU"/>
              </a:rPr>
              <a:t>在</a:t>
            </a:r>
            <a:r>
              <a:rPr sz="1300" spc="-50" dirty="0">
                <a:latin typeface="Arial"/>
                <a:cs typeface="Arial"/>
              </a:rPr>
              <a:t>Roaming</a:t>
            </a:r>
            <a:r>
              <a:rPr sz="1300" spc="-110" dirty="0">
                <a:latin typeface="Microsoft JhengHei"/>
                <a:cs typeface="Microsoft JhengHei"/>
              </a:rPr>
              <a:t>⽂件夹下新</a:t>
            </a:r>
            <a:r>
              <a:rPr sz="1300" spc="-110" dirty="0">
                <a:latin typeface="PMingLiU"/>
                <a:cs typeface="PMingLiU"/>
              </a:rPr>
              <a:t>建</a:t>
            </a:r>
            <a:r>
              <a:rPr sz="1300" spc="-10" dirty="0">
                <a:latin typeface="Arial"/>
                <a:cs typeface="Arial"/>
              </a:rPr>
              <a:t>pip</a:t>
            </a:r>
            <a:r>
              <a:rPr sz="1300" spc="-25" dirty="0">
                <a:latin typeface="Microsoft JhengHei"/>
                <a:cs typeface="Microsoft JhengHei"/>
              </a:rPr>
              <a:t>⽂件夹 </a:t>
            </a:r>
            <a:r>
              <a:rPr sz="1300" spc="-20" dirty="0">
                <a:latin typeface="Arial"/>
                <a:cs typeface="Arial"/>
              </a:rPr>
              <a:t>pip.ini</a:t>
            </a:r>
            <a:r>
              <a:rPr sz="1300" spc="-110" dirty="0">
                <a:latin typeface="PMingLiU"/>
                <a:cs typeface="PMingLiU"/>
              </a:rPr>
              <a:t>配</a:t>
            </a:r>
            <a:r>
              <a:rPr sz="1300" spc="-95" dirty="0">
                <a:latin typeface="Microsoft JhengHei"/>
                <a:cs typeface="Microsoft JhengHei"/>
              </a:rPr>
              <a:t>置⽂件，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1300" spc="-110" dirty="0">
                <a:latin typeface="Microsoft JhengHei"/>
                <a:cs typeface="Microsoft JhengHei"/>
              </a:rPr>
              <a:t>⽂件内容如下：（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快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捷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spc="-2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win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 +r ;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输</a:t>
            </a:r>
            <a:r>
              <a:rPr sz="1300" spc="-114" dirty="0">
                <a:solidFill>
                  <a:srgbClr val="252525"/>
                </a:solidFill>
                <a:latin typeface="Microsoft JhengHei"/>
                <a:cs typeface="Microsoft JhengHei"/>
              </a:rPr>
              <a:t>⼊</a:t>
            </a:r>
            <a:r>
              <a:rPr sz="1300" spc="-10" dirty="0">
                <a:latin typeface="Arial"/>
                <a:cs typeface="Arial"/>
              </a:rPr>
              <a:t>%appdata%</a:t>
            </a:r>
            <a:r>
              <a:rPr sz="1300" spc="-10" dirty="0">
                <a:latin typeface="Microsoft JhengHei"/>
                <a:cs typeface="Microsoft JhengHei"/>
              </a:rPr>
              <a:t>）</a:t>
            </a:r>
            <a:endParaRPr sz="1300">
              <a:latin typeface="Microsoft JhengHei"/>
              <a:cs typeface="Microsoft JhengHei"/>
            </a:endParaRPr>
          </a:p>
          <a:p>
            <a:pPr marR="299720" algn="r">
              <a:lnSpc>
                <a:spcPct val="100000"/>
              </a:lnSpc>
              <a:spcBef>
                <a:spcPts val="174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95"/>
              </a:spcBef>
            </a:pPr>
            <a:endParaRPr sz="1050">
              <a:latin typeface="Arial"/>
              <a:cs typeface="Arial"/>
            </a:endParaRPr>
          </a:p>
          <a:p>
            <a:pPr marL="483234" marR="48260" indent="-318770">
              <a:lnSpc>
                <a:spcPct val="119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global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6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index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-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url</a:t>
            </a:r>
            <a:r>
              <a:rPr sz="1050" spc="6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6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https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://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pypi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tuna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tsinghua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edu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cn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/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simple</a:t>
            </a:r>
            <a:r>
              <a:rPr sz="1050" spc="6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install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6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tru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sted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-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host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mirrors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aliyun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com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62774" y="865822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</a:t>
            </a:fld>
            <a:endParaRPr spc="-25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160242"/>
            <a:ext cx="3027045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i="1" spc="-55" dirty="0">
                <a:solidFill>
                  <a:srgbClr val="252525"/>
                </a:solidFill>
                <a:latin typeface="Arial"/>
                <a:cs typeface="Arial"/>
              </a:rPr>
              <a:t>24.driver.get_window_size()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6265266"/>
            <a:ext cx="2698750" cy="33337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000" i="1" dirty="0">
                <a:solidFill>
                  <a:srgbClr val="252525"/>
                </a:solidFill>
                <a:latin typeface="Arial"/>
                <a:cs typeface="Arial"/>
              </a:rPr>
              <a:t>25.</a:t>
            </a:r>
            <a:r>
              <a:rPr sz="2000" i="1" spc="-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2000" i="1" spc="-40" dirty="0">
                <a:solidFill>
                  <a:srgbClr val="252525"/>
                </a:solidFill>
                <a:latin typeface="Arial"/>
                <a:cs typeface="Arial"/>
              </a:rPr>
              <a:t>set_window_position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7649" y="6822485"/>
            <a:ext cx="642620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set_window_position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⽤于设置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览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当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前窗⼝的位置，设置 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x,y </a:t>
            </a:r>
            <a:r>
              <a:rPr sz="1300" spc="5" dirty="0">
                <a:solidFill>
                  <a:srgbClr val="252525"/>
                </a:solidFill>
                <a:latin typeface="Microsoft JhengHei"/>
                <a:cs typeface="Microsoft JhengHei"/>
              </a:rPr>
              <a:t>为 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0,0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，示例代码 如下：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9599" y="476239"/>
            <a:ext cx="6534150" cy="742950"/>
            <a:chOff x="609599" y="476239"/>
            <a:chExt cx="6534150" cy="742950"/>
          </a:xfrm>
        </p:grpSpPr>
        <p:sp>
          <p:nvSpPr>
            <p:cNvPr id="6" name="object 6"/>
            <p:cNvSpPr/>
            <p:nvPr/>
          </p:nvSpPr>
          <p:spPr>
            <a:xfrm>
              <a:off x="614362" y="48100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97"/>
                  </a:lnTo>
                  <a:lnTo>
                    <a:pt x="6523778" y="708736"/>
                  </a:lnTo>
                  <a:lnTo>
                    <a:pt x="6522086" y="712812"/>
                  </a:lnTo>
                  <a:lnTo>
                    <a:pt x="6520394" y="716908"/>
                  </a:lnTo>
                  <a:lnTo>
                    <a:pt x="6504044" y="730853"/>
                  </a:lnTo>
                  <a:lnTo>
                    <a:pt x="6499959" y="732567"/>
                  </a:lnTo>
                  <a:lnTo>
                    <a:pt x="6495707" y="733424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424"/>
                  </a:lnTo>
                  <a:lnTo>
                    <a:pt x="24664" y="732567"/>
                  </a:lnTo>
                  <a:lnTo>
                    <a:pt x="20579" y="730872"/>
                  </a:lnTo>
                  <a:lnTo>
                    <a:pt x="16495" y="729186"/>
                  </a:lnTo>
                  <a:lnTo>
                    <a:pt x="2537" y="712812"/>
                  </a:lnTo>
                  <a:lnTo>
                    <a:pt x="845" y="708736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12" y="485787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07"/>
                  </a:lnTo>
                  <a:lnTo>
                    <a:pt x="30505" y="723214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484607" y="723214"/>
                  </a:lnTo>
                  <a:lnTo>
                    <a:pt x="6491630" y="721118"/>
                  </a:lnTo>
                  <a:lnTo>
                    <a:pt x="6498082" y="717626"/>
                  </a:lnTo>
                  <a:lnTo>
                    <a:pt x="6503949" y="712749"/>
                  </a:lnTo>
                  <a:lnTo>
                    <a:pt x="6508826" y="706882"/>
                  </a:lnTo>
                  <a:lnTo>
                    <a:pt x="6512319" y="700430"/>
                  </a:lnTo>
                  <a:lnTo>
                    <a:pt x="6514414" y="693407"/>
                  </a:lnTo>
                  <a:lnTo>
                    <a:pt x="6515100" y="6858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49448" y="930275"/>
            <a:ext cx="178879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9124" y="485777"/>
            <a:ext cx="6515100" cy="361950"/>
            <a:chOff x="619124" y="485777"/>
            <a:chExt cx="6515100" cy="361950"/>
          </a:xfrm>
        </p:grpSpPr>
        <p:sp>
          <p:nvSpPr>
            <p:cNvPr id="10" name="object 10"/>
            <p:cNvSpPr/>
            <p:nvPr/>
          </p:nvSpPr>
          <p:spPr>
            <a:xfrm>
              <a:off x="619124" y="48577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0"/>
                  </a:lnTo>
                  <a:lnTo>
                    <a:pt x="23473" y="279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124" y="83819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62774" y="60006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19124" y="1457314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09599" y="2752714"/>
            <a:ext cx="6534150" cy="933450"/>
            <a:chOff x="609599" y="2752714"/>
            <a:chExt cx="6534150" cy="933450"/>
          </a:xfrm>
        </p:grpSpPr>
        <p:sp>
          <p:nvSpPr>
            <p:cNvPr id="17" name="object 17"/>
            <p:cNvSpPr/>
            <p:nvPr/>
          </p:nvSpPr>
          <p:spPr>
            <a:xfrm>
              <a:off x="614362" y="2757477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12"/>
                  </a:lnTo>
                  <a:lnTo>
                    <a:pt x="2537" y="20516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25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2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04044" y="921353"/>
                  </a:lnTo>
                  <a:lnTo>
                    <a:pt x="6499959" y="923048"/>
                  </a:lnTo>
                  <a:lnTo>
                    <a:pt x="6495707" y="923905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05"/>
                  </a:lnTo>
                  <a:lnTo>
                    <a:pt x="24664" y="923048"/>
                  </a:lnTo>
                  <a:lnTo>
                    <a:pt x="20579" y="921353"/>
                  </a:lnTo>
                  <a:lnTo>
                    <a:pt x="16495" y="919667"/>
                  </a:lnTo>
                  <a:lnTo>
                    <a:pt x="0" y="894997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112" y="2762262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07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484607" y="913714"/>
                  </a:lnTo>
                  <a:lnTo>
                    <a:pt x="6491630" y="911618"/>
                  </a:lnTo>
                  <a:lnTo>
                    <a:pt x="6498082" y="908126"/>
                  </a:lnTo>
                  <a:lnTo>
                    <a:pt x="6503949" y="903249"/>
                  </a:lnTo>
                  <a:lnTo>
                    <a:pt x="6508826" y="897382"/>
                  </a:lnTo>
                  <a:lnTo>
                    <a:pt x="6512319" y="890930"/>
                  </a:lnTo>
                  <a:lnTo>
                    <a:pt x="6514414" y="883907"/>
                  </a:lnTo>
                  <a:lnTo>
                    <a:pt x="6515100" y="8763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9124" y="2762252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0"/>
                  </a:lnTo>
                  <a:lnTo>
                    <a:pt x="23473" y="279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24" y="311466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6191" y="29277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96899" y="1700916"/>
            <a:ext cx="6532245" cy="188213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950" spc="-10" dirty="0">
                <a:solidFill>
                  <a:srgbClr val="252525"/>
                </a:solidFill>
                <a:latin typeface="Arial"/>
                <a:cs typeface="Arial"/>
              </a:rPr>
              <a:t>23.set_window_size(</a:t>
            </a:r>
            <a:r>
              <a:rPr sz="1950" spc="-10" dirty="0">
                <a:solidFill>
                  <a:srgbClr val="6797BA"/>
                </a:solidFill>
                <a:latin typeface="Arial"/>
                <a:cs typeface="Arial"/>
              </a:rPr>
              <a:t>800</a:t>
            </a:r>
            <a:r>
              <a:rPr sz="1950" spc="-10" dirty="0">
                <a:solidFill>
                  <a:srgbClr val="CC7832"/>
                </a:solidFill>
                <a:latin typeface="Arial"/>
                <a:cs typeface="Arial"/>
              </a:rPr>
              <a:t>,</a:t>
            </a:r>
            <a:r>
              <a:rPr sz="1950" spc="-10" dirty="0">
                <a:solidFill>
                  <a:srgbClr val="6797BA"/>
                </a:solidFill>
                <a:latin typeface="Arial"/>
                <a:cs typeface="Arial"/>
              </a:rPr>
              <a:t>600</a:t>
            </a:r>
            <a:r>
              <a:rPr sz="1950" spc="-10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1950">
              <a:latin typeface="Arial"/>
              <a:cs typeface="Arial"/>
            </a:endParaRPr>
          </a:p>
          <a:p>
            <a:pPr marL="12700" marR="11430" indent="50165">
              <a:lnSpc>
                <a:spcPct val="129800"/>
              </a:lnSpc>
              <a:spcBef>
                <a:spcPts val="695"/>
              </a:spcBef>
            </a:pP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set_window_size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⽤于设置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览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前窗⼝⼤⼩，设置窗⼝宽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度</a:t>
            </a:r>
            <a:r>
              <a:rPr sz="1300" dirty="0">
                <a:solidFill>
                  <a:srgbClr val="252525"/>
                </a:solidFill>
                <a:latin typeface="Microsoft JhengHei"/>
                <a:cs typeface="Microsoft JhengHei"/>
              </a:rPr>
              <a:t>为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800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⾼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度</a:t>
            </a:r>
            <a:r>
              <a:rPr sz="1300" dirty="0">
                <a:solidFill>
                  <a:srgbClr val="252525"/>
                </a:solidFill>
                <a:latin typeface="Microsoft JhengHei"/>
                <a:cs typeface="Microsoft JhengHei"/>
              </a:rPr>
              <a:t>为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600</a:t>
            </a:r>
            <a:r>
              <a:rPr sz="1300" spc="-70" dirty="0">
                <a:solidFill>
                  <a:srgbClr val="252525"/>
                </a:solidFill>
                <a:latin typeface="Microsoft JhengHei"/>
                <a:cs typeface="Microsoft JhengHei"/>
              </a:rPr>
              <a:t>，示例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代码如下：</a:t>
            </a:r>
            <a:endParaRPr sz="1300">
              <a:latin typeface="Microsoft JhengHei"/>
              <a:cs typeface="Microsoft JhengHei"/>
            </a:endParaRPr>
          </a:p>
          <a:p>
            <a:pPr marR="272415" algn="r">
              <a:lnSpc>
                <a:spcPct val="100000"/>
              </a:lnSpc>
              <a:spcBef>
                <a:spcPts val="1814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set_window_size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800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600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62774" y="287654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19124" y="3924289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09599" y="5105389"/>
            <a:ext cx="6534150" cy="742950"/>
            <a:chOff x="609599" y="5105389"/>
            <a:chExt cx="6534150" cy="742950"/>
          </a:xfrm>
        </p:grpSpPr>
        <p:sp>
          <p:nvSpPr>
            <p:cNvPr id="26" name="object 26"/>
            <p:cNvSpPr/>
            <p:nvPr/>
          </p:nvSpPr>
          <p:spPr>
            <a:xfrm>
              <a:off x="614362" y="511015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19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529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736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9112" y="5114937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07"/>
                  </a:lnTo>
                  <a:lnTo>
                    <a:pt x="30505" y="723214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484607" y="723214"/>
                  </a:lnTo>
                  <a:lnTo>
                    <a:pt x="6491630" y="721118"/>
                  </a:lnTo>
                  <a:lnTo>
                    <a:pt x="6498082" y="717626"/>
                  </a:lnTo>
                  <a:lnTo>
                    <a:pt x="6503949" y="712749"/>
                  </a:lnTo>
                  <a:lnTo>
                    <a:pt x="6508826" y="706882"/>
                  </a:lnTo>
                  <a:lnTo>
                    <a:pt x="6512319" y="700430"/>
                  </a:lnTo>
                  <a:lnTo>
                    <a:pt x="6514414" y="693407"/>
                  </a:lnTo>
                  <a:lnTo>
                    <a:pt x="6515100" y="6858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9124" y="511492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0"/>
                  </a:lnTo>
                  <a:lnTo>
                    <a:pt x="23473" y="279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9124" y="546734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6191" y="52709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638547" y="4717460"/>
            <a:ext cx="6475095" cy="10274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1590">
              <a:lnSpc>
                <a:spcPct val="100000"/>
              </a:lnSpc>
              <a:spcBef>
                <a:spcPts val="105"/>
              </a:spcBef>
            </a:pP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get_window_size</a:t>
            </a:r>
            <a:r>
              <a:rPr sz="1300" spc="1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⽤于获取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览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前窗⼝的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⾼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度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与宽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度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，示例代码如下</a:t>
            </a:r>
            <a:endParaRPr sz="1300">
              <a:latin typeface="Microsoft JhengHei"/>
              <a:cs typeface="Microsoft JhengHei"/>
            </a:endParaRPr>
          </a:p>
          <a:p>
            <a:pPr marR="256540" algn="r">
              <a:lnSpc>
                <a:spcPct val="100000"/>
              </a:lnSpc>
              <a:spcBef>
                <a:spcPts val="204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23189">
              <a:lnSpc>
                <a:spcPct val="100000"/>
              </a:lnSpc>
              <a:tabLst>
                <a:tab pos="44132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get_window_size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62774" y="522921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3" name="object 33"/>
          <p:cNvGrpSpPr/>
          <p:nvPr/>
        </p:nvGrpSpPr>
        <p:grpSpPr>
          <a:xfrm>
            <a:off x="609599" y="7600939"/>
            <a:ext cx="6534150" cy="742950"/>
            <a:chOff x="609599" y="7600939"/>
            <a:chExt cx="6534150" cy="742950"/>
          </a:xfrm>
        </p:grpSpPr>
        <p:sp>
          <p:nvSpPr>
            <p:cNvPr id="34" name="object 34"/>
            <p:cNvSpPr/>
            <p:nvPr/>
          </p:nvSpPr>
          <p:spPr>
            <a:xfrm>
              <a:off x="614362" y="7605701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495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567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736"/>
                  </a:lnTo>
                  <a:lnTo>
                    <a:pt x="0" y="704497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619112" y="7610487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07"/>
                  </a:lnTo>
                  <a:lnTo>
                    <a:pt x="30505" y="723201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484607" y="723201"/>
                  </a:lnTo>
                  <a:lnTo>
                    <a:pt x="6491630" y="721118"/>
                  </a:lnTo>
                  <a:lnTo>
                    <a:pt x="6498082" y="717626"/>
                  </a:lnTo>
                  <a:lnTo>
                    <a:pt x="6503949" y="712749"/>
                  </a:lnTo>
                  <a:lnTo>
                    <a:pt x="6508826" y="706882"/>
                  </a:lnTo>
                  <a:lnTo>
                    <a:pt x="6512319" y="700430"/>
                  </a:lnTo>
                  <a:lnTo>
                    <a:pt x="6514414" y="693407"/>
                  </a:lnTo>
                  <a:lnTo>
                    <a:pt x="6515100" y="6858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619124" y="761047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0"/>
                  </a:lnTo>
                  <a:lnTo>
                    <a:pt x="23473" y="279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619124" y="796289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8" name="object 38"/>
            <p:cNvSpPr/>
            <p:nvPr/>
          </p:nvSpPr>
          <p:spPr>
            <a:xfrm>
              <a:off x="766191" y="77664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9" name="object 39"/>
          <p:cNvSpPr txBox="1"/>
          <p:nvPr/>
        </p:nvSpPr>
        <p:spPr>
          <a:xfrm>
            <a:off x="631551" y="7671871"/>
            <a:ext cx="6478270" cy="568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2729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30175">
              <a:lnSpc>
                <a:spcPct val="100000"/>
              </a:lnSpc>
              <a:spcBef>
                <a:spcPts val="5"/>
              </a:spcBef>
              <a:tabLst>
                <a:tab pos="448309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set_window_position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40" name="object 40"/>
          <p:cNvSpPr/>
          <p:nvPr/>
        </p:nvSpPr>
        <p:spPr>
          <a:xfrm>
            <a:off x="6962774" y="772476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19124" y="9048739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30</a:t>
            </a:fld>
            <a:endParaRPr spc="-2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99" y="3419464"/>
            <a:ext cx="1146175" cy="2476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810"/>
              </a:lnSpc>
            </a:pPr>
            <a:r>
              <a:rPr sz="1550" spc="-185" dirty="0">
                <a:solidFill>
                  <a:srgbClr val="252525"/>
                </a:solidFill>
                <a:latin typeface="Lucida Sans Unicode"/>
                <a:cs typeface="Lucida Sans Unicode"/>
              </a:rPr>
              <a:t>1.</a:t>
            </a:r>
            <a:r>
              <a:rPr sz="1550" spc="-185" dirty="0">
                <a:solidFill>
                  <a:srgbClr val="252525"/>
                </a:solidFill>
                <a:latin typeface="Arial"/>
                <a:cs typeface="Arial"/>
              </a:rPr>
              <a:t>4</a:t>
            </a:r>
            <a:r>
              <a:rPr sz="350" spc="107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特殊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3724586"/>
            <a:ext cx="2250440" cy="874394"/>
          </a:xfrm>
          <a:prstGeom prst="rect">
            <a:avLst/>
          </a:prstGeom>
        </p:spPr>
        <p:txBody>
          <a:bodyPr vert="horz" wrap="square" lIns="0" tIns="723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1300" spc="-24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下拉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框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，以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select.html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为例</a:t>
            </a:r>
            <a:endParaRPr sz="1300">
              <a:latin typeface="Microsoft JhengHei"/>
              <a:cs typeface="Microsoft JhengHei"/>
            </a:endParaRPr>
          </a:p>
          <a:p>
            <a:pPr marL="165100" indent="-152400">
              <a:lnSpc>
                <a:spcPct val="100000"/>
              </a:lnSpc>
              <a:spcBef>
                <a:spcPts val="465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直接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endParaRPr sz="12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如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择第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选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项，定位语句为：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599" y="1533514"/>
            <a:ext cx="6534150" cy="1123950"/>
            <a:chOff x="609599" y="1533514"/>
            <a:chExt cx="6534150" cy="1123950"/>
          </a:xfrm>
        </p:grpSpPr>
        <p:sp>
          <p:nvSpPr>
            <p:cNvPr id="5" name="object 5"/>
            <p:cNvSpPr/>
            <p:nvPr/>
          </p:nvSpPr>
          <p:spPr>
            <a:xfrm>
              <a:off x="614362" y="1538277"/>
              <a:ext cx="6524625" cy="1114425"/>
            </a:xfrm>
            <a:custGeom>
              <a:avLst/>
              <a:gdLst/>
              <a:ahLst/>
              <a:cxnLst/>
              <a:rect l="l" t="t" r="r" b="b"/>
              <a:pathLst>
                <a:path w="6524625" h="1114425">
                  <a:moveTo>
                    <a:pt x="0" y="1081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25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2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1081087"/>
                  </a:lnTo>
                  <a:lnTo>
                    <a:pt x="6524623" y="1085497"/>
                  </a:lnTo>
                  <a:lnTo>
                    <a:pt x="6523778" y="1089717"/>
                  </a:lnTo>
                  <a:lnTo>
                    <a:pt x="6522086" y="1093793"/>
                  </a:lnTo>
                  <a:lnTo>
                    <a:pt x="6520394" y="1097908"/>
                  </a:lnTo>
                  <a:lnTo>
                    <a:pt x="6504044" y="1111853"/>
                  </a:lnTo>
                  <a:lnTo>
                    <a:pt x="6499959" y="1113548"/>
                  </a:lnTo>
                  <a:lnTo>
                    <a:pt x="6495707" y="1114405"/>
                  </a:lnTo>
                  <a:lnTo>
                    <a:pt x="6491287" y="1114424"/>
                  </a:lnTo>
                  <a:lnTo>
                    <a:pt x="33337" y="1114424"/>
                  </a:lnTo>
                  <a:lnTo>
                    <a:pt x="28916" y="1114405"/>
                  </a:lnTo>
                  <a:lnTo>
                    <a:pt x="24664" y="1113548"/>
                  </a:lnTo>
                  <a:lnTo>
                    <a:pt x="20579" y="1111853"/>
                  </a:lnTo>
                  <a:lnTo>
                    <a:pt x="16495" y="1110167"/>
                  </a:lnTo>
                  <a:lnTo>
                    <a:pt x="2537" y="1093812"/>
                  </a:lnTo>
                  <a:lnTo>
                    <a:pt x="845" y="1089736"/>
                  </a:lnTo>
                  <a:lnTo>
                    <a:pt x="0" y="1085497"/>
                  </a:lnTo>
                  <a:lnTo>
                    <a:pt x="0" y="1081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12" y="1543036"/>
              <a:ext cx="6515100" cy="1104900"/>
            </a:xfrm>
            <a:custGeom>
              <a:avLst/>
              <a:gdLst/>
              <a:ahLst/>
              <a:cxnLst/>
              <a:rect l="l" t="t" r="r" b="b"/>
              <a:pathLst>
                <a:path w="6515100" h="1104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066800"/>
                  </a:lnTo>
                  <a:lnTo>
                    <a:pt x="698" y="1074420"/>
                  </a:lnTo>
                  <a:lnTo>
                    <a:pt x="30505" y="1104214"/>
                  </a:lnTo>
                  <a:lnTo>
                    <a:pt x="38100" y="1104900"/>
                  </a:lnTo>
                  <a:lnTo>
                    <a:pt x="6477000" y="1104900"/>
                  </a:lnTo>
                  <a:lnTo>
                    <a:pt x="6484607" y="1104214"/>
                  </a:lnTo>
                  <a:lnTo>
                    <a:pt x="6491630" y="1102131"/>
                  </a:lnTo>
                  <a:lnTo>
                    <a:pt x="6498082" y="1098638"/>
                  </a:lnTo>
                  <a:lnTo>
                    <a:pt x="6503949" y="1093762"/>
                  </a:lnTo>
                  <a:lnTo>
                    <a:pt x="6508826" y="1087882"/>
                  </a:lnTo>
                  <a:lnTo>
                    <a:pt x="6512319" y="1081443"/>
                  </a:lnTo>
                  <a:lnTo>
                    <a:pt x="6514414" y="1074420"/>
                  </a:lnTo>
                  <a:lnTo>
                    <a:pt x="6515100" y="1066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154303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0"/>
                  </a:lnTo>
                  <a:lnTo>
                    <a:pt x="23473" y="280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189545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6191" y="16990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6899" y="464542"/>
            <a:ext cx="6464300" cy="208978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424815" indent="-412115">
              <a:lnSpc>
                <a:spcPct val="100000"/>
              </a:lnSpc>
              <a:spcBef>
                <a:spcPts val="114"/>
              </a:spcBef>
              <a:buAutoNum type="arabicPeriod" startAt="26"/>
              <a:tabLst>
                <a:tab pos="424815" algn="l"/>
              </a:tabLst>
            </a:pPr>
            <a:r>
              <a:rPr sz="2000" i="1" spc="-10" dirty="0">
                <a:solidFill>
                  <a:srgbClr val="252525"/>
                </a:solidFill>
                <a:latin typeface="Arial"/>
                <a:cs typeface="Arial"/>
              </a:rPr>
              <a:t>window_handles</a:t>
            </a:r>
            <a:endParaRPr sz="2000">
              <a:latin typeface="Arial"/>
              <a:cs typeface="Arial"/>
            </a:endParaRPr>
          </a:p>
          <a:p>
            <a:pPr marR="158115" algn="r">
              <a:lnSpc>
                <a:spcPts val="265"/>
              </a:lnSpc>
              <a:spcBef>
                <a:spcPts val="1910"/>
              </a:spcBef>
            </a:pPr>
            <a:r>
              <a:rPr sz="350" spc="455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endParaRPr sz="350">
              <a:latin typeface="Arial"/>
              <a:cs typeface="Arial"/>
            </a:endParaRPr>
          </a:p>
          <a:p>
            <a:pPr marL="62865">
              <a:lnSpc>
                <a:spcPts val="610"/>
              </a:lnSpc>
            </a:pP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window_handles</a:t>
            </a:r>
            <a:r>
              <a:rPr sz="13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⽤于获取多窗⼝句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柄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回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列表类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，如打</a:t>
            </a:r>
            <a:r>
              <a:rPr sz="1300" spc="5" dirty="0">
                <a:solidFill>
                  <a:srgbClr val="252525"/>
                </a:solidFill>
                <a:latin typeface="PMingLiU"/>
                <a:cs typeface="PMingLiU"/>
              </a:rPr>
              <a:t>开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login.html</a:t>
            </a:r>
            <a:r>
              <a:rPr sz="13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252525"/>
                </a:solidFill>
                <a:latin typeface="Microsoft JhengHei"/>
                <a:cs typeface="Microsoft JhengHei"/>
              </a:rPr>
              <a:t>⻚⾯， 单击 上</a:t>
            </a:r>
            <a:endParaRPr sz="1300">
              <a:latin typeface="Microsoft JhengHei"/>
              <a:cs typeface="Microsoft JhengHei"/>
            </a:endParaRPr>
          </a:p>
          <a:p>
            <a:pPr marL="774700">
              <a:lnSpc>
                <a:spcPts val="265"/>
              </a:lnSpc>
              <a:spcBef>
                <a:spcPts val="1150"/>
              </a:spcBef>
            </a:pPr>
            <a:r>
              <a:rPr sz="350" spc="455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传资料⻚⾯ 后，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出所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窗⼝句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柄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，代码如下</a:t>
            </a:r>
            <a:endParaRPr sz="1300">
              <a:latin typeface="Microsoft JhengHei"/>
              <a:cs typeface="Microsoft JhengHei"/>
            </a:endParaRPr>
          </a:p>
          <a:p>
            <a:pPr marR="204470" algn="r">
              <a:lnSpc>
                <a:spcPct val="100000"/>
              </a:lnSpc>
              <a:spcBef>
                <a:spcPts val="1739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85"/>
              </a:spcBef>
            </a:pPr>
            <a:endParaRPr sz="1050">
              <a:latin typeface="Arial"/>
              <a:cs typeface="Arial"/>
            </a:endParaRPr>
          </a:p>
          <a:p>
            <a:pPr marL="483234" lvl="1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打印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当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前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窗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⼝句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柄</a:t>
            </a:r>
            <a:endParaRPr sz="1100">
              <a:latin typeface="PMingLiU"/>
              <a:cs typeface="PMingLiU"/>
            </a:endParaRPr>
          </a:p>
          <a:p>
            <a:pPr marL="483234" lvl="1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PARTIAL_LINK_TEXT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上传资料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483234" lvl="1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window_handles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2774" y="165732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4362" y="4729151"/>
            <a:ext cx="6524625" cy="733425"/>
          </a:xfrm>
          <a:custGeom>
            <a:avLst/>
            <a:gdLst/>
            <a:ahLst/>
            <a:cxnLst/>
            <a:rect l="l" t="t" r="r" b="b"/>
            <a:pathLst>
              <a:path w="6524625" h="733425">
                <a:moveTo>
                  <a:pt x="0" y="700087"/>
                </a:moveTo>
                <a:lnTo>
                  <a:pt x="0" y="33337"/>
                </a:lnTo>
                <a:lnTo>
                  <a:pt x="0" y="28889"/>
                </a:lnTo>
                <a:lnTo>
                  <a:pt x="845" y="24631"/>
                </a:lnTo>
                <a:lnTo>
                  <a:pt x="2537" y="20554"/>
                </a:lnTo>
                <a:lnTo>
                  <a:pt x="4229" y="16468"/>
                </a:lnTo>
                <a:lnTo>
                  <a:pt x="6638" y="12858"/>
                </a:lnTo>
                <a:lnTo>
                  <a:pt x="9764" y="9744"/>
                </a:lnTo>
                <a:lnTo>
                  <a:pt x="12890" y="6619"/>
                </a:lnTo>
                <a:lnTo>
                  <a:pt x="16495" y="4200"/>
                </a:lnTo>
                <a:lnTo>
                  <a:pt x="20579" y="2514"/>
                </a:lnTo>
                <a:lnTo>
                  <a:pt x="24664" y="838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38"/>
                </a:lnTo>
                <a:lnTo>
                  <a:pt x="6504043" y="2533"/>
                </a:lnTo>
                <a:lnTo>
                  <a:pt x="6508127" y="4219"/>
                </a:lnTo>
                <a:lnTo>
                  <a:pt x="6511733" y="6619"/>
                </a:lnTo>
                <a:lnTo>
                  <a:pt x="6514860" y="9744"/>
                </a:lnTo>
                <a:lnTo>
                  <a:pt x="6517986" y="12858"/>
                </a:lnTo>
                <a:lnTo>
                  <a:pt x="6520394" y="16468"/>
                </a:lnTo>
                <a:lnTo>
                  <a:pt x="6522086" y="20554"/>
                </a:lnTo>
                <a:lnTo>
                  <a:pt x="6523778" y="24631"/>
                </a:lnTo>
                <a:lnTo>
                  <a:pt x="6524623" y="28889"/>
                </a:lnTo>
                <a:lnTo>
                  <a:pt x="6524624" y="33337"/>
                </a:lnTo>
                <a:lnTo>
                  <a:pt x="6524624" y="700087"/>
                </a:lnTo>
                <a:lnTo>
                  <a:pt x="6499959" y="732529"/>
                </a:lnTo>
                <a:lnTo>
                  <a:pt x="6491287" y="733424"/>
                </a:lnTo>
                <a:lnTo>
                  <a:pt x="33337" y="733424"/>
                </a:lnTo>
                <a:lnTo>
                  <a:pt x="845" y="708736"/>
                </a:lnTo>
                <a:lnTo>
                  <a:pt x="0" y="704497"/>
                </a:lnTo>
                <a:lnTo>
                  <a:pt x="0" y="7000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762148" y="5178424"/>
            <a:ext cx="306070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181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"/html/body/form/select/option[3]"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4" name="object 14"/>
          <p:cNvGrpSpPr/>
          <p:nvPr/>
        </p:nvGrpSpPr>
        <p:grpSpPr>
          <a:xfrm>
            <a:off x="619124" y="4733911"/>
            <a:ext cx="6515100" cy="361950"/>
            <a:chOff x="619124" y="4733911"/>
            <a:chExt cx="6515100" cy="361950"/>
          </a:xfrm>
        </p:grpSpPr>
        <p:sp>
          <p:nvSpPr>
            <p:cNvPr id="15" name="object 15"/>
            <p:cNvSpPr/>
            <p:nvPr/>
          </p:nvSpPr>
          <p:spPr>
            <a:xfrm>
              <a:off x="619124" y="473391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0"/>
                  </a:lnTo>
                  <a:lnTo>
                    <a:pt x="23474" y="280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508632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6191" y="48899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47750" y="4795321"/>
            <a:ext cx="62166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xpath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语句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22528" y="4795321"/>
            <a:ext cx="4387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62774" y="484820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09599" y="7258039"/>
            <a:ext cx="6534150" cy="1314450"/>
            <a:chOff x="609599" y="7258039"/>
            <a:chExt cx="6534150" cy="1314450"/>
          </a:xfrm>
        </p:grpSpPr>
        <p:sp>
          <p:nvSpPr>
            <p:cNvPr id="22" name="object 22"/>
            <p:cNvSpPr/>
            <p:nvPr/>
          </p:nvSpPr>
          <p:spPr>
            <a:xfrm>
              <a:off x="614362" y="7262801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504044" y="1302343"/>
                  </a:lnTo>
                  <a:lnTo>
                    <a:pt x="6499959" y="1304048"/>
                  </a:lnTo>
                  <a:lnTo>
                    <a:pt x="6495707" y="1304905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28916" y="1304905"/>
                  </a:lnTo>
                  <a:lnTo>
                    <a:pt x="24664" y="1304048"/>
                  </a:lnTo>
                  <a:lnTo>
                    <a:pt x="20579" y="1302343"/>
                  </a:lnTo>
                  <a:lnTo>
                    <a:pt x="16495" y="1300648"/>
                  </a:lnTo>
                  <a:lnTo>
                    <a:pt x="0" y="1275978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12" y="7267562"/>
              <a:ext cx="6515100" cy="1295400"/>
            </a:xfrm>
            <a:custGeom>
              <a:avLst/>
              <a:gdLst/>
              <a:ahLst/>
              <a:cxnLst/>
              <a:rect l="l" t="t" r="r" b="b"/>
              <a:pathLst>
                <a:path w="6515100" h="1295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257300"/>
                  </a:lnTo>
                  <a:lnTo>
                    <a:pt x="698" y="1264920"/>
                  </a:lnTo>
                  <a:lnTo>
                    <a:pt x="30505" y="1294714"/>
                  </a:lnTo>
                  <a:lnTo>
                    <a:pt x="38100" y="1295400"/>
                  </a:lnTo>
                  <a:lnTo>
                    <a:pt x="6477000" y="1295400"/>
                  </a:lnTo>
                  <a:lnTo>
                    <a:pt x="6484607" y="1294714"/>
                  </a:lnTo>
                  <a:lnTo>
                    <a:pt x="6491630" y="1292631"/>
                  </a:lnTo>
                  <a:lnTo>
                    <a:pt x="6498082" y="1289138"/>
                  </a:lnTo>
                  <a:lnTo>
                    <a:pt x="6503949" y="1284262"/>
                  </a:lnTo>
                  <a:lnTo>
                    <a:pt x="6508826" y="1278382"/>
                  </a:lnTo>
                  <a:lnTo>
                    <a:pt x="6512319" y="1271943"/>
                  </a:lnTo>
                  <a:lnTo>
                    <a:pt x="6514414" y="1264920"/>
                  </a:lnTo>
                  <a:lnTo>
                    <a:pt x="6515100" y="1257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9124" y="726756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0"/>
                  </a:lnTo>
                  <a:lnTo>
                    <a:pt x="23473" y="280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124" y="761997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6191" y="74330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6899" y="5752993"/>
            <a:ext cx="6513830" cy="312801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575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Select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342265" algn="l"/>
              </a:tabLst>
            </a:pPr>
            <a:r>
              <a:rPr sz="1050" spc="-484" dirty="0">
                <a:solidFill>
                  <a:srgbClr val="333333"/>
                </a:solidFill>
                <a:latin typeface="Calibri"/>
                <a:cs typeface="Calibri"/>
              </a:rPr>
              <a:t>①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	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打印所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有选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项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342265" algn="l"/>
              </a:tabLst>
            </a:pPr>
            <a:r>
              <a:rPr sz="1050" spc="-484" dirty="0">
                <a:solidFill>
                  <a:srgbClr val="333333"/>
                </a:solidFill>
                <a:latin typeface="Calibri"/>
                <a:cs typeface="Calibri"/>
              </a:rPr>
              <a:t>②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	</a:t>
            </a:r>
            <a:r>
              <a:rPr sz="1300" spc="-40" dirty="0">
                <a:solidFill>
                  <a:srgbClr val="333333"/>
                </a:solidFill>
                <a:latin typeface="Arial"/>
                <a:cs typeface="Arial"/>
              </a:rPr>
              <a:t>all_selected_options</a:t>
            </a:r>
            <a:r>
              <a:rPr sz="1300" spc="-4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回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下拉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框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中已经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选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中的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选</a:t>
            </a:r>
            <a:r>
              <a:rPr sz="1300" spc="-105" dirty="0">
                <a:solidFill>
                  <a:srgbClr val="333333"/>
                </a:solidFill>
                <a:latin typeface="Microsoft JhengHei"/>
                <a:cs typeface="Microsoft JhengHei"/>
              </a:rPr>
              <a:t>项，代码如下：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  <a:tabLst>
                <a:tab pos="342265" algn="l"/>
              </a:tabLst>
            </a:pPr>
            <a:r>
              <a:rPr sz="1050" spc="-484" dirty="0">
                <a:solidFill>
                  <a:srgbClr val="333333"/>
                </a:solidFill>
                <a:latin typeface="Calibri"/>
                <a:cs typeface="Calibri"/>
              </a:rPr>
              <a:t>③</a:t>
            </a:r>
            <a:r>
              <a:rPr sz="1050" dirty="0">
                <a:solidFill>
                  <a:srgbClr val="333333"/>
                </a:solidFill>
                <a:latin typeface="Calibri"/>
                <a:cs typeface="Calibri"/>
              </a:rPr>
              <a:t>	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first_selected_option</a:t>
            </a:r>
            <a:r>
              <a:rPr sz="1300" spc="-3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回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第⼀个被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选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中的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选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项：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1: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1050">
              <a:latin typeface="Arial"/>
              <a:cs typeface="Arial"/>
            </a:endParaRPr>
          </a:p>
          <a:p>
            <a:pPr marR="254000" algn="r">
              <a:lnSpc>
                <a:spcPct val="100000"/>
              </a:lnSpc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5"/>
              </a:spcBef>
            </a:pPr>
            <a:endParaRPr sz="1050">
              <a:latin typeface="Arial"/>
              <a:cs typeface="Arial"/>
            </a:endParaRPr>
          </a:p>
          <a:p>
            <a:pPr marL="483234" lvl="1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select_element</a:t>
            </a:r>
            <a:r>
              <a:rPr sz="1050" spc="3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=</a:t>
            </a:r>
            <a:r>
              <a:rPr sz="1050" spc="3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driver.find_element(By.ID,"select_id")</a:t>
            </a:r>
            <a:endParaRPr sz="1050">
              <a:latin typeface="Courier New"/>
              <a:cs typeface="Courier New"/>
            </a:endParaRPr>
          </a:p>
          <a:p>
            <a:pPr marL="483234" lvl="1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#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#index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索引是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从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0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开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始的，如下代码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选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择</a:t>
            </a:r>
            <a:r>
              <a:rPr sz="1050" spc="-30" dirty="0">
                <a:solidFill>
                  <a:srgbClr val="6A737D"/>
                </a:solidFill>
                <a:latin typeface="Courier New"/>
                <a:cs typeface="Courier New"/>
              </a:rPr>
              <a:t>1</a:t>
            </a:r>
            <a:r>
              <a:rPr sz="1100" spc="-45" dirty="0">
                <a:solidFill>
                  <a:srgbClr val="6A737D"/>
                </a:solidFill>
                <a:latin typeface="Microsoft JhengHei"/>
                <a:cs typeface="Microsoft JhengHei"/>
              </a:rPr>
              <a:t>，则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是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表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示第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⼆个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选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项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。</a:t>
            </a:r>
            <a:endParaRPr sz="1100">
              <a:latin typeface="PMingLiU"/>
              <a:cs typeface="PMingLiU"/>
            </a:endParaRPr>
          </a:p>
          <a:p>
            <a:pPr marL="483234" lvl="1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spc="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Select(select_element).select_by_index(1)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100" spc="-2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62774" y="738185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31</a:t>
            </a:fld>
            <a:endParaRPr spc="-2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320712"/>
            <a:ext cx="6543675" cy="1524000"/>
          </a:xfrm>
          <a:prstGeom prst="rect">
            <a:avLst/>
          </a:prstGeom>
        </p:spPr>
        <p:txBody>
          <a:bodyPr vert="horz" wrap="square" lIns="0" tIns="76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⿏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事件</a:t>
            </a:r>
            <a:endParaRPr sz="1300">
              <a:latin typeface="Microsoft JhengHei"/>
              <a:cs typeface="Microsoft JhengHei"/>
            </a:endParaRPr>
          </a:p>
          <a:p>
            <a:pPr marL="12700" marR="5080">
              <a:lnSpc>
                <a:spcPts val="1950"/>
              </a:lnSpc>
              <a:spcBef>
                <a:spcPts val="130"/>
              </a:spcBef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⿏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标悬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停即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当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光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与其名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称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表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示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的元素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重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叠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时</a:t>
            </a:r>
            <a:r>
              <a:rPr sz="1200" spc="-85" dirty="0">
                <a:solidFill>
                  <a:srgbClr val="252525"/>
                </a:solidFill>
                <a:latin typeface="Microsoft JhengHei"/>
                <a:cs typeface="Microsoft JhengHei"/>
              </a:rPr>
              <a:t>触发的事件，</a:t>
            </a:r>
            <a:r>
              <a:rPr sz="1200" spc="-50" dirty="0">
                <a:solidFill>
                  <a:srgbClr val="252525"/>
                </a:solidFill>
                <a:latin typeface="Arial"/>
                <a:cs typeface="Arial"/>
              </a:rPr>
              <a:t>Selenium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中对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键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盘⿏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操作封装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在</a:t>
            </a:r>
            <a:r>
              <a:rPr sz="1200" spc="-10" dirty="0">
                <a:solidFill>
                  <a:srgbClr val="252525"/>
                </a:solidFill>
                <a:latin typeface="Arial"/>
                <a:cs typeface="Arial"/>
              </a:rPr>
              <a:t>Action </a:t>
            </a:r>
            <a:r>
              <a:rPr sz="1200" spc="-40" dirty="0">
                <a:solidFill>
                  <a:srgbClr val="252525"/>
                </a:solidFill>
                <a:latin typeface="Arial"/>
                <a:cs typeface="Arial"/>
              </a:rPr>
              <a:t>Chains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类中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Action</a:t>
            </a:r>
            <a:r>
              <a:rPr sz="1200" spc="3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40" dirty="0">
                <a:solidFill>
                  <a:srgbClr val="252525"/>
                </a:solidFill>
                <a:latin typeface="Arial"/>
                <a:cs typeface="Arial"/>
              </a:rPr>
              <a:t>Chains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类的主要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应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场景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为单击⿏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双击⿏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⿏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标拖拽等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部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分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常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⽤的⽅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2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使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360"/>
              </a:spcBef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⽤分类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如</a:t>
            </a:r>
            <a:r>
              <a:rPr sz="12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下：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⿏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2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事件：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spc="-35" dirty="0">
                <a:solidFill>
                  <a:srgbClr val="333333"/>
                </a:solidFill>
                <a:latin typeface="Arial"/>
                <a:cs typeface="Arial"/>
              </a:rPr>
              <a:t>click(on_element=None)</a:t>
            </a:r>
            <a:r>
              <a:rPr sz="1200" spc="-65" dirty="0">
                <a:solidFill>
                  <a:srgbClr val="333333"/>
                </a:solidFill>
                <a:latin typeface="Microsoft JhengHei"/>
                <a:cs typeface="Microsoft JhengHei"/>
              </a:rPr>
              <a:t>，模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拟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⿏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单击操作</a:t>
            </a:r>
            <a:r>
              <a:rPr sz="110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19106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443871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468636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899" y="493401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899" y="518166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899" y="542931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6899" y="567696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899" y="592461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99" y="617226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899" y="6419913"/>
            <a:ext cx="97155" cy="1358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700" spc="270" dirty="0">
                <a:solidFill>
                  <a:srgbClr val="333333"/>
                </a:solidFill>
                <a:latin typeface="Arial"/>
                <a:cs typeface="Arial"/>
              </a:rPr>
              <a:t>•</a:t>
            </a:r>
            <a:endParaRPr sz="7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6899" y="3818841"/>
            <a:ext cx="5772785" cy="27495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93065" marR="5080" indent="-381000">
              <a:lnSpc>
                <a:spcPct val="135400"/>
              </a:lnSpc>
              <a:spcBef>
                <a:spcPts val="95"/>
              </a:spcBef>
              <a:buSzPct val="58333"/>
              <a:buChar char="•"/>
              <a:tabLst>
                <a:tab pos="393065" algn="l"/>
              </a:tabLst>
            </a:pPr>
            <a:r>
              <a:rPr sz="1200" spc="-40" dirty="0">
                <a:solidFill>
                  <a:srgbClr val="333333"/>
                </a:solidFill>
                <a:latin typeface="Arial"/>
                <a:cs typeface="Arial"/>
              </a:rPr>
              <a:t>click_and_hold(on_element=None)</a:t>
            </a:r>
            <a:r>
              <a:rPr sz="1200" spc="-65" dirty="0">
                <a:solidFill>
                  <a:srgbClr val="333333"/>
                </a:solidFill>
                <a:latin typeface="Microsoft JhengHei"/>
                <a:cs typeface="Microsoft JhengHei"/>
              </a:rPr>
              <a:t>，模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拟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⿏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单击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并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且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按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住不放</a:t>
            </a:r>
            <a:r>
              <a:rPr sz="1100" spc="-50" dirty="0">
                <a:solidFill>
                  <a:srgbClr val="333333"/>
                </a:solidFill>
                <a:latin typeface="PMingLiU"/>
                <a:cs typeface="PMingLiU"/>
              </a:rPr>
              <a:t>。 </a:t>
            </a:r>
            <a:r>
              <a:rPr sz="1200" spc="-35" dirty="0">
                <a:solidFill>
                  <a:srgbClr val="333333"/>
                </a:solidFill>
                <a:latin typeface="Arial"/>
                <a:cs typeface="Arial"/>
              </a:rPr>
              <a:t>double_click(on_element=None)</a:t>
            </a:r>
            <a:r>
              <a:rPr sz="1200" spc="-65" dirty="0">
                <a:solidFill>
                  <a:srgbClr val="333333"/>
                </a:solidFill>
                <a:latin typeface="Microsoft JhengHei"/>
                <a:cs typeface="Microsoft JhengHei"/>
              </a:rPr>
              <a:t>，模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拟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⿏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双击</a:t>
            </a:r>
            <a:r>
              <a:rPr sz="1100" spc="-50" dirty="0">
                <a:solidFill>
                  <a:srgbClr val="333333"/>
                </a:solidFill>
                <a:latin typeface="PMingLiU"/>
                <a:cs typeface="PMingLiU"/>
              </a:rPr>
              <a:t>。 </a:t>
            </a:r>
            <a:r>
              <a:rPr sz="1200" spc="-30" dirty="0">
                <a:solidFill>
                  <a:srgbClr val="333333"/>
                </a:solidFill>
                <a:latin typeface="Arial"/>
                <a:cs typeface="Arial"/>
              </a:rPr>
              <a:t>context_click(on_element=None)</a:t>
            </a:r>
            <a:r>
              <a:rPr sz="1200" spc="-60" dirty="0">
                <a:solidFill>
                  <a:srgbClr val="333333"/>
                </a:solidFill>
                <a:latin typeface="Microsoft JhengHei"/>
                <a:cs typeface="Microsoft JhengHei"/>
              </a:rPr>
              <a:t>，模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拟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⿏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右击操作</a:t>
            </a:r>
            <a:r>
              <a:rPr sz="1100" spc="-50" dirty="0">
                <a:solidFill>
                  <a:srgbClr val="333333"/>
                </a:solidFill>
                <a:latin typeface="PMingLiU"/>
                <a:cs typeface="PMingLiU"/>
              </a:rPr>
              <a:t>。 </a:t>
            </a:r>
            <a:r>
              <a:rPr sz="1200" spc="-30" dirty="0">
                <a:solidFill>
                  <a:srgbClr val="333333"/>
                </a:solidFill>
                <a:latin typeface="Arial"/>
                <a:cs typeface="Arial"/>
              </a:rPr>
              <a:t>drag_and_drop(source,target)</a:t>
            </a:r>
            <a:r>
              <a:rPr sz="1200" spc="-60" dirty="0">
                <a:solidFill>
                  <a:srgbClr val="333333"/>
                </a:solidFill>
                <a:latin typeface="Microsoft JhengHei"/>
                <a:cs typeface="Microsoft JhengHei"/>
              </a:rPr>
              <a:t>，模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拟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⿏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标拖拽</a:t>
            </a:r>
            <a:r>
              <a:rPr sz="1100" spc="-50" dirty="0">
                <a:solidFill>
                  <a:srgbClr val="333333"/>
                </a:solidFill>
                <a:latin typeface="PMingLiU"/>
                <a:cs typeface="PMingLiU"/>
              </a:rPr>
              <a:t>。 </a:t>
            </a:r>
            <a:r>
              <a:rPr sz="1200" spc="-20" dirty="0">
                <a:solidFill>
                  <a:srgbClr val="333333"/>
                </a:solidFill>
                <a:latin typeface="Arial"/>
                <a:cs typeface="Arial"/>
              </a:rPr>
              <a:t>drag_and_drop(source,xoffset,yoffset)</a:t>
            </a:r>
            <a:r>
              <a:rPr sz="1200" spc="-55" dirty="0">
                <a:solidFill>
                  <a:srgbClr val="333333"/>
                </a:solidFill>
                <a:latin typeface="Microsoft JhengHei"/>
                <a:cs typeface="Microsoft JhengHei"/>
              </a:rPr>
              <a:t>，模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拟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将⽬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标拖拽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到⽬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位置</a:t>
            </a:r>
            <a:r>
              <a:rPr sz="1100" spc="-50" dirty="0">
                <a:solidFill>
                  <a:srgbClr val="333333"/>
                </a:solidFill>
                <a:latin typeface="PMingLiU"/>
                <a:cs typeface="PMingLiU"/>
              </a:rPr>
              <a:t>。 </a:t>
            </a:r>
            <a:r>
              <a:rPr sz="1200" spc="-40" dirty="0">
                <a:solidFill>
                  <a:srgbClr val="333333"/>
                </a:solidFill>
                <a:latin typeface="Arial"/>
                <a:cs typeface="Arial"/>
              </a:rPr>
              <a:t>key_down(value,element=None)</a:t>
            </a:r>
            <a:r>
              <a:rPr sz="1200" spc="-65" dirty="0">
                <a:solidFill>
                  <a:srgbClr val="333333"/>
                </a:solidFill>
                <a:latin typeface="Microsoft JhengHei"/>
                <a:cs typeface="Microsoft JhengHei"/>
              </a:rPr>
              <a:t>，模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拟按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住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某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个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键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，实现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快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捷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键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操作</a:t>
            </a:r>
            <a:r>
              <a:rPr sz="1100" spc="-50" dirty="0">
                <a:solidFill>
                  <a:srgbClr val="333333"/>
                </a:solidFill>
                <a:latin typeface="PMingLiU"/>
                <a:cs typeface="PMingLiU"/>
              </a:rPr>
              <a:t>。 </a:t>
            </a:r>
            <a:r>
              <a:rPr sz="1200" spc="-45" dirty="0">
                <a:solidFill>
                  <a:srgbClr val="333333"/>
                </a:solidFill>
                <a:latin typeface="Arial"/>
                <a:cs typeface="Arial"/>
              </a:rPr>
              <a:t>key_up(value,element=None)</a:t>
            </a:r>
            <a:r>
              <a:rPr sz="1200" spc="-70" dirty="0">
                <a:solidFill>
                  <a:srgbClr val="333333"/>
                </a:solidFill>
                <a:latin typeface="Microsoft JhengHei"/>
                <a:cs typeface="Microsoft JhengHei"/>
              </a:rPr>
              <a:t>，模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拟松开某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个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键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，⼀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般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和</a:t>
            </a:r>
            <a:r>
              <a:rPr sz="1200" spc="-45" dirty="0">
                <a:solidFill>
                  <a:srgbClr val="333333"/>
                </a:solidFill>
                <a:latin typeface="Arial"/>
                <a:cs typeface="Arial"/>
              </a:rPr>
              <a:t>key_down</a:t>
            </a:r>
            <a:r>
              <a:rPr sz="1200" spc="-85" dirty="0">
                <a:solidFill>
                  <a:srgbClr val="333333"/>
                </a:solidFill>
                <a:latin typeface="Microsoft JhengHei"/>
                <a:cs typeface="Microsoft JhengHei"/>
              </a:rPr>
              <a:t>操作⼀起使⽤</a:t>
            </a:r>
            <a:r>
              <a:rPr sz="12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 </a:t>
            </a:r>
            <a:r>
              <a:rPr sz="1200" spc="-35" dirty="0">
                <a:solidFill>
                  <a:srgbClr val="333333"/>
                </a:solidFill>
                <a:latin typeface="Arial"/>
                <a:cs typeface="Arial"/>
              </a:rPr>
              <a:t>move_to_element(to_element)</a:t>
            </a:r>
            <a:r>
              <a:rPr sz="1200" spc="-65" dirty="0">
                <a:solidFill>
                  <a:srgbClr val="333333"/>
                </a:solidFill>
                <a:latin typeface="Microsoft JhengHei"/>
                <a:cs typeface="Microsoft JhengHei"/>
              </a:rPr>
              <a:t>，模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拟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将⿏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标移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到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指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定的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某</a:t>
            </a:r>
            <a:r>
              <a:rPr sz="1200" spc="-85" dirty="0">
                <a:solidFill>
                  <a:srgbClr val="333333"/>
                </a:solidFill>
                <a:latin typeface="Microsoft JhengHei"/>
                <a:cs typeface="Microsoft JhengHei"/>
              </a:rPr>
              <a:t>个⻚⾯元素</a:t>
            </a:r>
            <a:r>
              <a:rPr sz="12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 </a:t>
            </a:r>
            <a:r>
              <a:rPr sz="1200" spc="-20" dirty="0">
                <a:solidFill>
                  <a:srgbClr val="333333"/>
                </a:solidFill>
                <a:latin typeface="Arial"/>
                <a:cs typeface="Arial"/>
              </a:rPr>
              <a:t>move_to_element_with_offset(to_element,xoffset,yoffset)</a:t>
            </a:r>
            <a:r>
              <a:rPr sz="1200" spc="-2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移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动⿏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⾄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指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定的</a:t>
            </a:r>
            <a:r>
              <a:rPr sz="1200" spc="-70" dirty="0">
                <a:solidFill>
                  <a:srgbClr val="333333"/>
                </a:solidFill>
                <a:latin typeface="PMingLiU"/>
                <a:cs typeface="PMingLiU"/>
              </a:rPr>
              <a:t>坐标</a:t>
            </a:r>
            <a:r>
              <a:rPr sz="1200" spc="-50" dirty="0">
                <a:solidFill>
                  <a:srgbClr val="333333"/>
                </a:solidFill>
                <a:latin typeface="PMingLiU"/>
                <a:cs typeface="PMingLiU"/>
              </a:rPr>
              <a:t> </a:t>
            </a:r>
            <a:r>
              <a:rPr sz="1200" spc="-20" dirty="0">
                <a:solidFill>
                  <a:srgbClr val="333333"/>
                </a:solidFill>
                <a:latin typeface="Arial"/>
                <a:cs typeface="Arial"/>
              </a:rPr>
              <a:t>perform()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，将之前⼀系列的</a:t>
            </a:r>
            <a:r>
              <a:rPr sz="1200" spc="-25" dirty="0">
                <a:solidFill>
                  <a:srgbClr val="333333"/>
                </a:solidFill>
                <a:latin typeface="Arial"/>
                <a:cs typeface="Arial"/>
              </a:rPr>
              <a:t>ActionChains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执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⾏</a:t>
            </a:r>
            <a:r>
              <a:rPr sz="110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100">
              <a:latin typeface="PMingLiU"/>
              <a:cs typeface="PMingLiU"/>
            </a:endParaRPr>
          </a:p>
          <a:p>
            <a:pPr marL="393065">
              <a:lnSpc>
                <a:spcPct val="100000"/>
              </a:lnSpc>
              <a:spcBef>
                <a:spcPts val="509"/>
              </a:spcBef>
            </a:pPr>
            <a:r>
              <a:rPr sz="1200" spc="-40" dirty="0">
                <a:solidFill>
                  <a:srgbClr val="333333"/>
                </a:solidFill>
                <a:latin typeface="Arial"/>
                <a:cs typeface="Arial"/>
              </a:rPr>
              <a:t>release(on_element=None)</a:t>
            </a:r>
            <a:r>
              <a:rPr sz="1200" spc="-4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释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放</a:t>
            </a:r>
            <a:r>
              <a:rPr sz="1200" spc="-90" dirty="0">
                <a:solidFill>
                  <a:srgbClr val="333333"/>
                </a:solidFill>
                <a:latin typeface="PMingLiU"/>
                <a:cs typeface="PMingLiU"/>
              </a:rPr>
              <a:t>按</a:t>
            </a:r>
            <a:r>
              <a:rPr sz="12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下的⿏</a:t>
            </a:r>
            <a:r>
              <a:rPr sz="1200" spc="-5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6899" y="9232310"/>
            <a:ext cx="164973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20" dirty="0">
                <a:solidFill>
                  <a:srgbClr val="333333"/>
                </a:solidFill>
                <a:latin typeface="Arial"/>
                <a:cs typeface="Arial"/>
              </a:rPr>
              <a:t>double_click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双击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09599" y="476239"/>
            <a:ext cx="6534150" cy="1314450"/>
            <a:chOff x="609599" y="476239"/>
            <a:chExt cx="6534150" cy="1314450"/>
          </a:xfrm>
        </p:grpSpPr>
        <p:sp>
          <p:nvSpPr>
            <p:cNvPr id="16" name="object 16"/>
            <p:cNvSpPr/>
            <p:nvPr/>
          </p:nvSpPr>
          <p:spPr>
            <a:xfrm>
              <a:off x="614362" y="481001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524623" y="1275997"/>
                  </a:lnTo>
                  <a:lnTo>
                    <a:pt x="6523778" y="1280236"/>
                  </a:lnTo>
                  <a:lnTo>
                    <a:pt x="6522086" y="1284312"/>
                  </a:lnTo>
                  <a:lnTo>
                    <a:pt x="6520394" y="1288408"/>
                  </a:lnTo>
                  <a:lnTo>
                    <a:pt x="6504044" y="1302353"/>
                  </a:lnTo>
                  <a:lnTo>
                    <a:pt x="6499959" y="1304048"/>
                  </a:lnTo>
                  <a:lnTo>
                    <a:pt x="6495707" y="1304905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28916" y="1304905"/>
                  </a:lnTo>
                  <a:lnTo>
                    <a:pt x="24664" y="1304067"/>
                  </a:lnTo>
                  <a:lnTo>
                    <a:pt x="20579" y="1302372"/>
                  </a:lnTo>
                  <a:lnTo>
                    <a:pt x="16495" y="1300686"/>
                  </a:lnTo>
                  <a:lnTo>
                    <a:pt x="2537" y="1284312"/>
                  </a:lnTo>
                  <a:lnTo>
                    <a:pt x="845" y="1280236"/>
                  </a:lnTo>
                  <a:lnTo>
                    <a:pt x="0" y="1275997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112" y="485761"/>
              <a:ext cx="6515100" cy="1295400"/>
            </a:xfrm>
            <a:custGeom>
              <a:avLst/>
              <a:gdLst/>
              <a:ahLst/>
              <a:cxnLst/>
              <a:rect l="l" t="t" r="r" b="b"/>
              <a:pathLst>
                <a:path w="6515100" h="1295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257300"/>
                  </a:lnTo>
                  <a:lnTo>
                    <a:pt x="698" y="1264920"/>
                  </a:lnTo>
                  <a:lnTo>
                    <a:pt x="30505" y="1294714"/>
                  </a:lnTo>
                  <a:lnTo>
                    <a:pt x="38100" y="1295400"/>
                  </a:lnTo>
                  <a:lnTo>
                    <a:pt x="6477000" y="1295400"/>
                  </a:lnTo>
                  <a:lnTo>
                    <a:pt x="6484607" y="1294714"/>
                  </a:lnTo>
                  <a:lnTo>
                    <a:pt x="6491630" y="1292631"/>
                  </a:lnTo>
                  <a:lnTo>
                    <a:pt x="6498082" y="1289138"/>
                  </a:lnTo>
                  <a:lnTo>
                    <a:pt x="6503949" y="1284262"/>
                  </a:lnTo>
                  <a:lnTo>
                    <a:pt x="6508826" y="1278394"/>
                  </a:lnTo>
                  <a:lnTo>
                    <a:pt x="6512319" y="1271943"/>
                  </a:lnTo>
                  <a:lnTo>
                    <a:pt x="6514414" y="1264920"/>
                  </a:lnTo>
                  <a:lnTo>
                    <a:pt x="6515100" y="1257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749448" y="912070"/>
            <a:ext cx="4302125" cy="7753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</a:t>
            </a:r>
            <a:r>
              <a:rPr sz="1050" spc="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"selectList"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114" dirty="0">
                <a:solidFill>
                  <a:srgbClr val="6A737D"/>
                </a:solidFill>
                <a:latin typeface="Courier New"/>
                <a:cs typeface="Courier New"/>
              </a:rPr>
              <a:t>#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Select(se).select_by_visible_text("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每⻚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显示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20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条</a:t>
            </a:r>
            <a:r>
              <a:rPr sz="1050" spc="-25" dirty="0">
                <a:solidFill>
                  <a:srgbClr val="6A737D"/>
                </a:solidFill>
                <a:latin typeface="Courier New"/>
                <a:cs typeface="Courier New"/>
              </a:rPr>
              <a:t>")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ops</a:t>
            </a:r>
            <a:r>
              <a:rPr sz="1050" spc="1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Select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first_selected_option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ops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text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9124" y="485762"/>
            <a:ext cx="6515100" cy="361950"/>
            <a:chOff x="619124" y="485762"/>
            <a:chExt cx="6515100" cy="361950"/>
          </a:xfrm>
        </p:grpSpPr>
        <p:sp>
          <p:nvSpPr>
            <p:cNvPr id="20" name="object 20"/>
            <p:cNvSpPr/>
            <p:nvPr/>
          </p:nvSpPr>
          <p:spPr>
            <a:xfrm>
              <a:off x="619124" y="485762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0"/>
                  </a:lnTo>
                  <a:lnTo>
                    <a:pt x="23473" y="280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124" y="83817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62774" y="60005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5" name="object 25"/>
          <p:cNvGrpSpPr/>
          <p:nvPr/>
        </p:nvGrpSpPr>
        <p:grpSpPr>
          <a:xfrm>
            <a:off x="609599" y="7200888"/>
            <a:ext cx="6534150" cy="1695450"/>
            <a:chOff x="609599" y="7200888"/>
            <a:chExt cx="6534150" cy="1695450"/>
          </a:xfrm>
        </p:grpSpPr>
        <p:sp>
          <p:nvSpPr>
            <p:cNvPr id="26" name="object 26"/>
            <p:cNvSpPr/>
            <p:nvPr/>
          </p:nvSpPr>
          <p:spPr>
            <a:xfrm>
              <a:off x="614362" y="7205650"/>
              <a:ext cx="6524625" cy="1685925"/>
            </a:xfrm>
            <a:custGeom>
              <a:avLst/>
              <a:gdLst/>
              <a:ahLst/>
              <a:cxnLst/>
              <a:rect l="l" t="t" r="r" b="b"/>
              <a:pathLst>
                <a:path w="6524625" h="1685925">
                  <a:moveTo>
                    <a:pt x="0" y="1652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33"/>
                  </a:lnTo>
                  <a:lnTo>
                    <a:pt x="6508127" y="4219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0394" y="16468"/>
                  </a:lnTo>
                  <a:lnTo>
                    <a:pt x="6522086" y="20554"/>
                  </a:lnTo>
                  <a:lnTo>
                    <a:pt x="6523778" y="24631"/>
                  </a:lnTo>
                  <a:lnTo>
                    <a:pt x="6524623" y="28889"/>
                  </a:lnTo>
                  <a:lnTo>
                    <a:pt x="6524624" y="33337"/>
                  </a:lnTo>
                  <a:lnTo>
                    <a:pt x="6524624" y="1652587"/>
                  </a:lnTo>
                  <a:lnTo>
                    <a:pt x="6504044" y="1683343"/>
                  </a:lnTo>
                  <a:lnTo>
                    <a:pt x="6499959" y="1685048"/>
                  </a:lnTo>
                  <a:lnTo>
                    <a:pt x="6495707" y="1685905"/>
                  </a:lnTo>
                  <a:lnTo>
                    <a:pt x="6491287" y="1685924"/>
                  </a:lnTo>
                  <a:lnTo>
                    <a:pt x="33337" y="1685924"/>
                  </a:lnTo>
                  <a:lnTo>
                    <a:pt x="28916" y="1685905"/>
                  </a:lnTo>
                  <a:lnTo>
                    <a:pt x="24664" y="1685048"/>
                  </a:lnTo>
                  <a:lnTo>
                    <a:pt x="20579" y="1683343"/>
                  </a:lnTo>
                  <a:lnTo>
                    <a:pt x="16495" y="1681648"/>
                  </a:lnTo>
                  <a:lnTo>
                    <a:pt x="0" y="1656997"/>
                  </a:lnTo>
                  <a:lnTo>
                    <a:pt x="0" y="1652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619112" y="7210411"/>
              <a:ext cx="6515100" cy="1676400"/>
            </a:xfrm>
            <a:custGeom>
              <a:avLst/>
              <a:gdLst/>
              <a:ahLst/>
              <a:cxnLst/>
              <a:rect l="l" t="t" r="r" b="b"/>
              <a:pathLst>
                <a:path w="6515100" h="1676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638300"/>
                  </a:lnTo>
                  <a:lnTo>
                    <a:pt x="698" y="1645920"/>
                  </a:lnTo>
                  <a:lnTo>
                    <a:pt x="30505" y="1675714"/>
                  </a:lnTo>
                  <a:lnTo>
                    <a:pt x="38100" y="1676400"/>
                  </a:lnTo>
                  <a:lnTo>
                    <a:pt x="6477000" y="1676400"/>
                  </a:lnTo>
                  <a:lnTo>
                    <a:pt x="6484607" y="1675714"/>
                  </a:lnTo>
                  <a:lnTo>
                    <a:pt x="6491630" y="1673631"/>
                  </a:lnTo>
                  <a:lnTo>
                    <a:pt x="6498082" y="1670138"/>
                  </a:lnTo>
                  <a:lnTo>
                    <a:pt x="6503949" y="1665262"/>
                  </a:lnTo>
                  <a:lnTo>
                    <a:pt x="6508826" y="1659382"/>
                  </a:lnTo>
                  <a:lnTo>
                    <a:pt x="6512319" y="1652943"/>
                  </a:lnTo>
                  <a:lnTo>
                    <a:pt x="6514414" y="1645920"/>
                  </a:lnTo>
                  <a:lnTo>
                    <a:pt x="6515100" y="1638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9124" y="721041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1"/>
                  </a:lnTo>
                  <a:lnTo>
                    <a:pt x="23473" y="280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9124" y="756282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766191" y="736640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1" name="object 31"/>
          <p:cNvSpPr txBox="1"/>
          <p:nvPr/>
        </p:nvSpPr>
        <p:spPr>
          <a:xfrm>
            <a:off x="596899" y="6523942"/>
            <a:ext cx="6530975" cy="2269490"/>
          </a:xfrm>
          <a:prstGeom prst="rect">
            <a:avLst/>
          </a:prstGeom>
        </p:spPr>
        <p:txBody>
          <a:bodyPr vert="horz" wrap="square" lIns="0" tIns="927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spc="-245" dirty="0">
                <a:solidFill>
                  <a:srgbClr val="333333"/>
                </a:solidFill>
                <a:latin typeface="Arial"/>
                <a:cs typeface="Arial"/>
              </a:rPr>
              <a:t>1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move_to_element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40"/>
              </a:spcBef>
            </a:pP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#from</a:t>
            </a:r>
            <a:r>
              <a:rPr sz="1150" spc="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-45" dirty="0">
                <a:solidFill>
                  <a:srgbClr val="252525"/>
                </a:solidFill>
                <a:latin typeface="Arial"/>
                <a:cs typeface="Arial"/>
              </a:rPr>
              <a:t>selenium.webdriver.common.action_chains</a:t>
            </a:r>
            <a:r>
              <a:rPr sz="1150" spc="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import</a:t>
            </a:r>
            <a:r>
              <a:rPr sz="1150" spc="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ActionChains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60"/>
              </a:spcBef>
            </a:pPr>
            <a:endParaRPr sz="1050">
              <a:latin typeface="Arial"/>
              <a:cs typeface="Arial"/>
            </a:endParaRPr>
          </a:p>
          <a:p>
            <a:pPr marR="271145" algn="r">
              <a:lnSpc>
                <a:spcPct val="100000"/>
              </a:lnSpc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'file:///Users/tim/Desktop/selenium/book/hover.html'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⿏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标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悬停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在系统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控件</a:t>
            </a:r>
            <a:endParaRPr sz="1100">
              <a:latin typeface="Microsoft JhengHei"/>
              <a:cs typeface="Microsoft JhengHei"/>
            </a:endParaRPr>
          </a:p>
          <a:p>
            <a:pPr marL="483234" marR="19050" indent="-318770">
              <a:lnSpc>
                <a:spcPts val="1500"/>
              </a:lnSpc>
              <a:spcBef>
                <a:spcPts val="8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ActionChains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move_to_element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"testdn"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p erform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0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单击登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录</a:t>
            </a:r>
            <a:endParaRPr sz="1100">
              <a:latin typeface="PMingLiU"/>
              <a:cs typeface="PMingLiU"/>
            </a:endParaRPr>
          </a:p>
          <a:p>
            <a:pPr marL="483234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962774" y="732470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32</a:t>
            </a:fld>
            <a:endParaRPr spc="-25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022135"/>
            <a:ext cx="118364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4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对滑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块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操作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599" y="476238"/>
            <a:ext cx="6534150" cy="1314450"/>
            <a:chOff x="609599" y="476238"/>
            <a:chExt cx="6534150" cy="1314450"/>
          </a:xfrm>
        </p:grpSpPr>
        <p:sp>
          <p:nvSpPr>
            <p:cNvPr id="4" name="object 4"/>
            <p:cNvSpPr/>
            <p:nvPr/>
          </p:nvSpPr>
          <p:spPr>
            <a:xfrm>
              <a:off x="614362" y="481001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524623" y="1275978"/>
                  </a:lnTo>
                  <a:lnTo>
                    <a:pt x="6523778" y="1280217"/>
                  </a:lnTo>
                  <a:lnTo>
                    <a:pt x="6522086" y="1284293"/>
                  </a:lnTo>
                  <a:lnTo>
                    <a:pt x="6520394" y="1288389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845" y="1280217"/>
                  </a:lnTo>
                  <a:lnTo>
                    <a:pt x="0" y="1275978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485761"/>
              <a:ext cx="6515100" cy="1296035"/>
            </a:xfrm>
            <a:custGeom>
              <a:avLst/>
              <a:gdLst/>
              <a:ahLst/>
              <a:cxnLst/>
              <a:rect l="l" t="t" r="r" b="b"/>
              <a:pathLst>
                <a:path w="6515100" h="1296035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62"/>
                  </a:lnTo>
                  <a:lnTo>
                    <a:pt x="0" y="409587"/>
                  </a:lnTo>
                  <a:lnTo>
                    <a:pt x="0" y="1257300"/>
                  </a:lnTo>
                  <a:lnTo>
                    <a:pt x="698" y="1264920"/>
                  </a:lnTo>
                  <a:lnTo>
                    <a:pt x="30505" y="1294714"/>
                  </a:lnTo>
                  <a:lnTo>
                    <a:pt x="38100" y="1295412"/>
                  </a:lnTo>
                  <a:lnTo>
                    <a:pt x="6477000" y="1295412"/>
                  </a:lnTo>
                  <a:lnTo>
                    <a:pt x="6484607" y="1294714"/>
                  </a:lnTo>
                  <a:lnTo>
                    <a:pt x="6491630" y="1292631"/>
                  </a:lnTo>
                  <a:lnTo>
                    <a:pt x="6498082" y="1289138"/>
                  </a:lnTo>
                  <a:lnTo>
                    <a:pt x="6503949" y="1284262"/>
                  </a:lnTo>
                  <a:lnTo>
                    <a:pt x="6508826" y="1278394"/>
                  </a:lnTo>
                  <a:lnTo>
                    <a:pt x="6512319" y="1271943"/>
                  </a:lnTo>
                  <a:lnTo>
                    <a:pt x="6514414" y="1264920"/>
                  </a:lnTo>
                  <a:lnTo>
                    <a:pt x="6515100" y="1257312"/>
                  </a:lnTo>
                  <a:lnTo>
                    <a:pt x="6515100" y="409587"/>
                  </a:lnTo>
                  <a:lnTo>
                    <a:pt x="6515100" y="361962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9448" y="911930"/>
            <a:ext cx="4836160" cy="775335"/>
          </a:xfrm>
          <a:prstGeom prst="rect">
            <a:avLst/>
          </a:prstGeom>
        </p:spPr>
        <p:txBody>
          <a:bodyPr vert="horz" wrap="square" lIns="0" tIns="31114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244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'file:///D:/selenium/book/login.html'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element</a:t>
            </a:r>
            <a:r>
              <a:rPr sz="1050" spc="11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55" dirty="0">
                <a:solidFill>
                  <a:srgbClr val="E10023"/>
                </a:solidFill>
                <a:latin typeface="Courier New"/>
                <a:cs typeface="Courier New"/>
              </a:rPr>
              <a:t>=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LINK_TEXT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上传资料⻚⾯</a:t>
            </a: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双击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“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上次资料⻚⾯</a:t>
            </a:r>
            <a:r>
              <a:rPr sz="1050" spc="-50" dirty="0">
                <a:solidFill>
                  <a:srgbClr val="6A737D"/>
                </a:solidFill>
                <a:latin typeface="Courier New"/>
                <a:cs typeface="Courier New"/>
              </a:rPr>
              <a:t>”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ActionChains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double_click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perform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9124" y="485763"/>
            <a:ext cx="6515100" cy="361950"/>
            <a:chOff x="619124" y="485763"/>
            <a:chExt cx="6515100" cy="361950"/>
          </a:xfrm>
        </p:grpSpPr>
        <p:sp>
          <p:nvSpPr>
            <p:cNvPr id="8" name="object 8"/>
            <p:cNvSpPr/>
            <p:nvPr/>
          </p:nvSpPr>
          <p:spPr>
            <a:xfrm>
              <a:off x="619124" y="48576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1"/>
                  </a:lnTo>
                  <a:lnTo>
                    <a:pt x="23473" y="280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83817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2774" y="60005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09599" y="2552688"/>
            <a:ext cx="6534150" cy="1123950"/>
            <a:chOff x="609599" y="2552688"/>
            <a:chExt cx="6534150" cy="1123950"/>
          </a:xfrm>
        </p:grpSpPr>
        <p:sp>
          <p:nvSpPr>
            <p:cNvPr id="14" name="object 14"/>
            <p:cNvSpPr/>
            <p:nvPr/>
          </p:nvSpPr>
          <p:spPr>
            <a:xfrm>
              <a:off x="614362" y="2557451"/>
              <a:ext cx="6524625" cy="1114425"/>
            </a:xfrm>
            <a:custGeom>
              <a:avLst/>
              <a:gdLst/>
              <a:ahLst/>
              <a:cxnLst/>
              <a:rect l="l" t="t" r="r" b="b"/>
              <a:pathLst>
                <a:path w="6524625" h="1114425">
                  <a:moveTo>
                    <a:pt x="0" y="1081087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24624" y="33337"/>
                  </a:lnTo>
                  <a:lnTo>
                    <a:pt x="6524624" y="1081087"/>
                  </a:lnTo>
                  <a:lnTo>
                    <a:pt x="6524623" y="1085478"/>
                  </a:lnTo>
                  <a:lnTo>
                    <a:pt x="6523778" y="1089717"/>
                  </a:lnTo>
                  <a:lnTo>
                    <a:pt x="6522086" y="1093793"/>
                  </a:lnTo>
                  <a:lnTo>
                    <a:pt x="6520394" y="1097889"/>
                  </a:lnTo>
                  <a:lnTo>
                    <a:pt x="6504044" y="1111853"/>
                  </a:lnTo>
                  <a:lnTo>
                    <a:pt x="6499959" y="1113548"/>
                  </a:lnTo>
                  <a:lnTo>
                    <a:pt x="6495707" y="1114405"/>
                  </a:lnTo>
                  <a:lnTo>
                    <a:pt x="6491287" y="1114424"/>
                  </a:lnTo>
                  <a:lnTo>
                    <a:pt x="33337" y="1114424"/>
                  </a:lnTo>
                  <a:lnTo>
                    <a:pt x="28916" y="1114405"/>
                  </a:lnTo>
                  <a:lnTo>
                    <a:pt x="24664" y="1113548"/>
                  </a:lnTo>
                  <a:lnTo>
                    <a:pt x="20579" y="1111853"/>
                  </a:lnTo>
                  <a:lnTo>
                    <a:pt x="16495" y="1110167"/>
                  </a:lnTo>
                  <a:lnTo>
                    <a:pt x="2537" y="1093793"/>
                  </a:lnTo>
                  <a:lnTo>
                    <a:pt x="845" y="1089717"/>
                  </a:lnTo>
                  <a:lnTo>
                    <a:pt x="0" y="1085478"/>
                  </a:lnTo>
                  <a:lnTo>
                    <a:pt x="0" y="1081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12" y="2562211"/>
              <a:ext cx="6515100" cy="1104900"/>
            </a:xfrm>
            <a:custGeom>
              <a:avLst/>
              <a:gdLst/>
              <a:ahLst/>
              <a:cxnLst/>
              <a:rect l="l" t="t" r="r" b="b"/>
              <a:pathLst>
                <a:path w="6515100" h="1104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62"/>
                  </a:lnTo>
                  <a:lnTo>
                    <a:pt x="0" y="409587"/>
                  </a:lnTo>
                  <a:lnTo>
                    <a:pt x="0" y="1066800"/>
                  </a:lnTo>
                  <a:lnTo>
                    <a:pt x="698" y="1074420"/>
                  </a:lnTo>
                  <a:lnTo>
                    <a:pt x="30505" y="1104214"/>
                  </a:lnTo>
                  <a:lnTo>
                    <a:pt x="38100" y="1104900"/>
                  </a:lnTo>
                  <a:lnTo>
                    <a:pt x="6477000" y="1104900"/>
                  </a:lnTo>
                  <a:lnTo>
                    <a:pt x="6484607" y="1104214"/>
                  </a:lnTo>
                  <a:lnTo>
                    <a:pt x="6491630" y="1102131"/>
                  </a:lnTo>
                  <a:lnTo>
                    <a:pt x="6498082" y="1098638"/>
                  </a:lnTo>
                  <a:lnTo>
                    <a:pt x="6503949" y="1093762"/>
                  </a:lnTo>
                  <a:lnTo>
                    <a:pt x="6508826" y="1087894"/>
                  </a:lnTo>
                  <a:lnTo>
                    <a:pt x="6512319" y="1081443"/>
                  </a:lnTo>
                  <a:lnTo>
                    <a:pt x="6514414" y="1074420"/>
                  </a:lnTo>
                  <a:lnTo>
                    <a:pt x="6515100" y="1066812"/>
                  </a:lnTo>
                  <a:lnTo>
                    <a:pt x="6515100" y="409587"/>
                  </a:lnTo>
                  <a:lnTo>
                    <a:pt x="6515100" y="361962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2562212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1"/>
                  </a:lnTo>
                  <a:lnTo>
                    <a:pt x="23473" y="280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124" y="291462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6191" y="27277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6899" y="2212385"/>
            <a:ext cx="6530975" cy="1360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3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右击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context_click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200">
              <a:latin typeface="Arial"/>
              <a:cs typeface="Arial"/>
            </a:endParaRPr>
          </a:p>
          <a:p>
            <a:pPr marR="271145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'file:///D:/selenium/book/login.html'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element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ActionChains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context_click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perform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62774" y="268602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33</a:t>
            </a:fld>
            <a:endParaRPr spc="-2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5981699" cy="52768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9599" y="6429362"/>
            <a:ext cx="6534150" cy="2276475"/>
            <a:chOff x="609599" y="6429362"/>
            <a:chExt cx="6534150" cy="2276475"/>
          </a:xfrm>
        </p:grpSpPr>
        <p:sp>
          <p:nvSpPr>
            <p:cNvPr id="4" name="object 4"/>
            <p:cNvSpPr/>
            <p:nvPr/>
          </p:nvSpPr>
          <p:spPr>
            <a:xfrm>
              <a:off x="614362" y="6434125"/>
              <a:ext cx="6524625" cy="2266950"/>
            </a:xfrm>
            <a:custGeom>
              <a:avLst/>
              <a:gdLst/>
              <a:ahLst/>
              <a:cxnLst/>
              <a:rect l="l" t="t" r="r" b="b"/>
              <a:pathLst>
                <a:path w="6524625" h="2266950">
                  <a:moveTo>
                    <a:pt x="0" y="2233612"/>
                  </a:moveTo>
                  <a:lnTo>
                    <a:pt x="0" y="33337"/>
                  </a:lnTo>
                  <a:lnTo>
                    <a:pt x="0" y="28889"/>
                  </a:lnTo>
                  <a:lnTo>
                    <a:pt x="845" y="24631"/>
                  </a:lnTo>
                  <a:lnTo>
                    <a:pt x="2537" y="20554"/>
                  </a:lnTo>
                  <a:lnTo>
                    <a:pt x="4229" y="16468"/>
                  </a:lnTo>
                  <a:lnTo>
                    <a:pt x="6638" y="12858"/>
                  </a:lnTo>
                  <a:lnTo>
                    <a:pt x="9764" y="9744"/>
                  </a:lnTo>
                  <a:lnTo>
                    <a:pt x="12890" y="6600"/>
                  </a:lnTo>
                  <a:lnTo>
                    <a:pt x="16495" y="4200"/>
                  </a:lnTo>
                  <a:lnTo>
                    <a:pt x="20579" y="2514"/>
                  </a:lnTo>
                  <a:lnTo>
                    <a:pt x="24664" y="838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38"/>
                  </a:lnTo>
                  <a:lnTo>
                    <a:pt x="6504043" y="2514"/>
                  </a:lnTo>
                  <a:lnTo>
                    <a:pt x="6508127" y="4200"/>
                  </a:lnTo>
                  <a:lnTo>
                    <a:pt x="6511733" y="6600"/>
                  </a:lnTo>
                  <a:lnTo>
                    <a:pt x="6514860" y="9744"/>
                  </a:lnTo>
                  <a:lnTo>
                    <a:pt x="6517986" y="12858"/>
                  </a:lnTo>
                  <a:lnTo>
                    <a:pt x="6524624" y="33337"/>
                  </a:lnTo>
                  <a:lnTo>
                    <a:pt x="6524624" y="2233612"/>
                  </a:lnTo>
                  <a:lnTo>
                    <a:pt x="6499959" y="2266054"/>
                  </a:lnTo>
                  <a:lnTo>
                    <a:pt x="6491287" y="2266949"/>
                  </a:lnTo>
                  <a:lnTo>
                    <a:pt x="33337" y="2266949"/>
                  </a:lnTo>
                  <a:lnTo>
                    <a:pt x="845" y="2242241"/>
                  </a:lnTo>
                  <a:lnTo>
                    <a:pt x="0" y="2238022"/>
                  </a:lnTo>
                  <a:lnTo>
                    <a:pt x="0" y="2233612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6438887"/>
              <a:ext cx="6515100" cy="2258060"/>
            </a:xfrm>
            <a:custGeom>
              <a:avLst/>
              <a:gdLst/>
              <a:ahLst/>
              <a:cxnLst/>
              <a:rect l="l" t="t" r="r" b="b"/>
              <a:pathLst>
                <a:path w="6515100" h="2258059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62"/>
                  </a:lnTo>
                  <a:lnTo>
                    <a:pt x="0" y="409587"/>
                  </a:lnTo>
                  <a:lnTo>
                    <a:pt x="0" y="2219325"/>
                  </a:lnTo>
                  <a:lnTo>
                    <a:pt x="698" y="2226945"/>
                  </a:lnTo>
                  <a:lnTo>
                    <a:pt x="30505" y="2256752"/>
                  </a:lnTo>
                  <a:lnTo>
                    <a:pt x="38100" y="2257437"/>
                  </a:lnTo>
                  <a:lnTo>
                    <a:pt x="400050" y="2257437"/>
                  </a:lnTo>
                  <a:lnTo>
                    <a:pt x="6477000" y="2257437"/>
                  </a:lnTo>
                  <a:lnTo>
                    <a:pt x="6484607" y="2256739"/>
                  </a:lnTo>
                  <a:lnTo>
                    <a:pt x="6491630" y="2254656"/>
                  </a:lnTo>
                  <a:lnTo>
                    <a:pt x="6498082" y="2251164"/>
                  </a:lnTo>
                  <a:lnTo>
                    <a:pt x="6503949" y="2246287"/>
                  </a:lnTo>
                  <a:lnTo>
                    <a:pt x="6508826" y="2240419"/>
                  </a:lnTo>
                  <a:lnTo>
                    <a:pt x="6512319" y="2233968"/>
                  </a:lnTo>
                  <a:lnTo>
                    <a:pt x="6514414" y="2226945"/>
                  </a:lnTo>
                  <a:lnTo>
                    <a:pt x="6515100" y="2219337"/>
                  </a:lnTo>
                  <a:lnTo>
                    <a:pt x="6515100" y="409587"/>
                  </a:lnTo>
                  <a:lnTo>
                    <a:pt x="6515100" y="361962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24" y="643888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1"/>
                  </a:lnTo>
                  <a:lnTo>
                    <a:pt x="23473" y="280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679130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191" y="65948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6899" y="6500296"/>
            <a:ext cx="6517005" cy="251841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7175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'https://passport.ctrip.com/user/reg/home'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time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time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sleep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4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XPATH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"//*[@id='agr_pop']/div[3]/a[2]"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483234" marR="85090" indent="-318770">
              <a:lnSpc>
                <a:spcPct val="119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source</a:t>
            </a:r>
            <a:r>
              <a:rPr sz="1050" spc="8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9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CSS_SELECTOR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"#slideCode</a:t>
            </a:r>
            <a:r>
              <a:rPr sz="1050" spc="9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&gt;</a:t>
            </a:r>
            <a:r>
              <a:rPr sz="1050" spc="10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div.cpt-drop-</a:t>
            </a: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bo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x</a:t>
            </a:r>
            <a:r>
              <a:rPr sz="1050" spc="4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&gt;</a:t>
            </a:r>
            <a:r>
              <a:rPr sz="1050" spc="4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div.cpt-drop-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btn"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target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14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CSS_SELECTOR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"#slideCode</a:t>
            </a:r>
            <a:r>
              <a:rPr sz="1050" spc="1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&gt;</a:t>
            </a:r>
            <a:r>
              <a:rPr sz="1050" spc="1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div.cpt-drop-</a:t>
            </a: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box</a:t>
            </a:r>
            <a:endParaRPr sz="1050">
              <a:latin typeface="Courier New"/>
              <a:cs typeface="Courier New"/>
            </a:endParaRPr>
          </a:p>
          <a:p>
            <a:pPr marL="483234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&gt;</a:t>
            </a:r>
            <a:r>
              <a:rPr sz="1050" spc="7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div.cpt-bg-</a:t>
            </a:r>
            <a:r>
              <a:rPr sz="1050" spc="-20" dirty="0">
                <a:solidFill>
                  <a:srgbClr val="669900"/>
                </a:solidFill>
                <a:latin typeface="Courier New"/>
                <a:cs typeface="Courier New"/>
              </a:rPr>
              <a:t>bar"</a:t>
            </a:r>
            <a:r>
              <a:rPr sz="1050" spc="-2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7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ActionChains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drag_and_drop_by_offset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source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target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location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"x"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盘事件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2774" y="655317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34</a:t>
            </a:fld>
            <a:endParaRPr spc="-2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15851" y="459785"/>
            <a:ext cx="205613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80" dirty="0">
                <a:solidFill>
                  <a:srgbClr val="252525"/>
                </a:solidFill>
                <a:latin typeface="Arial"/>
                <a:cs typeface="Arial"/>
              </a:rPr>
              <a:t>Keys.BACK_SPACE: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删除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15851" y="906262"/>
            <a:ext cx="1560195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765" marR="5080" indent="-12700">
              <a:lnSpc>
                <a:spcPct val="149000"/>
              </a:lnSpc>
              <a:spcBef>
                <a:spcPts val="100"/>
              </a:spcBef>
            </a:pPr>
            <a:r>
              <a:rPr sz="1300" spc="-80" dirty="0">
                <a:solidFill>
                  <a:srgbClr val="252525"/>
                </a:solidFill>
                <a:latin typeface="Arial"/>
                <a:cs typeface="Arial"/>
              </a:rPr>
              <a:t>Keys.SPACE: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空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格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spc="-70" dirty="0">
                <a:solidFill>
                  <a:srgbClr val="252525"/>
                </a:solidFill>
                <a:latin typeface="PMingLiU"/>
                <a:cs typeface="PMingLiU"/>
              </a:rPr>
              <a:t>。 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Keys.TAB:Tab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60201" y="1593260"/>
            <a:ext cx="165735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80" dirty="0">
                <a:solidFill>
                  <a:srgbClr val="252525"/>
                </a:solidFill>
                <a:latin typeface="Arial"/>
                <a:cs typeface="Arial"/>
              </a:rPr>
              <a:t>Keys.ESCAPE: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回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退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22100" y="1792087"/>
            <a:ext cx="2656205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0">
              <a:lnSpc>
                <a:spcPct val="149000"/>
              </a:lnSpc>
              <a:spcBef>
                <a:spcPts val="100"/>
              </a:spcBef>
            </a:pPr>
            <a:r>
              <a:rPr sz="1300" spc="-80" dirty="0">
                <a:solidFill>
                  <a:srgbClr val="252525"/>
                </a:solidFill>
                <a:latin typeface="Arial"/>
                <a:cs typeface="Arial"/>
              </a:rPr>
              <a:t>Keys.ENTER: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回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⻋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 </a:t>
            </a: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Keys.CONTROL,"a":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快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捷</a:t>
            </a:r>
            <a:r>
              <a:rPr sz="1250" spc="55" dirty="0">
                <a:solidFill>
                  <a:srgbClr val="252525"/>
                </a:solidFill>
                <a:latin typeface="Microsoft JhengHei"/>
                <a:cs typeface="Microsoft JhengHei"/>
              </a:rPr>
              <a:t>键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Ctrl</a:t>
            </a:r>
            <a:r>
              <a:rPr sz="1300" spc="40" dirty="0">
                <a:solidFill>
                  <a:srgbClr val="252525"/>
                </a:solidFill>
                <a:latin typeface="Arial"/>
                <a:cs typeface="Arial"/>
              </a:rPr>
              <a:t> + </a:t>
            </a:r>
            <a:r>
              <a:rPr sz="1300" spc="-95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300" spc="-65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28498" y="2717210"/>
            <a:ext cx="264541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Keys.CONTROL,"x":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快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捷</a:t>
            </a:r>
            <a:r>
              <a:rPr sz="1250" spc="55" dirty="0">
                <a:solidFill>
                  <a:srgbClr val="252525"/>
                </a:solidFill>
                <a:latin typeface="Microsoft JhengHei"/>
                <a:cs typeface="Microsoft JhengHei"/>
              </a:rPr>
              <a:t>键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Ctrl</a:t>
            </a:r>
            <a:r>
              <a:rPr sz="1300" spc="40" dirty="0">
                <a:solidFill>
                  <a:srgbClr val="252525"/>
                </a:solidFill>
                <a:latin typeface="Arial"/>
                <a:cs typeface="Arial"/>
              </a:rPr>
              <a:t> + </a:t>
            </a:r>
            <a:r>
              <a:rPr sz="1300" spc="-110" dirty="0">
                <a:solidFill>
                  <a:srgbClr val="252525"/>
                </a:solidFill>
                <a:latin typeface="Arial"/>
                <a:cs typeface="Arial"/>
              </a:rPr>
              <a:t>X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34897" y="3260135"/>
            <a:ext cx="264160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Keys.CONTROL,"v":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快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捷</a:t>
            </a:r>
            <a:r>
              <a:rPr sz="1250" spc="50" dirty="0">
                <a:solidFill>
                  <a:srgbClr val="252525"/>
                </a:solidFill>
                <a:latin typeface="Microsoft JhengHei"/>
                <a:cs typeface="Microsoft JhengHei"/>
              </a:rPr>
              <a:t>键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Ctrl</a:t>
            </a:r>
            <a:r>
              <a:rPr sz="1300" spc="35" dirty="0">
                <a:solidFill>
                  <a:srgbClr val="252525"/>
                </a:solidFill>
                <a:latin typeface="Arial"/>
                <a:cs typeface="Arial"/>
              </a:rPr>
              <a:t> + </a:t>
            </a:r>
            <a:r>
              <a:rPr sz="1300" spc="-110" dirty="0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5851" y="3803060"/>
            <a:ext cx="266509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55" dirty="0">
                <a:solidFill>
                  <a:srgbClr val="252525"/>
                </a:solidFill>
                <a:latin typeface="Arial"/>
                <a:cs typeface="Arial"/>
              </a:rPr>
              <a:t>Keys.CONTROL,"c":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快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捷</a:t>
            </a:r>
            <a:r>
              <a:rPr sz="1250" spc="50" dirty="0">
                <a:solidFill>
                  <a:srgbClr val="252525"/>
                </a:solidFill>
                <a:latin typeface="Microsoft JhengHei"/>
                <a:cs typeface="Microsoft JhengHei"/>
              </a:rPr>
              <a:t>键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Ctrl</a:t>
            </a:r>
            <a:r>
              <a:rPr sz="1300" spc="30" dirty="0">
                <a:solidFill>
                  <a:srgbClr val="252525"/>
                </a:solidFill>
                <a:latin typeface="Arial"/>
                <a:cs typeface="Arial"/>
              </a:rPr>
              <a:t> + </a:t>
            </a:r>
            <a:r>
              <a:rPr sz="1300" spc="-75" dirty="0">
                <a:solidFill>
                  <a:srgbClr val="252525"/>
                </a:solidFill>
                <a:latin typeface="Arial"/>
                <a:cs typeface="Arial"/>
              </a:rPr>
              <a:t>C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015851" y="4345985"/>
            <a:ext cx="110236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5" dirty="0">
                <a:solidFill>
                  <a:srgbClr val="252525"/>
                </a:solidFill>
                <a:latin typeface="Arial"/>
                <a:cs typeface="Arial"/>
              </a:rPr>
              <a:t>Keys.F1:F1</a:t>
            </a:r>
            <a:r>
              <a:rPr sz="1300" spc="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15851" y="4641260"/>
            <a:ext cx="128524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90" dirty="0">
                <a:solidFill>
                  <a:srgbClr val="252525"/>
                </a:solidFill>
                <a:latin typeface="Arial"/>
                <a:cs typeface="Arial"/>
              </a:rPr>
              <a:t>Keys.F12:F12</a:t>
            </a:r>
            <a:r>
              <a:rPr sz="1300" spc="1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99" y="5298485"/>
            <a:ext cx="4935220" cy="224790"/>
          </a:xfrm>
          <a:prstGeom prst="rect">
            <a:avLst/>
          </a:prstGeom>
        </p:spPr>
        <p:txBody>
          <a:bodyPr vert="horz" wrap="square" lIns="0" tIns="100330" rIns="0" bIns="0" rtlCol="0">
            <a:spAutoFit/>
          </a:bodyPr>
          <a:lstStyle/>
          <a:p>
            <a:pPr marR="813435" algn="ctr">
              <a:lnSpc>
                <a:spcPts val="265"/>
              </a:lnSpc>
              <a:spcBef>
                <a:spcPts val="790"/>
              </a:spcBef>
              <a:tabLst>
                <a:tab pos="386080" algn="l"/>
              </a:tabLst>
            </a:pP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实现登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录框输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⼊⽂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本</a:t>
            </a:r>
            <a:r>
              <a:rPr sz="1300" spc="145" dirty="0">
                <a:solidFill>
                  <a:srgbClr val="333333"/>
                </a:solidFill>
                <a:latin typeface="Microsoft JhengHei"/>
                <a:cs typeface="Microsoft JhengHei"/>
              </a:rPr>
              <a:t>为 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测</a:t>
            </a:r>
            <a:r>
              <a:rPr sz="1300" spc="145" dirty="0">
                <a:solidFill>
                  <a:srgbClr val="333333"/>
                </a:solidFill>
                <a:latin typeface="Microsoft JhengHei"/>
                <a:cs typeface="Microsoft JhengHei"/>
              </a:rPr>
              <a:t>试 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并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删除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输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⼊的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最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后⼀个字符，代码如下</a:t>
            </a:r>
            <a:r>
              <a:rPr sz="1300" spc="-5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6899" y="7107037"/>
            <a:ext cx="3177540" cy="5397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4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定位⼀组元素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1300" spc="-110" dirty="0">
                <a:latin typeface="Microsoft JhengHei"/>
                <a:cs typeface="Microsoft JhengHei"/>
              </a:rPr>
              <a:t>以</a:t>
            </a:r>
            <a:r>
              <a:rPr sz="1300" spc="-35" dirty="0">
                <a:latin typeface="Arial"/>
                <a:cs typeface="Arial"/>
              </a:rPr>
              <a:t>checkbox.html</a:t>
            </a:r>
            <a:r>
              <a:rPr sz="1300" spc="-110" dirty="0">
                <a:latin typeface="Microsoft JhengHei"/>
                <a:cs typeface="Microsoft JhengHei"/>
              </a:rPr>
              <a:t>⻚⾯为例，</a:t>
            </a:r>
            <a:r>
              <a:rPr sz="1300" spc="-110" dirty="0">
                <a:latin typeface="PMingLiU"/>
                <a:cs typeface="PMingLiU"/>
              </a:rPr>
              <a:t>选</a:t>
            </a:r>
            <a:r>
              <a:rPr sz="1300" spc="-110" dirty="0">
                <a:latin typeface="Microsoft JhengHei"/>
                <a:cs typeface="Microsoft JhengHei"/>
              </a:rPr>
              <a:t>择所</a:t>
            </a:r>
            <a:r>
              <a:rPr sz="1300" spc="-110" dirty="0">
                <a:latin typeface="PMingLiU"/>
                <a:cs typeface="PMingLiU"/>
              </a:rPr>
              <a:t>有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90" dirty="0">
                <a:latin typeface="Microsoft JhengHei"/>
                <a:cs typeface="Microsoft JhengHei"/>
              </a:rPr>
              <a:t>试类⽬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343" y="530439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8343" y="1073364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8343" y="1368639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8343" y="1663914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8343" y="1959189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8343" y="2254464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8343" y="2787864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8343" y="3330789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8343" y="3873714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8343" y="4416639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718343" y="4711913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14362" y="5653075"/>
            <a:ext cx="6524625" cy="923925"/>
          </a:xfrm>
          <a:custGeom>
            <a:avLst/>
            <a:gdLst/>
            <a:ahLst/>
            <a:cxnLst/>
            <a:rect l="l" t="t" r="r" b="b"/>
            <a:pathLst>
              <a:path w="6524625" h="923925">
                <a:moveTo>
                  <a:pt x="0" y="890587"/>
                </a:moveTo>
                <a:lnTo>
                  <a:pt x="0" y="33337"/>
                </a:lnTo>
                <a:lnTo>
                  <a:pt x="0" y="28908"/>
                </a:lnTo>
                <a:lnTo>
                  <a:pt x="845" y="24631"/>
                </a:lnTo>
                <a:lnTo>
                  <a:pt x="2537" y="20535"/>
                </a:lnTo>
                <a:lnTo>
                  <a:pt x="4229" y="16449"/>
                </a:lnTo>
                <a:lnTo>
                  <a:pt x="6638" y="12839"/>
                </a:lnTo>
                <a:lnTo>
                  <a:pt x="9764" y="9744"/>
                </a:lnTo>
                <a:lnTo>
                  <a:pt x="12890" y="6619"/>
                </a:lnTo>
                <a:lnTo>
                  <a:pt x="16495" y="4200"/>
                </a:lnTo>
                <a:lnTo>
                  <a:pt x="20579" y="2495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57"/>
                </a:lnTo>
                <a:lnTo>
                  <a:pt x="6504043" y="2533"/>
                </a:lnTo>
                <a:lnTo>
                  <a:pt x="6508127" y="4200"/>
                </a:lnTo>
                <a:lnTo>
                  <a:pt x="6511733" y="6619"/>
                </a:lnTo>
                <a:lnTo>
                  <a:pt x="6514860" y="9744"/>
                </a:lnTo>
                <a:lnTo>
                  <a:pt x="6517986" y="12839"/>
                </a:lnTo>
                <a:lnTo>
                  <a:pt x="6524624" y="33337"/>
                </a:lnTo>
                <a:lnTo>
                  <a:pt x="6524624" y="890587"/>
                </a:lnTo>
                <a:lnTo>
                  <a:pt x="6524623" y="894978"/>
                </a:lnTo>
                <a:lnTo>
                  <a:pt x="6523778" y="899217"/>
                </a:lnTo>
                <a:lnTo>
                  <a:pt x="6522086" y="903312"/>
                </a:lnTo>
                <a:lnTo>
                  <a:pt x="6520394" y="907408"/>
                </a:lnTo>
                <a:lnTo>
                  <a:pt x="6491287" y="923924"/>
                </a:lnTo>
                <a:lnTo>
                  <a:pt x="33337" y="923924"/>
                </a:lnTo>
                <a:lnTo>
                  <a:pt x="28916" y="923886"/>
                </a:lnTo>
                <a:lnTo>
                  <a:pt x="24664" y="923029"/>
                </a:lnTo>
                <a:lnTo>
                  <a:pt x="20579" y="921324"/>
                </a:lnTo>
                <a:lnTo>
                  <a:pt x="16495" y="919648"/>
                </a:lnTo>
                <a:lnTo>
                  <a:pt x="0" y="894978"/>
                </a:lnTo>
                <a:lnTo>
                  <a:pt x="0" y="890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749448" y="6071869"/>
            <a:ext cx="4838700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send_keys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Keys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BACK_SPACE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26" name="object 26"/>
          <p:cNvGrpSpPr/>
          <p:nvPr/>
        </p:nvGrpSpPr>
        <p:grpSpPr>
          <a:xfrm>
            <a:off x="619124" y="5657805"/>
            <a:ext cx="6515100" cy="361950"/>
            <a:chOff x="619124" y="5657805"/>
            <a:chExt cx="6515100" cy="361950"/>
          </a:xfrm>
        </p:grpSpPr>
        <p:sp>
          <p:nvSpPr>
            <p:cNvPr id="27" name="object 27"/>
            <p:cNvSpPr/>
            <p:nvPr/>
          </p:nvSpPr>
          <p:spPr>
            <a:xfrm>
              <a:off x="619124" y="565780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2"/>
                  </a:lnTo>
                  <a:lnTo>
                    <a:pt x="23473" y="280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9124" y="6010218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766191" y="58138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6409828" y="57192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962774" y="577209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32" name="object 3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7753350"/>
            <a:ext cx="5086349" cy="1343024"/>
          </a:xfrm>
          <a:prstGeom prst="rect">
            <a:avLst/>
          </a:prstGeom>
        </p:spPr>
      </p:pic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35</a:t>
            </a:fld>
            <a:endParaRPr spc="-2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706487"/>
            <a:ext cx="6521450" cy="2145665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5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frame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操作</a:t>
            </a:r>
            <a:endParaRPr sz="1300">
              <a:latin typeface="Microsoft JhengHei"/>
              <a:cs typeface="Microsoft JhengHei"/>
            </a:endParaRPr>
          </a:p>
          <a:p>
            <a:pPr marL="12700" marR="5080">
              <a:lnSpc>
                <a:spcPct val="129800"/>
              </a:lnSpc>
            </a:pP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frame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签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有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frameset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frame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20" dirty="0">
                <a:solidFill>
                  <a:srgbClr val="333333"/>
                </a:solidFill>
                <a:latin typeface="Arial"/>
                <a:cs typeface="Arial"/>
              </a:rPr>
              <a:t>iframe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三种，</a:t>
            </a:r>
            <a:r>
              <a:rPr sz="1300" spc="-35" dirty="0">
                <a:solidFill>
                  <a:srgbClr val="333333"/>
                </a:solidFill>
                <a:latin typeface="Arial"/>
                <a:cs typeface="Arial"/>
              </a:rPr>
              <a:t>frameset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跟其他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普通标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签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没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区别，不会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影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响到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正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常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的定位，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frame/iframe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⼀</a:t>
            </a:r>
            <a:r>
              <a:rPr sz="1300" spc="-50" dirty="0">
                <a:solidFill>
                  <a:srgbClr val="333333"/>
                </a:solidFill>
                <a:latin typeface="PMingLiU"/>
                <a:cs typeface="PMingLiU"/>
              </a:rPr>
              <a:t>样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464"/>
              </a:spcBef>
            </a:pP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id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65" dirty="0">
                <a:solidFill>
                  <a:srgbClr val="333333"/>
                </a:solidFill>
                <a:latin typeface="Arial"/>
                <a:cs typeface="Arial"/>
              </a:rPr>
              <a:t>name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对象</a:t>
            </a:r>
            <a:endParaRPr sz="1300">
              <a:latin typeface="Microsoft JhengHei"/>
              <a:cs typeface="Microsoft JhengHei"/>
            </a:endParaRPr>
          </a:p>
          <a:p>
            <a:pPr marL="215265" indent="-202565">
              <a:lnSpc>
                <a:spcPct val="100000"/>
              </a:lnSpc>
              <a:spcBef>
                <a:spcPts val="464"/>
              </a:spcBef>
              <a:buSzPct val="92307"/>
              <a:buFont typeface="PMingLiU"/>
              <a:buChar char="●"/>
              <a:tabLst>
                <a:tab pos="215265" algn="l"/>
              </a:tabLst>
            </a:pP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switch_to.frame</a:t>
            </a:r>
            <a:endParaRPr sz="1300">
              <a:latin typeface="Arial"/>
              <a:cs typeface="Arial"/>
            </a:endParaRPr>
          </a:p>
          <a:p>
            <a:pPr marL="215265" indent="-202565">
              <a:lnSpc>
                <a:spcPct val="100000"/>
              </a:lnSpc>
              <a:spcBef>
                <a:spcPts val="464"/>
              </a:spcBef>
              <a:buSzPct val="92307"/>
              <a:buFont typeface="PMingLiU"/>
              <a:buChar char="●"/>
              <a:tabLst>
                <a:tab pos="215265" algn="l"/>
              </a:tabLst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switch_to.default_content()</a:t>
            </a:r>
            <a:endParaRPr sz="1300">
              <a:latin typeface="Arial"/>
              <a:cs typeface="Arial"/>
            </a:endParaRPr>
          </a:p>
          <a:p>
            <a:pPr marL="215265" indent="-202565">
              <a:lnSpc>
                <a:spcPct val="100000"/>
              </a:lnSpc>
              <a:spcBef>
                <a:spcPts val="464"/>
              </a:spcBef>
              <a:buSzPct val="92307"/>
              <a:buFont typeface="PMingLiU"/>
              <a:buChar char="●"/>
              <a:tabLst>
                <a:tab pos="215265" algn="l"/>
              </a:tabLst>
            </a:pP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switch_to.parent_frame()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多层嵌套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frame,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切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回</a:t>
            </a:r>
            <a:endParaRPr sz="12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90"/>
              </a:spcBef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码：</a:t>
            </a:r>
            <a:endParaRPr sz="1100">
              <a:latin typeface="Microsoft JhengHei"/>
              <a:cs typeface="Microsoft Jheng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599" y="476237"/>
            <a:ext cx="6534150" cy="1695450"/>
            <a:chOff x="609599" y="476237"/>
            <a:chExt cx="6534150" cy="1695450"/>
          </a:xfrm>
        </p:grpSpPr>
        <p:sp>
          <p:nvSpPr>
            <p:cNvPr id="4" name="object 4"/>
            <p:cNvSpPr/>
            <p:nvPr/>
          </p:nvSpPr>
          <p:spPr>
            <a:xfrm>
              <a:off x="614362" y="481000"/>
              <a:ext cx="6524625" cy="1685925"/>
            </a:xfrm>
            <a:custGeom>
              <a:avLst/>
              <a:gdLst/>
              <a:ahLst/>
              <a:cxnLst/>
              <a:rect l="l" t="t" r="r" b="b"/>
              <a:pathLst>
                <a:path w="6524625" h="1685925">
                  <a:moveTo>
                    <a:pt x="0" y="1652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1652587"/>
                  </a:lnTo>
                  <a:lnTo>
                    <a:pt x="6524623" y="1656978"/>
                  </a:lnTo>
                  <a:lnTo>
                    <a:pt x="6523778" y="1661217"/>
                  </a:lnTo>
                  <a:lnTo>
                    <a:pt x="6522086" y="1665274"/>
                  </a:lnTo>
                  <a:lnTo>
                    <a:pt x="6520394" y="1669370"/>
                  </a:lnTo>
                  <a:lnTo>
                    <a:pt x="6504044" y="1683324"/>
                  </a:lnTo>
                  <a:lnTo>
                    <a:pt x="6499959" y="1685029"/>
                  </a:lnTo>
                  <a:lnTo>
                    <a:pt x="6495707" y="1685886"/>
                  </a:lnTo>
                  <a:lnTo>
                    <a:pt x="6491287" y="1685924"/>
                  </a:lnTo>
                  <a:lnTo>
                    <a:pt x="33337" y="1685924"/>
                  </a:lnTo>
                  <a:lnTo>
                    <a:pt x="28916" y="1685886"/>
                  </a:lnTo>
                  <a:lnTo>
                    <a:pt x="24664" y="1685029"/>
                  </a:lnTo>
                  <a:lnTo>
                    <a:pt x="20579" y="1683324"/>
                  </a:lnTo>
                  <a:lnTo>
                    <a:pt x="16495" y="1681648"/>
                  </a:lnTo>
                  <a:lnTo>
                    <a:pt x="0" y="1656978"/>
                  </a:lnTo>
                  <a:lnTo>
                    <a:pt x="0" y="1652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485736"/>
              <a:ext cx="6515100" cy="1676400"/>
            </a:xfrm>
            <a:custGeom>
              <a:avLst/>
              <a:gdLst/>
              <a:ahLst/>
              <a:cxnLst/>
              <a:rect l="l" t="t" r="r" b="b"/>
              <a:pathLst>
                <a:path w="6515100" h="1676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638300"/>
                  </a:lnTo>
                  <a:lnTo>
                    <a:pt x="698" y="1645920"/>
                  </a:lnTo>
                  <a:lnTo>
                    <a:pt x="30505" y="1675714"/>
                  </a:lnTo>
                  <a:lnTo>
                    <a:pt x="38100" y="1676400"/>
                  </a:lnTo>
                  <a:lnTo>
                    <a:pt x="6477000" y="1676400"/>
                  </a:lnTo>
                  <a:lnTo>
                    <a:pt x="6484607" y="1675714"/>
                  </a:lnTo>
                  <a:lnTo>
                    <a:pt x="6491630" y="1673618"/>
                  </a:lnTo>
                  <a:lnTo>
                    <a:pt x="6498082" y="1670138"/>
                  </a:lnTo>
                  <a:lnTo>
                    <a:pt x="6503949" y="1665249"/>
                  </a:lnTo>
                  <a:lnTo>
                    <a:pt x="6508826" y="1659382"/>
                  </a:lnTo>
                  <a:lnTo>
                    <a:pt x="6512319" y="1652943"/>
                  </a:lnTo>
                  <a:lnTo>
                    <a:pt x="6514414" y="1645920"/>
                  </a:lnTo>
                  <a:lnTo>
                    <a:pt x="6515100" y="1638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749448" y="912070"/>
            <a:ext cx="4196715" cy="1156335"/>
          </a:xfrm>
          <a:prstGeom prst="rect">
            <a:avLst/>
          </a:prstGeom>
        </p:spPr>
        <p:txBody>
          <a:bodyPr vert="horz" wrap="square" lIns="0" tIns="304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elements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"daniu"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打印所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有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NAME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为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“daniu”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元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素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，存放到列表中</a:t>
            </a:r>
            <a:endParaRPr sz="1100">
              <a:latin typeface="Microsoft JhengHei"/>
              <a:cs typeface="Microsoft JhengHei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elements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单击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第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⼆个元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素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即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Web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⾃动化</a:t>
            </a:r>
            <a:endParaRPr sz="1100">
              <a:latin typeface="Microsoft JhengHei"/>
              <a:cs typeface="Microsoft JhengHei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elements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9124" y="485731"/>
            <a:ext cx="6515100" cy="361950"/>
            <a:chOff x="619124" y="485731"/>
            <a:chExt cx="6515100" cy="361950"/>
          </a:xfrm>
        </p:grpSpPr>
        <p:sp>
          <p:nvSpPr>
            <p:cNvPr id="8" name="object 8"/>
            <p:cNvSpPr/>
            <p:nvPr/>
          </p:nvSpPr>
          <p:spPr>
            <a:xfrm>
              <a:off x="619124" y="48573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2"/>
                  </a:lnTo>
                  <a:lnTo>
                    <a:pt x="23473" y="280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83814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2774" y="60001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36</a:t>
            </a:fld>
            <a:endParaRPr spc="-2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8807850"/>
            <a:ext cx="1336040" cy="549275"/>
          </a:xfrm>
          <a:prstGeom prst="rect">
            <a:avLst/>
          </a:prstGeom>
        </p:spPr>
        <p:txBody>
          <a:bodyPr vert="horz" wrap="square" lIns="0" tIns="9461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45"/>
              </a:spcBef>
            </a:pP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6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附件上传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下</a:t>
            </a:r>
            <a:r>
              <a:rPr sz="1300" spc="-50" dirty="0">
                <a:solidFill>
                  <a:srgbClr val="333333"/>
                </a:solidFill>
                <a:latin typeface="PMingLiU"/>
                <a:cs typeface="PMingLiU"/>
              </a:rPr>
              <a:t>载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59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上传</a:t>
            </a:r>
            <a:endParaRPr sz="1100">
              <a:latin typeface="Microsoft JhengHei"/>
              <a:cs typeface="Microsoft Jheng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599" y="476237"/>
            <a:ext cx="6534150" cy="6457950"/>
            <a:chOff x="609599" y="476237"/>
            <a:chExt cx="6534150" cy="6457950"/>
          </a:xfrm>
        </p:grpSpPr>
        <p:sp>
          <p:nvSpPr>
            <p:cNvPr id="4" name="object 4"/>
            <p:cNvSpPr/>
            <p:nvPr/>
          </p:nvSpPr>
          <p:spPr>
            <a:xfrm>
              <a:off x="614362" y="481000"/>
              <a:ext cx="6524625" cy="6448425"/>
            </a:xfrm>
            <a:custGeom>
              <a:avLst/>
              <a:gdLst/>
              <a:ahLst/>
              <a:cxnLst/>
              <a:rect l="l" t="t" r="r" b="b"/>
              <a:pathLst>
                <a:path w="6524625" h="6448425">
                  <a:moveTo>
                    <a:pt x="0" y="6415086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6415086"/>
                  </a:lnTo>
                  <a:lnTo>
                    <a:pt x="6524623" y="6419478"/>
                  </a:lnTo>
                  <a:lnTo>
                    <a:pt x="6523778" y="6423716"/>
                  </a:lnTo>
                  <a:lnTo>
                    <a:pt x="6522086" y="6427812"/>
                  </a:lnTo>
                  <a:lnTo>
                    <a:pt x="6520394" y="6431908"/>
                  </a:lnTo>
                  <a:lnTo>
                    <a:pt x="6504044" y="6445852"/>
                  </a:lnTo>
                  <a:lnTo>
                    <a:pt x="6499959" y="6447529"/>
                  </a:lnTo>
                  <a:lnTo>
                    <a:pt x="6495707" y="6448386"/>
                  </a:lnTo>
                  <a:lnTo>
                    <a:pt x="6491287" y="6448424"/>
                  </a:lnTo>
                  <a:lnTo>
                    <a:pt x="33337" y="6448424"/>
                  </a:lnTo>
                  <a:lnTo>
                    <a:pt x="28916" y="6448386"/>
                  </a:lnTo>
                  <a:lnTo>
                    <a:pt x="24664" y="6447529"/>
                  </a:lnTo>
                  <a:lnTo>
                    <a:pt x="20579" y="6445852"/>
                  </a:lnTo>
                  <a:lnTo>
                    <a:pt x="16495" y="6444185"/>
                  </a:lnTo>
                  <a:lnTo>
                    <a:pt x="12890" y="6441766"/>
                  </a:lnTo>
                  <a:lnTo>
                    <a:pt x="9764" y="6438642"/>
                  </a:lnTo>
                  <a:lnTo>
                    <a:pt x="6638" y="6435518"/>
                  </a:lnTo>
                  <a:lnTo>
                    <a:pt x="4229" y="6431908"/>
                  </a:lnTo>
                  <a:lnTo>
                    <a:pt x="2537" y="6427812"/>
                  </a:lnTo>
                  <a:lnTo>
                    <a:pt x="845" y="6423716"/>
                  </a:lnTo>
                  <a:lnTo>
                    <a:pt x="0" y="6419478"/>
                  </a:lnTo>
                  <a:lnTo>
                    <a:pt x="0" y="6415086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485736"/>
              <a:ext cx="6515100" cy="6438900"/>
            </a:xfrm>
            <a:custGeom>
              <a:avLst/>
              <a:gdLst/>
              <a:ahLst/>
              <a:cxnLst/>
              <a:rect l="l" t="t" r="r" b="b"/>
              <a:pathLst>
                <a:path w="6515100" h="6438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400800"/>
                  </a:lnTo>
                  <a:lnTo>
                    <a:pt x="698" y="6408420"/>
                  </a:lnTo>
                  <a:lnTo>
                    <a:pt x="30505" y="6438214"/>
                  </a:lnTo>
                  <a:lnTo>
                    <a:pt x="38100" y="6438900"/>
                  </a:lnTo>
                  <a:lnTo>
                    <a:pt x="6477000" y="6438900"/>
                  </a:lnTo>
                  <a:lnTo>
                    <a:pt x="6484607" y="6438214"/>
                  </a:lnTo>
                  <a:lnTo>
                    <a:pt x="6491630" y="6436119"/>
                  </a:lnTo>
                  <a:lnTo>
                    <a:pt x="6498082" y="6432639"/>
                  </a:lnTo>
                  <a:lnTo>
                    <a:pt x="6503949" y="6427749"/>
                  </a:lnTo>
                  <a:lnTo>
                    <a:pt x="6508826" y="6421882"/>
                  </a:lnTo>
                  <a:lnTo>
                    <a:pt x="6512319" y="6415443"/>
                  </a:lnTo>
                  <a:lnTo>
                    <a:pt x="6514414" y="6408420"/>
                  </a:lnTo>
                  <a:lnTo>
                    <a:pt x="6515100" y="6400813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1469032" y="899794"/>
            <a:ext cx="5643880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33375" marR="5080" indent="-32131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def</a:t>
            </a:r>
            <a:r>
              <a:rPr sz="1050" spc="4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A12F00"/>
                </a:solidFill>
                <a:latin typeface="Courier New"/>
                <a:cs typeface="Courier New"/>
              </a:rPr>
              <a:t>frame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4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frame_reference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4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Union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4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4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WebElement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])</a:t>
            </a:r>
            <a:r>
              <a:rPr sz="1050" spc="4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-&gt;</a:t>
            </a:r>
            <a:r>
              <a:rPr sz="1050" spc="4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None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"""Switches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focus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specified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frame,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by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index,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name,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or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webelement.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48010" y="1661795"/>
            <a:ext cx="5966460" cy="977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340"/>
              </a:spcBef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:Args:</a:t>
            </a:r>
            <a:endParaRPr sz="1050">
              <a:latin typeface="Courier New"/>
              <a:cs typeface="Courier New"/>
            </a:endParaRPr>
          </a:p>
          <a:p>
            <a:pPr marL="12700" marR="5080" indent="721995">
              <a:lnSpc>
                <a:spcPct val="119000"/>
              </a:lnSpc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-</a:t>
            </a:r>
            <a:r>
              <a:rPr sz="1050" spc="1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frame_reference: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name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of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window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switch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to,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an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intege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r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representing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the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index,</a:t>
            </a:r>
            <a:endParaRPr sz="1050">
              <a:latin typeface="Courier New"/>
              <a:cs typeface="Courier New"/>
            </a:endParaRPr>
          </a:p>
          <a:p>
            <a:pPr marL="22606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or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a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webelement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that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is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an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(i)frame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to</a:t>
            </a:r>
            <a:r>
              <a:rPr sz="1050" spc="2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switch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to.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90278" y="2804795"/>
            <a:ext cx="588010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:Usage:</a:t>
            </a:r>
            <a:endParaRPr sz="1050">
              <a:latin typeface="Courier New"/>
              <a:cs typeface="Courier New"/>
            </a:endParaRPr>
          </a:p>
          <a:p>
            <a:pPr marL="333375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::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432546" y="3376295"/>
            <a:ext cx="452183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driver.switch_to.frame('frame_name') driver.switch_to.frame(1) driver.switch_to.frame(driver.find_elements(By.TAG_NAME,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48010" y="3947795"/>
            <a:ext cx="5965825" cy="2311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"iframe")[0])</a:t>
            </a:r>
            <a:endParaRPr sz="1050">
              <a:latin typeface="Courier New"/>
              <a:cs typeface="Courier New"/>
            </a:endParaRPr>
          </a:p>
          <a:p>
            <a:pPr marL="654685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"""</a:t>
            </a:r>
            <a:endParaRPr sz="1050">
              <a:latin typeface="Courier New"/>
              <a:cs typeface="Courier New"/>
            </a:endParaRPr>
          </a:p>
          <a:p>
            <a:pPr marL="975994" marR="2413000" indent="-321310">
              <a:lnSpc>
                <a:spcPct val="119000"/>
              </a:lnSpc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if</a:t>
            </a:r>
            <a:r>
              <a:rPr sz="1050" spc="8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isinstance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frame_reference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8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-20" dirty="0">
                <a:solidFill>
                  <a:srgbClr val="252525"/>
                </a:solidFill>
                <a:latin typeface="Courier New"/>
                <a:cs typeface="Courier New"/>
              </a:rPr>
              <a:t>): </a:t>
            </a:r>
            <a:r>
              <a:rPr sz="1050" spc="-20" dirty="0">
                <a:solidFill>
                  <a:srgbClr val="D63A49"/>
                </a:solidFill>
                <a:latin typeface="Courier New"/>
                <a:cs typeface="Courier New"/>
              </a:rPr>
              <a:t>try</a:t>
            </a:r>
            <a:r>
              <a:rPr sz="1050" spc="-2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29667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frame_reference</a:t>
            </a:r>
            <a:r>
              <a:rPr sz="1050" spc="7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8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_driver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8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frame_r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eference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296670" marR="2573020" indent="-321310">
              <a:lnSpc>
                <a:spcPct val="119000"/>
              </a:lnSpc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except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NoSuchElementException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 </a:t>
            </a:r>
            <a:r>
              <a:rPr sz="1050" spc="-20" dirty="0">
                <a:solidFill>
                  <a:srgbClr val="D63A49"/>
                </a:solidFill>
                <a:latin typeface="Courier New"/>
                <a:cs typeface="Courier New"/>
              </a:rPr>
              <a:t>try</a:t>
            </a:r>
            <a:r>
              <a:rPr sz="1050" spc="-2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61798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frame_reference</a:t>
            </a:r>
            <a:r>
              <a:rPr sz="1050" spc="8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9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_driver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NAME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9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50" dirty="0">
                <a:solidFill>
                  <a:srgbClr val="23292F"/>
                </a:solidFill>
                <a:latin typeface="Courier New"/>
                <a:cs typeface="Courier New"/>
              </a:rPr>
              <a:t>f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rame_reference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29667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except</a:t>
            </a:r>
            <a:r>
              <a:rPr sz="1050" spc="6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NoSuchElementException</a:t>
            </a:r>
            <a:r>
              <a:rPr sz="1050" spc="6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as</a:t>
            </a:r>
            <a:r>
              <a:rPr sz="1050" spc="6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exc</a:t>
            </a:r>
            <a:r>
              <a:rPr sz="1050" spc="-2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161798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raise</a:t>
            </a:r>
            <a:r>
              <a:rPr sz="1050" spc="9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NoSuchFrameException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frame_reference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9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from</a:t>
            </a:r>
            <a:r>
              <a:rPr sz="1050" spc="9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exc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90203" y="6454774"/>
            <a:ext cx="532320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_driver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execute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Command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SWITCH_TO_FRAME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1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"id"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1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frame_referen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9125" y="895349"/>
            <a:ext cx="485775" cy="5981700"/>
          </a:xfrm>
          <a:custGeom>
            <a:avLst/>
            <a:gdLst/>
            <a:ahLst/>
            <a:cxnLst/>
            <a:rect l="l" t="t" r="r" b="b"/>
            <a:pathLst>
              <a:path w="485775" h="5981700">
                <a:moveTo>
                  <a:pt x="485774" y="5981699"/>
                </a:moveTo>
                <a:lnTo>
                  <a:pt x="0" y="5981699"/>
                </a:lnTo>
                <a:lnTo>
                  <a:pt x="0" y="0"/>
                </a:lnTo>
                <a:lnTo>
                  <a:pt x="485774" y="0"/>
                </a:lnTo>
                <a:lnTo>
                  <a:pt x="485774" y="59816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9667" y="899794"/>
            <a:ext cx="106045" cy="1168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29667" y="2263775"/>
            <a:ext cx="10604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7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49448" y="2614295"/>
            <a:ext cx="186055" cy="1358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9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11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12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13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14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49448" y="4138295"/>
            <a:ext cx="186055" cy="787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15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16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17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18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448" y="5090794"/>
            <a:ext cx="186055" cy="596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19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20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21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9448" y="5852794"/>
            <a:ext cx="186055" cy="787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22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23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24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25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9124" y="485732"/>
            <a:ext cx="6515100" cy="5582285"/>
            <a:chOff x="619124" y="485732"/>
            <a:chExt cx="6515100" cy="558228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933449"/>
              <a:ext cx="152399" cy="1809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4362449"/>
              <a:ext cx="152399" cy="371474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5124449"/>
              <a:ext cx="152399" cy="3714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499" y="5886449"/>
              <a:ext cx="152399" cy="1809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9124" y="485732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2"/>
                  </a:lnTo>
                  <a:lnTo>
                    <a:pt x="23473" y="280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124" y="83814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23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62774" y="60001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609599" y="7372336"/>
            <a:ext cx="6534150" cy="933450"/>
            <a:chOff x="609599" y="7372336"/>
            <a:chExt cx="6534150" cy="933450"/>
          </a:xfrm>
        </p:grpSpPr>
        <p:sp>
          <p:nvSpPr>
            <p:cNvPr id="30" name="object 30"/>
            <p:cNvSpPr/>
            <p:nvPr/>
          </p:nvSpPr>
          <p:spPr>
            <a:xfrm>
              <a:off x="614362" y="7377099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4978"/>
                  </a:lnTo>
                  <a:lnTo>
                    <a:pt x="6523778" y="899217"/>
                  </a:lnTo>
                  <a:lnTo>
                    <a:pt x="6522086" y="903274"/>
                  </a:lnTo>
                  <a:lnTo>
                    <a:pt x="6520394" y="907408"/>
                  </a:lnTo>
                  <a:lnTo>
                    <a:pt x="6504044" y="921353"/>
                  </a:lnTo>
                  <a:lnTo>
                    <a:pt x="6499959" y="923067"/>
                  </a:lnTo>
                  <a:lnTo>
                    <a:pt x="6495707" y="923924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24"/>
                  </a:lnTo>
                  <a:lnTo>
                    <a:pt x="24664" y="923067"/>
                  </a:lnTo>
                  <a:lnTo>
                    <a:pt x="20579" y="921353"/>
                  </a:lnTo>
                  <a:lnTo>
                    <a:pt x="16495" y="919648"/>
                  </a:lnTo>
                  <a:lnTo>
                    <a:pt x="0" y="894978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9112" y="7381836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484607" y="913714"/>
                  </a:lnTo>
                  <a:lnTo>
                    <a:pt x="6491630" y="911618"/>
                  </a:lnTo>
                  <a:lnTo>
                    <a:pt x="6498082" y="908138"/>
                  </a:lnTo>
                  <a:lnTo>
                    <a:pt x="6503949" y="903249"/>
                  </a:lnTo>
                  <a:lnTo>
                    <a:pt x="6508826" y="897382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9124" y="738183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2"/>
                  </a:lnTo>
                  <a:lnTo>
                    <a:pt x="23473" y="280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619124" y="7734243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766191" y="75378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5" name="object 35"/>
          <p:cNvSpPr txBox="1"/>
          <p:nvPr/>
        </p:nvSpPr>
        <p:spPr>
          <a:xfrm>
            <a:off x="596899" y="6645275"/>
            <a:ext cx="6530975" cy="1557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63245">
              <a:lnSpc>
                <a:spcPct val="100000"/>
              </a:lnSpc>
              <a:spcBef>
                <a:spcPts val="100"/>
              </a:spcBef>
            </a:pP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ce</a:t>
            </a:r>
            <a:r>
              <a:rPr sz="1050" spc="-20" dirty="0">
                <a:solidFill>
                  <a:srgbClr val="252525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7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100" spc="-2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100">
              <a:latin typeface="Microsoft JhengHei"/>
              <a:cs typeface="Microsoft JhengHei"/>
            </a:endParaRPr>
          </a:p>
          <a:p>
            <a:pPr marR="271145" algn="r">
              <a:lnSpc>
                <a:spcPct val="100000"/>
              </a:lnSpc>
              <a:spcBef>
                <a:spcPts val="177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'file:///D:/selenium/book/frame.html'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spc="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driver.switch_to.frame("frame")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6962774" y="7496118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37</a:t>
            </a:fld>
            <a:endParaRPr spc="-2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9785"/>
            <a:ext cx="151765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5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⼀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55" dirty="0">
                <a:solidFill>
                  <a:srgbClr val="333333"/>
                </a:solidFill>
                <a:latin typeface="Arial"/>
                <a:cs typeface="Arial"/>
              </a:rPr>
              <a:t>send_keys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631735"/>
            <a:ext cx="1566545" cy="558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5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三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pywinauto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#pip</a:t>
            </a:r>
            <a:r>
              <a:rPr sz="13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install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pywinauto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599" y="809612"/>
            <a:ext cx="6534150" cy="742950"/>
            <a:chOff x="609599" y="809612"/>
            <a:chExt cx="6534150" cy="742950"/>
          </a:xfrm>
        </p:grpSpPr>
        <p:sp>
          <p:nvSpPr>
            <p:cNvPr id="5" name="object 5"/>
            <p:cNvSpPr/>
            <p:nvPr/>
          </p:nvSpPr>
          <p:spPr>
            <a:xfrm>
              <a:off x="614362" y="814374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516"/>
                  </a:lnTo>
                  <a:lnTo>
                    <a:pt x="6523778" y="708755"/>
                  </a:lnTo>
                  <a:lnTo>
                    <a:pt x="6522086" y="712812"/>
                  </a:lnTo>
                  <a:lnTo>
                    <a:pt x="6520394" y="716870"/>
                  </a:lnTo>
                  <a:lnTo>
                    <a:pt x="6504044" y="730824"/>
                  </a:lnTo>
                  <a:lnTo>
                    <a:pt x="6499959" y="732529"/>
                  </a:lnTo>
                  <a:lnTo>
                    <a:pt x="6495707" y="733386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386"/>
                  </a:lnTo>
                  <a:lnTo>
                    <a:pt x="24664" y="732529"/>
                  </a:lnTo>
                  <a:lnTo>
                    <a:pt x="20579" y="730824"/>
                  </a:lnTo>
                  <a:lnTo>
                    <a:pt x="16495" y="729148"/>
                  </a:lnTo>
                  <a:lnTo>
                    <a:pt x="0" y="704516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12" y="819111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20"/>
                  </a:lnTo>
                  <a:lnTo>
                    <a:pt x="30505" y="723214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484607" y="723214"/>
                  </a:lnTo>
                  <a:lnTo>
                    <a:pt x="6491630" y="721118"/>
                  </a:lnTo>
                  <a:lnTo>
                    <a:pt x="6498082" y="717638"/>
                  </a:lnTo>
                  <a:lnTo>
                    <a:pt x="6503949" y="712749"/>
                  </a:lnTo>
                  <a:lnTo>
                    <a:pt x="6508826" y="706882"/>
                  </a:lnTo>
                  <a:lnTo>
                    <a:pt x="6512319" y="700443"/>
                  </a:lnTo>
                  <a:lnTo>
                    <a:pt x="6514414" y="693420"/>
                  </a:lnTo>
                  <a:lnTo>
                    <a:pt x="6515100" y="685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81910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2"/>
                  </a:lnTo>
                  <a:lnTo>
                    <a:pt x="23473" y="280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117151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6191" y="9751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9448" y="880546"/>
            <a:ext cx="6111875" cy="568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"upload"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send_keys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"D:/response.txt"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2774" y="93339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09599" y="2581262"/>
            <a:ext cx="6534150" cy="1695450"/>
            <a:chOff x="609599" y="2581262"/>
            <a:chExt cx="6534150" cy="1695450"/>
          </a:xfrm>
        </p:grpSpPr>
        <p:sp>
          <p:nvSpPr>
            <p:cNvPr id="13" name="object 13"/>
            <p:cNvSpPr/>
            <p:nvPr/>
          </p:nvSpPr>
          <p:spPr>
            <a:xfrm>
              <a:off x="614362" y="2586024"/>
              <a:ext cx="6524625" cy="1685925"/>
            </a:xfrm>
            <a:custGeom>
              <a:avLst/>
              <a:gdLst/>
              <a:ahLst/>
              <a:cxnLst/>
              <a:rect l="l" t="t" r="r" b="b"/>
              <a:pathLst>
                <a:path w="6524625" h="1685925">
                  <a:moveTo>
                    <a:pt x="0" y="1652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535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5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4624" y="33337"/>
                  </a:lnTo>
                  <a:lnTo>
                    <a:pt x="6524624" y="1652587"/>
                  </a:lnTo>
                  <a:lnTo>
                    <a:pt x="6524623" y="1656978"/>
                  </a:lnTo>
                  <a:lnTo>
                    <a:pt x="6523778" y="1661217"/>
                  </a:lnTo>
                  <a:lnTo>
                    <a:pt x="6522086" y="1665312"/>
                  </a:lnTo>
                  <a:lnTo>
                    <a:pt x="6520394" y="1669408"/>
                  </a:lnTo>
                  <a:lnTo>
                    <a:pt x="6504044" y="1683324"/>
                  </a:lnTo>
                  <a:lnTo>
                    <a:pt x="6499959" y="1685029"/>
                  </a:lnTo>
                  <a:lnTo>
                    <a:pt x="6495707" y="1685886"/>
                  </a:lnTo>
                  <a:lnTo>
                    <a:pt x="6491287" y="1685924"/>
                  </a:lnTo>
                  <a:lnTo>
                    <a:pt x="33337" y="1685924"/>
                  </a:lnTo>
                  <a:lnTo>
                    <a:pt x="28916" y="1685886"/>
                  </a:lnTo>
                  <a:lnTo>
                    <a:pt x="24664" y="1685029"/>
                  </a:lnTo>
                  <a:lnTo>
                    <a:pt x="20579" y="1683324"/>
                  </a:lnTo>
                  <a:lnTo>
                    <a:pt x="16495" y="1681648"/>
                  </a:lnTo>
                  <a:lnTo>
                    <a:pt x="12890" y="1679266"/>
                  </a:lnTo>
                  <a:lnTo>
                    <a:pt x="9764" y="1676142"/>
                  </a:lnTo>
                  <a:lnTo>
                    <a:pt x="6638" y="1673018"/>
                  </a:lnTo>
                  <a:lnTo>
                    <a:pt x="4229" y="1669408"/>
                  </a:lnTo>
                  <a:lnTo>
                    <a:pt x="2537" y="1665312"/>
                  </a:lnTo>
                  <a:lnTo>
                    <a:pt x="845" y="1661217"/>
                  </a:lnTo>
                  <a:lnTo>
                    <a:pt x="0" y="1656978"/>
                  </a:lnTo>
                  <a:lnTo>
                    <a:pt x="0" y="1652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12" y="2590761"/>
              <a:ext cx="6515100" cy="1676400"/>
            </a:xfrm>
            <a:custGeom>
              <a:avLst/>
              <a:gdLst/>
              <a:ahLst/>
              <a:cxnLst/>
              <a:rect l="l" t="t" r="r" b="b"/>
              <a:pathLst>
                <a:path w="6515100" h="1676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638300"/>
                  </a:lnTo>
                  <a:lnTo>
                    <a:pt x="698" y="1645920"/>
                  </a:lnTo>
                  <a:lnTo>
                    <a:pt x="30505" y="1675714"/>
                  </a:lnTo>
                  <a:lnTo>
                    <a:pt x="38100" y="1676400"/>
                  </a:lnTo>
                  <a:lnTo>
                    <a:pt x="6477000" y="1676400"/>
                  </a:lnTo>
                  <a:lnTo>
                    <a:pt x="6484607" y="1675714"/>
                  </a:lnTo>
                  <a:lnTo>
                    <a:pt x="6491630" y="1673618"/>
                  </a:lnTo>
                  <a:lnTo>
                    <a:pt x="6498082" y="1670138"/>
                  </a:lnTo>
                  <a:lnTo>
                    <a:pt x="6503949" y="1665249"/>
                  </a:lnTo>
                  <a:lnTo>
                    <a:pt x="6508826" y="1659382"/>
                  </a:lnTo>
                  <a:lnTo>
                    <a:pt x="6512319" y="1652943"/>
                  </a:lnTo>
                  <a:lnTo>
                    <a:pt x="6514414" y="1645920"/>
                  </a:lnTo>
                  <a:lnTo>
                    <a:pt x="6515100" y="1638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24" y="259075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2"/>
                  </a:lnTo>
                  <a:lnTo>
                    <a:pt x="23473" y="280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294316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6191" y="27563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6899" y="1907585"/>
            <a:ext cx="6519545" cy="226822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105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⼆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autoit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下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载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autoit</a:t>
            </a:r>
            <a:r>
              <a:rPr sz="1300" spc="-105" dirty="0">
                <a:solidFill>
                  <a:srgbClr val="333333"/>
                </a:solidFill>
                <a:latin typeface="Microsoft JhengHei"/>
                <a:cs typeface="Microsoft JhengHei"/>
              </a:rPr>
              <a:t>⼯具，代码如下：</a:t>
            </a:r>
            <a:endParaRPr sz="1300">
              <a:latin typeface="Microsoft JhengHei"/>
              <a:cs typeface="Microsoft JhengHei"/>
            </a:endParaRPr>
          </a:p>
          <a:p>
            <a:pPr marR="259715" algn="r">
              <a:lnSpc>
                <a:spcPct val="100000"/>
              </a:lnSpc>
              <a:spcBef>
                <a:spcPts val="1815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483234" lvl="1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ControlFocus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669900"/>
                </a:solidFill>
                <a:latin typeface="PMingLiU"/>
                <a:cs typeface="PMingLiU"/>
              </a:rPr>
              <a:t>开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"Edit"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lvl="1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WinWait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"[CLASS:#32770]"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5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lvl="1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95" dirty="0">
                <a:solidFill>
                  <a:srgbClr val="6A737D"/>
                </a:solidFill>
                <a:latin typeface="Microsoft JhengHei"/>
                <a:cs typeface="Microsoft JhengHei"/>
              </a:rPr>
              <a:t>上传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ip.txt</a:t>
            </a:r>
            <a:r>
              <a:rPr sz="1050" spc="-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⽂件</a:t>
            </a:r>
            <a:endParaRPr sz="1100">
              <a:latin typeface="Microsoft JhengHei"/>
              <a:cs typeface="Microsoft JhengHei"/>
            </a:endParaRPr>
          </a:p>
          <a:p>
            <a:pPr marL="483234" lvl="1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ControlSetText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669900"/>
                </a:solidFill>
                <a:latin typeface="PMingLiU"/>
                <a:cs typeface="PMingLiU"/>
              </a:rPr>
              <a:t>开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"Edit1"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"D:\soft\ip.txt"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lvl="1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Sleep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1000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lvl="1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ControlClick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669900"/>
                </a:solidFill>
                <a:latin typeface="PMingLiU"/>
                <a:cs typeface="PMingLiU"/>
              </a:rPr>
              <a:t>开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"Button1"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2774" y="270504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09599" y="5314936"/>
            <a:ext cx="6534150" cy="3028950"/>
            <a:chOff x="609599" y="5314936"/>
            <a:chExt cx="6534150" cy="3028950"/>
          </a:xfrm>
        </p:grpSpPr>
        <p:sp>
          <p:nvSpPr>
            <p:cNvPr id="21" name="object 21"/>
            <p:cNvSpPr/>
            <p:nvPr/>
          </p:nvSpPr>
          <p:spPr>
            <a:xfrm>
              <a:off x="614362" y="5319699"/>
              <a:ext cx="6524625" cy="3019425"/>
            </a:xfrm>
            <a:custGeom>
              <a:avLst/>
              <a:gdLst/>
              <a:ahLst/>
              <a:cxnLst/>
              <a:rect l="l" t="t" r="r" b="b"/>
              <a:pathLst>
                <a:path w="6524625" h="3019425">
                  <a:moveTo>
                    <a:pt x="0" y="29860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573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5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0394" y="16449"/>
                  </a:lnTo>
                  <a:lnTo>
                    <a:pt x="6522086" y="20573"/>
                  </a:lnTo>
                  <a:lnTo>
                    <a:pt x="6523778" y="24631"/>
                  </a:lnTo>
                  <a:lnTo>
                    <a:pt x="6524623" y="28908"/>
                  </a:lnTo>
                  <a:lnTo>
                    <a:pt x="6524624" y="33337"/>
                  </a:lnTo>
                  <a:lnTo>
                    <a:pt x="6524624" y="2986087"/>
                  </a:lnTo>
                  <a:lnTo>
                    <a:pt x="6499959" y="3018529"/>
                  </a:lnTo>
                  <a:lnTo>
                    <a:pt x="6491287" y="3019424"/>
                  </a:lnTo>
                  <a:lnTo>
                    <a:pt x="33337" y="3019424"/>
                  </a:lnTo>
                  <a:lnTo>
                    <a:pt x="845" y="2994716"/>
                  </a:lnTo>
                  <a:lnTo>
                    <a:pt x="0" y="2990478"/>
                  </a:lnTo>
                  <a:lnTo>
                    <a:pt x="0" y="2986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9112" y="5324436"/>
              <a:ext cx="6515100" cy="3009900"/>
            </a:xfrm>
            <a:custGeom>
              <a:avLst/>
              <a:gdLst/>
              <a:ahLst/>
              <a:cxnLst/>
              <a:rect l="l" t="t" r="r" b="b"/>
              <a:pathLst>
                <a:path w="6515100" h="3009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2971800"/>
                  </a:lnTo>
                  <a:lnTo>
                    <a:pt x="698" y="2979420"/>
                  </a:lnTo>
                  <a:lnTo>
                    <a:pt x="30505" y="3009214"/>
                  </a:lnTo>
                  <a:lnTo>
                    <a:pt x="38100" y="3009900"/>
                  </a:lnTo>
                  <a:lnTo>
                    <a:pt x="6477000" y="3009900"/>
                  </a:lnTo>
                  <a:lnTo>
                    <a:pt x="6484607" y="3009214"/>
                  </a:lnTo>
                  <a:lnTo>
                    <a:pt x="6491630" y="3007118"/>
                  </a:lnTo>
                  <a:lnTo>
                    <a:pt x="6498082" y="3003639"/>
                  </a:lnTo>
                  <a:lnTo>
                    <a:pt x="6503949" y="2998749"/>
                  </a:lnTo>
                  <a:lnTo>
                    <a:pt x="6508826" y="2992882"/>
                  </a:lnTo>
                  <a:lnTo>
                    <a:pt x="6512319" y="2986443"/>
                  </a:lnTo>
                  <a:lnTo>
                    <a:pt x="6514414" y="2979420"/>
                  </a:lnTo>
                  <a:lnTo>
                    <a:pt x="6515100" y="2971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596899" y="5750489"/>
            <a:ext cx="4856480" cy="2915285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563245" indent="-318135">
              <a:lnSpc>
                <a:spcPct val="100000"/>
              </a:lnSpc>
              <a:spcBef>
                <a:spcPts val="245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#coding=utf-</a:t>
            </a:r>
            <a:r>
              <a:rPr sz="1050" spc="-50" dirty="0">
                <a:solidFill>
                  <a:srgbClr val="6A737D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引</a:t>
            </a:r>
            <a:r>
              <a:rPr sz="1100" spc="180" dirty="0">
                <a:solidFill>
                  <a:srgbClr val="6A737D"/>
                </a:solidFill>
                <a:latin typeface="Microsoft JhengHei"/>
                <a:cs typeface="Microsoft JhengHei"/>
              </a:rPr>
              <a:t>⼊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Application</a:t>
            </a:r>
            <a:r>
              <a:rPr sz="1050" spc="1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模</a:t>
            </a:r>
            <a:r>
              <a:rPr sz="1100" spc="-60" dirty="0">
                <a:solidFill>
                  <a:srgbClr val="6A737D"/>
                </a:solidFill>
                <a:latin typeface="PMingLiU"/>
                <a:cs typeface="PMingLiU"/>
              </a:rPr>
              <a:t>块</a:t>
            </a:r>
            <a:endParaRPr sz="1100">
              <a:latin typeface="PMingLiU"/>
              <a:cs typeface="PMingLiU"/>
            </a:endParaRPr>
          </a:p>
          <a:p>
            <a:pPr marL="5632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from</a:t>
            </a:r>
            <a:r>
              <a:rPr sz="1050" spc="6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pywinauto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application</a:t>
            </a:r>
            <a:r>
              <a:rPr sz="1050" spc="6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6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Application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time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app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Application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定位到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窗</a:t>
            </a:r>
            <a:r>
              <a:rPr sz="1100" spc="-50" dirty="0">
                <a:solidFill>
                  <a:srgbClr val="6A737D"/>
                </a:solidFill>
                <a:latin typeface="Microsoft JhengHei"/>
                <a:cs typeface="Microsoft JhengHei"/>
              </a:rPr>
              <a:t>⼝</a:t>
            </a:r>
            <a:endParaRPr sz="1100">
              <a:latin typeface="Microsoft JhengHei"/>
              <a:cs typeface="Microsoft JhengHei"/>
            </a:endParaRPr>
          </a:p>
          <a:p>
            <a:pPr marL="563245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app</a:t>
            </a:r>
            <a:r>
              <a:rPr sz="1050" spc="6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=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app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connect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title_re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669900"/>
                </a:solidFill>
                <a:latin typeface="PMingLiU"/>
                <a:cs typeface="PMingLiU"/>
              </a:rPr>
              <a:t>开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class_name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"#32770"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设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置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⽂件路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径</a:t>
            </a:r>
            <a:endParaRPr sz="1100">
              <a:latin typeface="PMingLiU"/>
              <a:cs typeface="PMingLiU"/>
            </a:endParaRPr>
          </a:p>
          <a:p>
            <a:pPr marL="563245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app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'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669900"/>
                </a:solidFill>
                <a:latin typeface="PMingLiU"/>
                <a:cs typeface="PMingLiU"/>
              </a:rPr>
              <a:t>开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'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][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"EDit1"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SetEditText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"D:\soft\ip.txt</a:t>
            </a:r>
            <a:r>
              <a:rPr sz="1050" spc="100" dirty="0">
                <a:solidFill>
                  <a:srgbClr val="669900"/>
                </a:solidFill>
                <a:latin typeface="Courier New"/>
                <a:cs typeface="Courier New"/>
              </a:rPr>
              <a:t> "</a:t>
            </a:r>
            <a:r>
              <a:rPr sz="1050" spc="-25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time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sleep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单击按钮</a:t>
            </a:r>
            <a:endParaRPr sz="1100">
              <a:latin typeface="Microsoft JhengHei"/>
              <a:cs typeface="Microsoft JhengHei"/>
            </a:endParaRPr>
          </a:p>
          <a:p>
            <a:pPr marL="563245" indent="-39814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app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669900"/>
                </a:solidFill>
                <a:latin typeface="PMingLiU"/>
                <a:cs typeface="PMingLiU"/>
              </a:rPr>
              <a:t>开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][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"Button1"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"end"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下</a:t>
            </a:r>
            <a:r>
              <a:rPr sz="1300" spc="-50" dirty="0">
                <a:solidFill>
                  <a:srgbClr val="333333"/>
                </a:solidFill>
                <a:latin typeface="PMingLiU"/>
                <a:cs typeface="PMingLiU"/>
              </a:rPr>
              <a:t>载</a:t>
            </a:r>
            <a:endParaRPr sz="1300">
              <a:latin typeface="PMingLiU"/>
              <a:cs typeface="PMingLiU"/>
            </a:endParaRPr>
          </a:p>
        </p:txBody>
      </p:sp>
      <p:grpSp>
        <p:nvGrpSpPr>
          <p:cNvPr id="24" name="object 24"/>
          <p:cNvGrpSpPr/>
          <p:nvPr/>
        </p:nvGrpSpPr>
        <p:grpSpPr>
          <a:xfrm>
            <a:off x="619124" y="5324432"/>
            <a:ext cx="6515100" cy="361950"/>
            <a:chOff x="619124" y="5324432"/>
            <a:chExt cx="6515100" cy="361950"/>
          </a:xfrm>
        </p:grpSpPr>
        <p:sp>
          <p:nvSpPr>
            <p:cNvPr id="25" name="object 25"/>
            <p:cNvSpPr/>
            <p:nvPr/>
          </p:nvSpPr>
          <p:spPr>
            <a:xfrm>
              <a:off x="619124" y="5324432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3"/>
                  </a:lnTo>
                  <a:lnTo>
                    <a:pt x="23473" y="280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9124" y="567684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842391" y="54804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6409828" y="5385871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962774" y="543871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38</a:t>
            </a:fld>
            <a:endParaRPr spc="-2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7535662"/>
            <a:ext cx="1367790" cy="189230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6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8</a:t>
            </a:r>
            <a:r>
              <a:rPr sz="1300" spc="-90" dirty="0">
                <a:solidFill>
                  <a:srgbClr val="252525"/>
                </a:solidFill>
                <a:latin typeface="PMingLiU"/>
                <a:cs typeface="PMingLiU"/>
              </a:rPr>
              <a:t>、弹框</a:t>
            </a:r>
            <a:endParaRPr sz="1300">
              <a:latin typeface="PMingLiU"/>
              <a:cs typeface="PMingLiU"/>
            </a:endParaRPr>
          </a:p>
          <a:p>
            <a:pPr marL="165100" indent="-152400">
              <a:lnSpc>
                <a:spcPct val="100000"/>
              </a:lnSpc>
              <a:spcBef>
                <a:spcPts val="464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25" dirty="0">
                <a:latin typeface="Arial"/>
                <a:cs typeface="Arial"/>
              </a:rPr>
              <a:t>alert:</a:t>
            </a:r>
            <a:r>
              <a:rPr sz="1300" spc="-110" dirty="0">
                <a:latin typeface="Microsoft JhengHei"/>
                <a:cs typeface="Microsoft JhengHei"/>
              </a:rPr>
              <a:t>⽤</a:t>
            </a:r>
            <a:r>
              <a:rPr sz="1300" spc="-110" dirty="0">
                <a:latin typeface="PMingLiU"/>
                <a:cs typeface="PMingLiU"/>
              </a:rPr>
              <a:t>来</a:t>
            </a:r>
            <a:r>
              <a:rPr sz="1300" spc="-80" dirty="0">
                <a:latin typeface="Microsoft JhengHei"/>
                <a:cs typeface="Microsoft JhengHei"/>
              </a:rPr>
              <a:t>提示</a:t>
            </a:r>
            <a:endParaRPr sz="1300">
              <a:latin typeface="Microsoft JhengHei"/>
              <a:cs typeface="Microsoft JhengHei"/>
            </a:endParaRPr>
          </a:p>
          <a:p>
            <a:pPr marL="297815">
              <a:lnSpc>
                <a:spcPct val="100000"/>
              </a:lnSpc>
              <a:spcBef>
                <a:spcPts val="114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参⻅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al.html</a:t>
            </a:r>
            <a:r>
              <a:rPr sz="11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⻚⾯</a:t>
            </a:r>
            <a:endParaRPr sz="1100">
              <a:latin typeface="Microsoft JhengHei"/>
              <a:cs typeface="Microsoft JhengHei"/>
            </a:endParaRPr>
          </a:p>
          <a:p>
            <a:pPr marL="165100" indent="-152400">
              <a:lnSpc>
                <a:spcPct val="100000"/>
              </a:lnSpc>
              <a:spcBef>
                <a:spcPts val="495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20" dirty="0">
                <a:latin typeface="Arial"/>
                <a:cs typeface="Arial"/>
              </a:rPr>
              <a:t>confirm:</a:t>
            </a:r>
            <a:r>
              <a:rPr sz="1300" spc="-110" dirty="0">
                <a:latin typeface="Microsoft JhengHei"/>
                <a:cs typeface="Microsoft JhengHei"/>
              </a:rPr>
              <a:t>⽤</a:t>
            </a:r>
            <a:r>
              <a:rPr sz="1300" spc="-110" dirty="0">
                <a:latin typeface="PMingLiU"/>
                <a:cs typeface="PMingLiU"/>
              </a:rPr>
              <a:t>来</a:t>
            </a:r>
            <a:r>
              <a:rPr sz="1300" spc="-80" dirty="0">
                <a:latin typeface="Microsoft JhengHei"/>
                <a:cs typeface="Microsoft JhengHei"/>
              </a:rPr>
              <a:t>确认</a:t>
            </a:r>
            <a:endParaRPr sz="1300">
              <a:latin typeface="Microsoft JhengHei"/>
              <a:cs typeface="Microsoft JhengHei"/>
            </a:endParaRPr>
          </a:p>
          <a:p>
            <a:pPr marL="12700" marR="36195" indent="152400">
              <a:lnSpc>
                <a:spcPct val="129800"/>
              </a:lnSpc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25" dirty="0">
                <a:latin typeface="Arial"/>
                <a:cs typeface="Arial"/>
              </a:rPr>
              <a:t>prompt:</a:t>
            </a:r>
            <a:r>
              <a:rPr sz="1300" spc="-110" dirty="0">
                <a:latin typeface="PMingLiU"/>
                <a:cs typeface="PMingLiU"/>
              </a:rPr>
              <a:t>输</a:t>
            </a:r>
            <a:r>
              <a:rPr sz="1300" spc="-114" dirty="0">
                <a:latin typeface="Microsoft JhengHei"/>
                <a:cs typeface="Microsoft JhengHei"/>
              </a:rPr>
              <a:t>⼊内容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accept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接受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dismiss()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取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消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599" y="476236"/>
            <a:ext cx="6534150" cy="933450"/>
            <a:chOff x="609599" y="476236"/>
            <a:chExt cx="6534150" cy="933450"/>
          </a:xfrm>
        </p:grpSpPr>
        <p:sp>
          <p:nvSpPr>
            <p:cNvPr id="4" name="object 4"/>
            <p:cNvSpPr/>
            <p:nvPr/>
          </p:nvSpPr>
          <p:spPr>
            <a:xfrm>
              <a:off x="614362" y="480999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573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5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0394" y="16449"/>
                  </a:lnTo>
                  <a:lnTo>
                    <a:pt x="6522086" y="20573"/>
                  </a:lnTo>
                  <a:lnTo>
                    <a:pt x="6523778" y="24631"/>
                  </a:lnTo>
                  <a:lnTo>
                    <a:pt x="6524623" y="28908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499959" y="923029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845" y="899217"/>
                  </a:lnTo>
                  <a:lnTo>
                    <a:pt x="0" y="894978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485736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508826" y="897382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24" y="48573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3"/>
                  </a:lnTo>
                  <a:lnTo>
                    <a:pt x="23473" y="280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83814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9448" y="556696"/>
            <a:ext cx="6111875" cy="7518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330835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'http://localhost:63342/pyse2023/chapter05/download.html?'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LINK_TEXT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'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点击下</a:t>
            </a:r>
            <a:r>
              <a:rPr sz="1100" spc="-55" dirty="0">
                <a:solidFill>
                  <a:srgbClr val="669900"/>
                </a:solidFill>
                <a:latin typeface="PMingLiU"/>
                <a:cs typeface="PMingLiU"/>
              </a:rPr>
              <a:t>载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2774" y="60002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9599" y="2362186"/>
            <a:ext cx="6534150" cy="2457450"/>
            <a:chOff x="609599" y="2362186"/>
            <a:chExt cx="6534150" cy="2457450"/>
          </a:xfrm>
        </p:grpSpPr>
        <p:sp>
          <p:nvSpPr>
            <p:cNvPr id="12" name="object 12"/>
            <p:cNvSpPr/>
            <p:nvPr/>
          </p:nvSpPr>
          <p:spPr>
            <a:xfrm>
              <a:off x="614362" y="2366949"/>
              <a:ext cx="6524625" cy="2447925"/>
            </a:xfrm>
            <a:custGeom>
              <a:avLst/>
              <a:gdLst/>
              <a:ahLst/>
              <a:cxnLst/>
              <a:rect l="l" t="t" r="r" b="b"/>
              <a:pathLst>
                <a:path w="6524625" h="2447925">
                  <a:moveTo>
                    <a:pt x="0" y="2414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0394" y="16449"/>
                  </a:lnTo>
                  <a:lnTo>
                    <a:pt x="6522086" y="20535"/>
                  </a:lnTo>
                  <a:lnTo>
                    <a:pt x="6523778" y="24593"/>
                  </a:lnTo>
                  <a:lnTo>
                    <a:pt x="6524623" y="28870"/>
                  </a:lnTo>
                  <a:lnTo>
                    <a:pt x="6524624" y="33337"/>
                  </a:lnTo>
                  <a:lnTo>
                    <a:pt x="6524624" y="2414587"/>
                  </a:lnTo>
                  <a:lnTo>
                    <a:pt x="6504044" y="2445353"/>
                  </a:lnTo>
                  <a:lnTo>
                    <a:pt x="6499959" y="2447029"/>
                  </a:lnTo>
                  <a:lnTo>
                    <a:pt x="6495707" y="2447886"/>
                  </a:lnTo>
                  <a:lnTo>
                    <a:pt x="6491287" y="2447924"/>
                  </a:lnTo>
                  <a:lnTo>
                    <a:pt x="33337" y="2447924"/>
                  </a:lnTo>
                  <a:lnTo>
                    <a:pt x="28916" y="2447886"/>
                  </a:lnTo>
                  <a:lnTo>
                    <a:pt x="24664" y="2447029"/>
                  </a:lnTo>
                  <a:lnTo>
                    <a:pt x="20579" y="2445353"/>
                  </a:lnTo>
                  <a:lnTo>
                    <a:pt x="16495" y="2443686"/>
                  </a:lnTo>
                  <a:lnTo>
                    <a:pt x="0" y="2418978"/>
                  </a:lnTo>
                  <a:lnTo>
                    <a:pt x="0" y="2414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12" y="2371686"/>
              <a:ext cx="6515100" cy="2438400"/>
            </a:xfrm>
            <a:custGeom>
              <a:avLst/>
              <a:gdLst/>
              <a:ahLst/>
              <a:cxnLst/>
              <a:rect l="l" t="t" r="r" b="b"/>
              <a:pathLst>
                <a:path w="6515100" h="2438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2400300"/>
                  </a:lnTo>
                  <a:lnTo>
                    <a:pt x="698" y="2407920"/>
                  </a:lnTo>
                  <a:lnTo>
                    <a:pt x="30505" y="2437714"/>
                  </a:lnTo>
                  <a:lnTo>
                    <a:pt x="38100" y="2438400"/>
                  </a:lnTo>
                  <a:lnTo>
                    <a:pt x="6477000" y="2438400"/>
                  </a:lnTo>
                  <a:lnTo>
                    <a:pt x="6508826" y="2421382"/>
                  </a:lnTo>
                  <a:lnTo>
                    <a:pt x="6512319" y="2414943"/>
                  </a:lnTo>
                  <a:lnTo>
                    <a:pt x="6514414" y="2407920"/>
                  </a:lnTo>
                  <a:lnTo>
                    <a:pt x="6515100" y="2400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24" y="237168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3"/>
                  </a:lnTo>
                  <a:lnTo>
                    <a:pt x="23473" y="280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24" y="272409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842391" y="252770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596899" y="1694925"/>
            <a:ext cx="6519545" cy="3921125"/>
          </a:xfrm>
          <a:prstGeom prst="rect">
            <a:avLst/>
          </a:prstGeom>
        </p:spPr>
        <p:txBody>
          <a:bodyPr vert="horz" wrap="square" lIns="0" tIns="14605" rIns="0" bIns="0" rtlCol="0">
            <a:spAutoFit/>
          </a:bodyPr>
          <a:lstStyle/>
          <a:p>
            <a:pPr marL="12700" marR="5500370">
              <a:lnSpc>
                <a:spcPct val="129800"/>
              </a:lnSpc>
              <a:spcBef>
                <a:spcPts val="115"/>
              </a:spcBef>
            </a:pPr>
            <a:r>
              <a:rPr sz="1300" spc="-75" dirty="0">
                <a:solidFill>
                  <a:srgbClr val="333333"/>
                </a:solidFill>
                <a:latin typeface="Arial"/>
                <a:cs typeface="Arial"/>
              </a:rPr>
              <a:t>7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14" dirty="0">
                <a:solidFill>
                  <a:srgbClr val="333333"/>
                </a:solidFill>
                <a:latin typeface="Microsoft JhengHei"/>
                <a:cs typeface="Microsoft JhengHei"/>
              </a:rPr>
              <a:t>多窗⼝切换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功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能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  <a:p>
            <a:pPr marR="259715" algn="r">
              <a:lnSpc>
                <a:spcPct val="100000"/>
              </a:lnSpc>
              <a:spcBef>
                <a:spcPts val="174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563245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'file:///Users/tim/Desktop/selenium/book/login.html#'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打印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当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前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窗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⼝句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柄</a:t>
            </a:r>
            <a:endParaRPr sz="1100">
              <a:latin typeface="PMingLiU"/>
              <a:cs typeface="PMingLiU"/>
            </a:endParaRPr>
          </a:p>
          <a:p>
            <a:pPr marL="5632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current_window_handle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PARTIAL_LINK_TEXT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上传资料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打印所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有窗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⼝句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柄</a:t>
            </a:r>
            <a:endParaRPr sz="1100">
              <a:latin typeface="PMingLiU"/>
              <a:cs typeface="PMingLiU"/>
            </a:endParaRPr>
          </a:p>
          <a:p>
            <a:pPr marL="5632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window_handles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切换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都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新⻚⾯</a:t>
            </a:r>
            <a:endParaRPr sz="1100">
              <a:latin typeface="Microsoft JhengHei"/>
              <a:cs typeface="Microsoft JhengHei"/>
            </a:endParaRPr>
          </a:p>
          <a:p>
            <a:pPr marL="5632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switch_to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window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window_handles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-</a:t>
            </a:r>
            <a:r>
              <a:rPr sz="1050" spc="-25" dirty="0">
                <a:solidFill>
                  <a:srgbClr val="005CC4"/>
                </a:solidFill>
                <a:latin typeface="Courier New"/>
                <a:cs typeface="Courier New"/>
              </a:rPr>
              <a:t>1</a:t>
            </a:r>
            <a:r>
              <a:rPr sz="1050" spc="-25" dirty="0">
                <a:solidFill>
                  <a:srgbClr val="252525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开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上传附件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窗</a:t>
            </a:r>
            <a:r>
              <a:rPr sz="1100" spc="-50" dirty="0">
                <a:solidFill>
                  <a:srgbClr val="6A737D"/>
                </a:solidFill>
                <a:latin typeface="Microsoft JhengHei"/>
                <a:cs typeface="Microsoft JhengHei"/>
              </a:rPr>
              <a:t>⼝</a:t>
            </a:r>
            <a:endParaRPr sz="1100">
              <a:latin typeface="Microsoft JhengHei"/>
              <a:cs typeface="Microsoft JhengHei"/>
            </a:endParaRPr>
          </a:p>
          <a:p>
            <a:pPr marL="563245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"AttachFrame"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050">
              <a:latin typeface="Courier New"/>
              <a:cs typeface="Courier New"/>
            </a:endParaRPr>
          </a:p>
          <a:p>
            <a:pPr marL="12700" marR="3732529">
              <a:lnSpc>
                <a:spcPct val="135400"/>
              </a:lnSpc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def</a:t>
            </a:r>
            <a:r>
              <a:rPr sz="1200" spc="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Arial"/>
                <a:cs typeface="Arial"/>
              </a:rPr>
              <a:t>window(self,</a:t>
            </a:r>
            <a:r>
              <a:rPr sz="1200" spc="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30" dirty="0">
                <a:solidFill>
                  <a:srgbClr val="252525"/>
                </a:solidFill>
                <a:latin typeface="Arial"/>
                <a:cs typeface="Arial"/>
              </a:rPr>
              <a:t>window_name)</a:t>
            </a:r>
            <a:r>
              <a:rPr sz="1200" spc="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285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&gt;</a:t>
            </a:r>
            <a:r>
              <a:rPr sz="1200" spc="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52525"/>
                </a:solidFill>
                <a:latin typeface="Arial"/>
                <a:cs typeface="Arial"/>
              </a:rPr>
              <a:t>None: </a:t>
            </a:r>
            <a:r>
              <a:rPr sz="1200" spc="30" dirty="0">
                <a:solidFill>
                  <a:srgbClr val="252525"/>
                </a:solidFill>
                <a:latin typeface="Arial"/>
                <a:cs typeface="Arial"/>
              </a:rPr>
              <a:t>"""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spc="-10" dirty="0">
                <a:solidFill>
                  <a:srgbClr val="252525"/>
                </a:solidFill>
                <a:latin typeface="Arial"/>
                <a:cs typeface="Arial"/>
              </a:rPr>
              <a:t>Switches</a:t>
            </a:r>
            <a:r>
              <a:rPr sz="1200" spc="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focus</a:t>
            </a:r>
            <a:r>
              <a:rPr sz="1200" spc="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to</a:t>
            </a:r>
            <a:r>
              <a:rPr sz="1200" spc="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the</a:t>
            </a:r>
            <a:r>
              <a:rPr sz="1200" spc="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specified</a:t>
            </a:r>
            <a:r>
              <a:rPr sz="1200" spc="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Arial"/>
                <a:cs typeface="Arial"/>
              </a:rPr>
              <a:t>window.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962774" y="248596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14362" y="6072173"/>
            <a:ext cx="6524625" cy="923925"/>
          </a:xfrm>
          <a:custGeom>
            <a:avLst/>
            <a:gdLst/>
            <a:ahLst/>
            <a:cxnLst/>
            <a:rect l="l" t="t" r="r" b="b"/>
            <a:pathLst>
              <a:path w="6524625" h="923925">
                <a:moveTo>
                  <a:pt x="0" y="890587"/>
                </a:moveTo>
                <a:lnTo>
                  <a:pt x="0" y="33337"/>
                </a:lnTo>
                <a:lnTo>
                  <a:pt x="0" y="28870"/>
                </a:lnTo>
                <a:lnTo>
                  <a:pt x="845" y="24593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24624" y="33337"/>
                </a:lnTo>
                <a:lnTo>
                  <a:pt x="6524624" y="890587"/>
                </a:lnTo>
                <a:lnTo>
                  <a:pt x="6504044" y="921324"/>
                </a:lnTo>
                <a:lnTo>
                  <a:pt x="6499959" y="923029"/>
                </a:lnTo>
                <a:lnTo>
                  <a:pt x="6495707" y="923886"/>
                </a:lnTo>
                <a:lnTo>
                  <a:pt x="6491287" y="923924"/>
                </a:lnTo>
                <a:lnTo>
                  <a:pt x="33337" y="923924"/>
                </a:lnTo>
                <a:lnTo>
                  <a:pt x="28916" y="923886"/>
                </a:lnTo>
                <a:lnTo>
                  <a:pt x="24664" y="923029"/>
                </a:lnTo>
                <a:lnTo>
                  <a:pt x="20579" y="921324"/>
                </a:lnTo>
                <a:lnTo>
                  <a:pt x="16495" y="919648"/>
                </a:lnTo>
                <a:lnTo>
                  <a:pt x="0" y="894978"/>
                </a:lnTo>
                <a:lnTo>
                  <a:pt x="0" y="890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1401626" y="6490969"/>
            <a:ext cx="5552440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:Args:</a:t>
            </a:r>
            <a:endParaRPr sz="1050">
              <a:latin typeface="Courier New"/>
              <a:cs typeface="Courier New"/>
            </a:endParaRPr>
          </a:p>
          <a:p>
            <a:pPr marL="8001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-</a:t>
            </a:r>
            <a:r>
              <a:rPr sz="1050" spc="2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window_name:</a:t>
            </a:r>
            <a:r>
              <a:rPr sz="1050" spc="3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The</a:t>
            </a:r>
            <a:r>
              <a:rPr sz="1050" spc="2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name</a:t>
            </a:r>
            <a:r>
              <a:rPr sz="1050" spc="3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or</a:t>
            </a:r>
            <a:r>
              <a:rPr sz="1050" spc="2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window</a:t>
            </a:r>
            <a:r>
              <a:rPr sz="1050" spc="3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handle</a:t>
            </a:r>
            <a:r>
              <a:rPr sz="1050" spc="2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of</a:t>
            </a:r>
            <a:r>
              <a:rPr sz="1050" spc="3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the</a:t>
            </a:r>
            <a:r>
              <a:rPr sz="1050" spc="2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window</a:t>
            </a:r>
            <a:r>
              <a:rPr sz="1050" spc="3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to</a:t>
            </a:r>
            <a:r>
              <a:rPr sz="1050" spc="2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switch</a:t>
            </a:r>
            <a:r>
              <a:rPr sz="1050" spc="3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to.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62148" y="6490969"/>
            <a:ext cx="93345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619124" y="6076908"/>
            <a:ext cx="6515100" cy="361950"/>
            <a:chOff x="619124" y="6076908"/>
            <a:chExt cx="6515100" cy="361950"/>
          </a:xfrm>
        </p:grpSpPr>
        <p:sp>
          <p:nvSpPr>
            <p:cNvPr id="23" name="object 23"/>
            <p:cNvSpPr/>
            <p:nvPr/>
          </p:nvSpPr>
          <p:spPr>
            <a:xfrm>
              <a:off x="619124" y="607690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3"/>
                  </a:lnTo>
                  <a:lnTo>
                    <a:pt x="23473" y="280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9124" y="642931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6191" y="62424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6232028" y="6147871"/>
            <a:ext cx="62928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0" dirty="0">
                <a:solidFill>
                  <a:srgbClr val="8B8B8B"/>
                </a:solidFill>
                <a:latin typeface="Arial"/>
                <a:cs typeface="Arial"/>
              </a:rPr>
              <a:t>Plain</a:t>
            </a:r>
            <a:r>
              <a:rPr sz="1150" spc="-45" dirty="0">
                <a:solidFill>
                  <a:srgbClr val="8B8B8B"/>
                </a:solidFill>
                <a:latin typeface="Arial"/>
                <a:cs typeface="Arial"/>
              </a:rPr>
              <a:t> </a:t>
            </a:r>
            <a:r>
              <a:rPr sz="1150" spc="-20" dirty="0">
                <a:solidFill>
                  <a:srgbClr val="8B8B8B"/>
                </a:solidFill>
                <a:latin typeface="Arial"/>
                <a:cs typeface="Arial"/>
              </a:rPr>
              <a:t>Text</a:t>
            </a:r>
            <a:endParaRPr sz="115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6962774" y="619119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39</a:t>
            </a:fld>
            <a:endParaRPr spc="-2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99" y="476248"/>
            <a:ext cx="67627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pip</a:t>
            </a:r>
            <a:r>
              <a:rPr sz="1300" spc="-125" dirty="0">
                <a:solidFill>
                  <a:srgbClr val="252525"/>
                </a:solidFill>
                <a:latin typeface="Microsoft JhengHei"/>
                <a:cs typeface="Microsoft JhengHei"/>
              </a:rPr>
              <a:t>命令：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599" y="3000373"/>
            <a:ext cx="67627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pip</a:t>
            </a:r>
            <a:r>
              <a:rPr sz="1300" spc="-125" dirty="0">
                <a:solidFill>
                  <a:srgbClr val="333333"/>
                </a:solidFill>
                <a:latin typeface="Microsoft JhengHei"/>
                <a:cs typeface="Microsoft JhengHei"/>
              </a:rPr>
              <a:t>官⽹：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99752" y="3307760"/>
            <a:ext cx="287782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333333"/>
                </a:solidFill>
                <a:latin typeface="Arial"/>
                <a:cs typeface="Arial"/>
                <a:hlinkClick r:id="rId2"/>
              </a:rPr>
              <a:t>https://pypi.org/project/selenium/#files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95349" y="3990973"/>
            <a:ext cx="126047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55" dirty="0">
                <a:solidFill>
                  <a:srgbClr val="333333"/>
                </a:solidFill>
                <a:latin typeface="Arial"/>
                <a:cs typeface="Arial"/>
              </a:rPr>
              <a:t>Selenium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环境搭</a:t>
            </a:r>
            <a:r>
              <a:rPr sz="1300" spc="-95" dirty="0">
                <a:solidFill>
                  <a:srgbClr val="333333"/>
                </a:solidFill>
                <a:latin typeface="PMingLiU"/>
                <a:cs typeface="PMingLiU"/>
              </a:rPr>
              <a:t>建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899" y="4308983"/>
            <a:ext cx="2285365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官⽹：</a:t>
            </a: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3"/>
              </a:rPr>
              <a:t>https://www.selenium.dev/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95349" y="7991473"/>
            <a:ext cx="622300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驱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动安装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2650" y="8309216"/>
            <a:ext cx="387667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25" dirty="0">
                <a:latin typeface="Arial"/>
                <a:cs typeface="Arial"/>
              </a:rPr>
              <a:t>1</a:t>
            </a:r>
            <a:r>
              <a:rPr sz="1100" dirty="0">
                <a:latin typeface="PMingLiU"/>
                <a:cs typeface="PMingLiU"/>
              </a:rPr>
              <a:t>、</a:t>
            </a:r>
            <a:r>
              <a:rPr sz="1200" spc="-90" dirty="0">
                <a:latin typeface="Microsoft JhengHei"/>
                <a:cs typeface="Microsoft JhengHei"/>
              </a:rPr>
              <a:t>⾕歌驱动</a:t>
            </a:r>
            <a:r>
              <a:rPr sz="1200" spc="-10" dirty="0">
                <a:latin typeface="Arial"/>
                <a:cs typeface="Arial"/>
              </a:rPr>
              <a:t>:</a:t>
            </a: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4"/>
              </a:rPr>
              <a:t>http://npm.taobao.org/mirrors/chromedriver/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199" y="40318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333333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199" y="80323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09599" y="809623"/>
            <a:ext cx="6534150" cy="2076450"/>
            <a:chOff x="609599" y="809623"/>
            <a:chExt cx="6534150" cy="2076450"/>
          </a:xfrm>
        </p:grpSpPr>
        <p:sp>
          <p:nvSpPr>
            <p:cNvPr id="12" name="object 12"/>
            <p:cNvSpPr/>
            <p:nvPr/>
          </p:nvSpPr>
          <p:spPr>
            <a:xfrm>
              <a:off x="614362" y="814386"/>
              <a:ext cx="6524625" cy="2066925"/>
            </a:xfrm>
            <a:custGeom>
              <a:avLst/>
              <a:gdLst/>
              <a:ahLst/>
              <a:cxnLst/>
              <a:rect l="l" t="t" r="r" b="b"/>
              <a:pathLst>
                <a:path w="6524625" h="2066925">
                  <a:moveTo>
                    <a:pt x="0" y="2033587"/>
                  </a:moveTo>
                  <a:lnTo>
                    <a:pt x="0" y="33337"/>
                  </a:lnTo>
                  <a:lnTo>
                    <a:pt x="0" y="28914"/>
                  </a:lnTo>
                  <a:lnTo>
                    <a:pt x="845" y="24661"/>
                  </a:lnTo>
                  <a:lnTo>
                    <a:pt x="2537" y="20577"/>
                  </a:lnTo>
                  <a:lnTo>
                    <a:pt x="4229" y="16491"/>
                  </a:lnTo>
                  <a:lnTo>
                    <a:pt x="6638" y="12887"/>
                  </a:lnTo>
                  <a:lnTo>
                    <a:pt x="9764" y="9762"/>
                  </a:lnTo>
                  <a:lnTo>
                    <a:pt x="12890" y="6634"/>
                  </a:lnTo>
                  <a:lnTo>
                    <a:pt x="16495" y="4225"/>
                  </a:lnTo>
                  <a:lnTo>
                    <a:pt x="20579" y="2534"/>
                  </a:lnTo>
                  <a:lnTo>
                    <a:pt x="24664" y="843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37"/>
                  </a:lnTo>
                  <a:lnTo>
                    <a:pt x="6508127" y="4227"/>
                  </a:lnTo>
                  <a:lnTo>
                    <a:pt x="6511733" y="6634"/>
                  </a:lnTo>
                  <a:lnTo>
                    <a:pt x="6514860" y="9762"/>
                  </a:lnTo>
                  <a:lnTo>
                    <a:pt x="6517986" y="12887"/>
                  </a:lnTo>
                  <a:lnTo>
                    <a:pt x="6520394" y="16491"/>
                  </a:lnTo>
                  <a:lnTo>
                    <a:pt x="6522086" y="20577"/>
                  </a:lnTo>
                  <a:lnTo>
                    <a:pt x="6523778" y="24661"/>
                  </a:lnTo>
                  <a:lnTo>
                    <a:pt x="6524623" y="28914"/>
                  </a:lnTo>
                  <a:lnTo>
                    <a:pt x="6524624" y="33337"/>
                  </a:lnTo>
                  <a:lnTo>
                    <a:pt x="6524624" y="2033587"/>
                  </a:lnTo>
                  <a:lnTo>
                    <a:pt x="6504044" y="2064383"/>
                  </a:lnTo>
                  <a:lnTo>
                    <a:pt x="6499959" y="2066076"/>
                  </a:lnTo>
                  <a:lnTo>
                    <a:pt x="6495707" y="2066922"/>
                  </a:lnTo>
                  <a:lnTo>
                    <a:pt x="6491287" y="2066924"/>
                  </a:lnTo>
                  <a:lnTo>
                    <a:pt x="33337" y="2066924"/>
                  </a:lnTo>
                  <a:lnTo>
                    <a:pt x="28916" y="2066922"/>
                  </a:lnTo>
                  <a:lnTo>
                    <a:pt x="24664" y="2066076"/>
                  </a:lnTo>
                  <a:lnTo>
                    <a:pt x="20579" y="2064383"/>
                  </a:lnTo>
                  <a:lnTo>
                    <a:pt x="16495" y="2062692"/>
                  </a:lnTo>
                  <a:lnTo>
                    <a:pt x="0" y="2038007"/>
                  </a:lnTo>
                  <a:lnTo>
                    <a:pt x="0" y="2033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12" y="819149"/>
              <a:ext cx="6515100" cy="2057400"/>
            </a:xfrm>
            <a:custGeom>
              <a:avLst/>
              <a:gdLst/>
              <a:ahLst/>
              <a:cxnLst/>
              <a:rect l="l" t="t" r="r" b="b"/>
              <a:pathLst>
                <a:path w="6515100" h="2057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2019300"/>
                  </a:lnTo>
                  <a:lnTo>
                    <a:pt x="698" y="2026907"/>
                  </a:lnTo>
                  <a:lnTo>
                    <a:pt x="30505" y="2056714"/>
                  </a:lnTo>
                  <a:lnTo>
                    <a:pt x="38100" y="2057400"/>
                  </a:lnTo>
                  <a:lnTo>
                    <a:pt x="6477000" y="2057400"/>
                  </a:lnTo>
                  <a:lnTo>
                    <a:pt x="6512319" y="2033930"/>
                  </a:lnTo>
                  <a:lnTo>
                    <a:pt x="6515100" y="20193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235445" y="2586348"/>
            <a:ext cx="95885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离线</a:t>
            </a:r>
            <a:r>
              <a:rPr sz="1100" spc="-60" dirty="0">
                <a:solidFill>
                  <a:srgbClr val="6A737D"/>
                </a:solidFill>
                <a:latin typeface="Microsoft JhengHei"/>
                <a:cs typeface="Microsoft JhengHei"/>
              </a:rPr>
              <a:t>包安装命令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9125" y="1228724"/>
            <a:ext cx="400050" cy="1600200"/>
          </a:xfrm>
          <a:custGeom>
            <a:avLst/>
            <a:gdLst/>
            <a:ahLst/>
            <a:cxnLst/>
            <a:rect l="l" t="t" r="r" b="b"/>
            <a:pathLst>
              <a:path w="400050" h="1600200">
                <a:moveTo>
                  <a:pt x="400049" y="1600199"/>
                </a:moveTo>
                <a:lnTo>
                  <a:pt x="0" y="1600199"/>
                </a:lnTo>
                <a:lnTo>
                  <a:pt x="0" y="0"/>
                </a:lnTo>
                <a:lnTo>
                  <a:pt x="400049" y="0"/>
                </a:lnTo>
                <a:lnTo>
                  <a:pt x="400049" y="16001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9448" y="1235330"/>
            <a:ext cx="4382770" cy="1547495"/>
          </a:xfrm>
          <a:prstGeom prst="rect">
            <a:avLst/>
          </a:prstGeom>
        </p:spPr>
        <p:txBody>
          <a:bodyPr vert="horz" wrap="square" lIns="0" tIns="3429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27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#pip</a:t>
            </a:r>
            <a:r>
              <a:rPr sz="1050" spc="3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install</a:t>
            </a:r>
            <a:r>
              <a:rPr sz="1050" spc="3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xx</a:t>
            </a:r>
            <a:r>
              <a:rPr sz="1050" spc="3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(selenium)</a:t>
            </a:r>
            <a:r>
              <a:rPr sz="1050" spc="3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安装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软</a:t>
            </a:r>
            <a:r>
              <a:rPr sz="1100" spc="-50" dirty="0">
                <a:solidFill>
                  <a:srgbClr val="6A737D"/>
                </a:solidFill>
                <a:latin typeface="Microsoft JhengHei"/>
                <a:cs typeface="Microsoft JhengHei"/>
              </a:rPr>
              <a:t>件</a:t>
            </a:r>
            <a:endParaRPr sz="1100">
              <a:latin typeface="Microsoft JhengHei"/>
              <a:cs typeface="Microsoft JhengHei"/>
            </a:endParaRPr>
          </a:p>
          <a:p>
            <a:pPr marL="330835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#pip</a:t>
            </a:r>
            <a:r>
              <a:rPr sz="1050" spc="6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install</a:t>
            </a:r>
            <a:r>
              <a:rPr sz="1050" spc="6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selenium==3.6.0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安装版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本是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3.6.0</a:t>
            </a:r>
            <a:r>
              <a:rPr sz="1050" spc="6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selenium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#pip</a:t>
            </a:r>
            <a:r>
              <a:rPr sz="1050" spc="1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install</a:t>
            </a:r>
            <a:r>
              <a:rPr sz="1050" spc="5" dirty="0">
                <a:solidFill>
                  <a:srgbClr val="6A737D"/>
                </a:solidFill>
                <a:latin typeface="Courier New"/>
                <a:cs typeface="Courier New"/>
              </a:rPr>
              <a:t> -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U</a:t>
            </a:r>
            <a:r>
              <a:rPr sz="1050" spc="1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xx</a:t>
            </a:r>
            <a:r>
              <a:rPr sz="1050" spc="1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更</a:t>
            </a:r>
            <a:r>
              <a:rPr sz="1100" spc="185" dirty="0">
                <a:solidFill>
                  <a:srgbClr val="6A737D"/>
                </a:solidFill>
                <a:latin typeface="Microsoft JhengHei"/>
                <a:cs typeface="Microsoft JhengHei"/>
              </a:rPr>
              <a:t>新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update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缩</a:t>
            </a:r>
            <a:r>
              <a:rPr sz="1100" spc="-50" dirty="0">
                <a:solidFill>
                  <a:srgbClr val="6A737D"/>
                </a:solidFill>
                <a:latin typeface="Microsoft JhengHei"/>
                <a:cs typeface="Microsoft JhengHei"/>
              </a:rPr>
              <a:t>写</a:t>
            </a:r>
            <a:endParaRPr sz="1100">
              <a:latin typeface="Microsoft JhengHei"/>
              <a:cs typeface="Microsoft JhengHei"/>
            </a:endParaRPr>
          </a:p>
          <a:p>
            <a:pPr marL="330835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#pip</a:t>
            </a:r>
            <a:r>
              <a:rPr sz="1050" spc="4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uninstall</a:t>
            </a:r>
            <a:r>
              <a:rPr sz="1050" spc="4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Package</a:t>
            </a:r>
            <a:r>
              <a:rPr sz="1050" spc="4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卸解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软</a:t>
            </a:r>
            <a:r>
              <a:rPr sz="1100" spc="-50" dirty="0">
                <a:solidFill>
                  <a:srgbClr val="6A737D"/>
                </a:solidFill>
                <a:latin typeface="Microsoft JhengHei"/>
                <a:cs typeface="Microsoft JhengHei"/>
              </a:rPr>
              <a:t>件</a:t>
            </a:r>
            <a:endParaRPr sz="1100">
              <a:latin typeface="Microsoft JhengHei"/>
              <a:cs typeface="Microsoft JhengHei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#pip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install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xx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–upgrade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#pip</a:t>
            </a:r>
            <a:r>
              <a:rPr sz="1050" spc="2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freeze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查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看已安装版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本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或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#pip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6A737D"/>
                </a:solidFill>
                <a:latin typeface="Courier New"/>
                <a:cs typeface="Courier New"/>
              </a:rPr>
              <a:t>list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#pip</a:t>
            </a:r>
            <a:r>
              <a:rPr sz="1050" spc="2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show</a:t>
            </a:r>
            <a:r>
              <a:rPr sz="1050" spc="2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xx</a:t>
            </a:r>
            <a:r>
              <a:rPr sz="1050" spc="2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查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看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某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个包的版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本</a:t>
            </a:r>
            <a:endParaRPr sz="1100">
              <a:latin typeface="PMingLiU"/>
              <a:cs typeface="PMingLiU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#python</a:t>
            </a:r>
            <a:r>
              <a:rPr sz="1050" spc="4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setup.py</a:t>
            </a:r>
            <a:r>
              <a:rPr sz="1050" spc="4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install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9124" y="819148"/>
            <a:ext cx="6515100" cy="361950"/>
            <a:chOff x="619124" y="819148"/>
            <a:chExt cx="6515100" cy="361950"/>
          </a:xfrm>
        </p:grpSpPr>
        <p:sp>
          <p:nvSpPr>
            <p:cNvPr id="18" name="object 18"/>
            <p:cNvSpPr/>
            <p:nvPr/>
          </p:nvSpPr>
          <p:spPr>
            <a:xfrm>
              <a:off x="619124" y="81914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1"/>
                  </a:lnTo>
                  <a:lnTo>
                    <a:pt x="23473" y="279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9124" y="117157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6191" y="9751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1035050" y="880546"/>
            <a:ext cx="74930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pip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使⽤命令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6409828" y="8805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62774" y="93344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125" y="4638675"/>
            <a:ext cx="4391024" cy="3228974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</a:t>
            </a:fld>
            <a:endParaRPr spc="-25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60730"/>
            <a:ext cx="3302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8097265"/>
            <a:ext cx="2362200" cy="4210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1129665" algn="l"/>
              </a:tabLst>
            </a:pPr>
            <a:r>
              <a:rPr sz="2600" spc="-215" dirty="0">
                <a:solidFill>
                  <a:srgbClr val="252525"/>
                </a:solidFill>
                <a:latin typeface="PMingLiU"/>
                <a:cs typeface="PMingLiU"/>
              </a:rPr>
              <a:t>第</a:t>
            </a:r>
            <a:r>
              <a:rPr sz="2300" spc="90" dirty="0">
                <a:solidFill>
                  <a:srgbClr val="252525"/>
                </a:solidFill>
                <a:latin typeface="Microsoft JhengHei"/>
                <a:cs typeface="Microsoft JhengHei"/>
              </a:rPr>
              <a:t>⼆</a:t>
            </a:r>
            <a:r>
              <a:rPr sz="2600" spc="-50" dirty="0">
                <a:solidFill>
                  <a:srgbClr val="252525"/>
                </a:solidFill>
                <a:latin typeface="PMingLiU"/>
                <a:cs typeface="PMingLiU"/>
              </a:rPr>
              <a:t>章</a:t>
            </a:r>
            <a:r>
              <a:rPr sz="2600" dirty="0">
                <a:solidFill>
                  <a:srgbClr val="252525"/>
                </a:solidFill>
                <a:latin typeface="PMingLiU"/>
                <a:cs typeface="PMingLiU"/>
              </a:rPr>
              <a:t>	</a:t>
            </a:r>
            <a:r>
              <a:rPr sz="2550" spc="-160" dirty="0">
                <a:solidFill>
                  <a:srgbClr val="252525"/>
                </a:solidFill>
                <a:latin typeface="PMingLiU"/>
                <a:cs typeface="PMingLiU"/>
              </a:rPr>
              <a:t>基础加</a:t>
            </a:r>
            <a:r>
              <a:rPr sz="2500" spc="-50" dirty="0">
                <a:solidFill>
                  <a:srgbClr val="252525"/>
                </a:solidFill>
                <a:latin typeface="PMingLiU"/>
                <a:cs typeface="PMingLiU"/>
              </a:rPr>
              <a:t>强</a:t>
            </a:r>
            <a:endParaRPr sz="25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9059128"/>
            <a:ext cx="930275" cy="2609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550" spc="-145" dirty="0">
                <a:solidFill>
                  <a:srgbClr val="252525"/>
                </a:solidFill>
                <a:latin typeface="PMingLiU"/>
                <a:cs typeface="PMingLiU"/>
              </a:rPr>
              <a:t>学习</a:t>
            </a:r>
            <a:r>
              <a:rPr sz="145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⽬</a:t>
            </a:r>
            <a:r>
              <a:rPr sz="1500" spc="-65" dirty="0">
                <a:solidFill>
                  <a:srgbClr val="252525"/>
                </a:solidFill>
                <a:latin typeface="PMingLiU"/>
                <a:cs typeface="PMingLiU"/>
              </a:rPr>
              <a:t>标：</a:t>
            </a:r>
            <a:endParaRPr sz="1500">
              <a:latin typeface="PMingLiU"/>
              <a:cs typeface="PMingLi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599" y="809611"/>
            <a:ext cx="6534150" cy="1885950"/>
            <a:chOff x="609599" y="809611"/>
            <a:chExt cx="6534150" cy="1885950"/>
          </a:xfrm>
        </p:grpSpPr>
        <p:sp>
          <p:nvSpPr>
            <p:cNvPr id="7" name="object 7"/>
            <p:cNvSpPr/>
            <p:nvPr/>
          </p:nvSpPr>
          <p:spPr>
            <a:xfrm>
              <a:off x="614362" y="814373"/>
              <a:ext cx="6524625" cy="1876425"/>
            </a:xfrm>
            <a:custGeom>
              <a:avLst/>
              <a:gdLst/>
              <a:ahLst/>
              <a:cxnLst/>
              <a:rect l="l" t="t" r="r" b="b"/>
              <a:pathLst>
                <a:path w="6524625" h="1876425">
                  <a:moveTo>
                    <a:pt x="0" y="1843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1843087"/>
                  </a:lnTo>
                  <a:lnTo>
                    <a:pt x="6524623" y="1847478"/>
                  </a:lnTo>
                  <a:lnTo>
                    <a:pt x="6523778" y="1851717"/>
                  </a:lnTo>
                  <a:lnTo>
                    <a:pt x="6522086" y="1855812"/>
                  </a:lnTo>
                  <a:lnTo>
                    <a:pt x="6520394" y="1859908"/>
                  </a:lnTo>
                  <a:lnTo>
                    <a:pt x="6504044" y="1873824"/>
                  </a:lnTo>
                  <a:lnTo>
                    <a:pt x="6499959" y="1875529"/>
                  </a:lnTo>
                  <a:lnTo>
                    <a:pt x="6495707" y="1876386"/>
                  </a:lnTo>
                  <a:lnTo>
                    <a:pt x="6491287" y="1876424"/>
                  </a:lnTo>
                  <a:lnTo>
                    <a:pt x="33337" y="1876424"/>
                  </a:lnTo>
                  <a:lnTo>
                    <a:pt x="28916" y="1876386"/>
                  </a:lnTo>
                  <a:lnTo>
                    <a:pt x="24664" y="1875529"/>
                  </a:lnTo>
                  <a:lnTo>
                    <a:pt x="20579" y="1873824"/>
                  </a:lnTo>
                  <a:lnTo>
                    <a:pt x="16495" y="1872148"/>
                  </a:lnTo>
                  <a:lnTo>
                    <a:pt x="0" y="1847478"/>
                  </a:lnTo>
                  <a:lnTo>
                    <a:pt x="0" y="1843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12" y="819111"/>
              <a:ext cx="6515100" cy="1866900"/>
            </a:xfrm>
            <a:custGeom>
              <a:avLst/>
              <a:gdLst/>
              <a:ahLst/>
              <a:cxnLst/>
              <a:rect l="l" t="t" r="r" b="b"/>
              <a:pathLst>
                <a:path w="6515100" h="1866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828800"/>
                  </a:lnTo>
                  <a:lnTo>
                    <a:pt x="698" y="1836420"/>
                  </a:lnTo>
                  <a:lnTo>
                    <a:pt x="30505" y="1866214"/>
                  </a:lnTo>
                  <a:lnTo>
                    <a:pt x="38100" y="1866900"/>
                  </a:lnTo>
                  <a:lnTo>
                    <a:pt x="6477000" y="1866900"/>
                  </a:lnTo>
                  <a:lnTo>
                    <a:pt x="6512319" y="1843443"/>
                  </a:lnTo>
                  <a:lnTo>
                    <a:pt x="6514414" y="1836420"/>
                  </a:lnTo>
                  <a:lnTo>
                    <a:pt x="6515100" y="1828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9448" y="1245164"/>
            <a:ext cx="4036695" cy="134747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245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"file:///D:/selenium/book/al.html"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开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alert</a:t>
            </a:r>
            <a:r>
              <a:rPr sz="1100" spc="-60" dirty="0">
                <a:solidFill>
                  <a:srgbClr val="6A737D"/>
                </a:solidFill>
                <a:latin typeface="PMingLiU"/>
                <a:cs typeface="PMingLiU"/>
              </a:rPr>
              <a:t>弹框</a:t>
            </a:r>
            <a:r>
              <a:rPr sz="1050" spc="-50" dirty="0">
                <a:solidFill>
                  <a:srgbClr val="FF0000"/>
                </a:solidFill>
                <a:latin typeface="Courier New"/>
                <a:cs typeface="Courier New"/>
              </a:rPr>
              <a:t>•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"alert"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click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45" dirty="0">
                <a:solidFill>
                  <a:srgbClr val="6A737D"/>
                </a:solidFill>
                <a:latin typeface="Microsoft JhengHei"/>
                <a:cs typeface="Microsoft JhengHei"/>
              </a:rPr>
              <a:t>切换到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alert</a:t>
            </a:r>
            <a:r>
              <a:rPr sz="1050" spc="-10" dirty="0">
                <a:solidFill>
                  <a:srgbClr val="FF0000"/>
                </a:solidFill>
                <a:latin typeface="Courier New"/>
                <a:cs typeface="Courier New"/>
              </a:rPr>
              <a:t>•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al</a:t>
            </a:r>
            <a:r>
              <a:rPr sz="1050" spc="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switch_to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alert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执⾏接受即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消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除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弹</a:t>
            </a:r>
            <a:endParaRPr sz="1100">
              <a:latin typeface="PMingLiU"/>
              <a:cs typeface="PMingLiU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al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accept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4" y="819109"/>
            <a:ext cx="6515100" cy="361950"/>
            <a:chOff x="619124" y="819109"/>
            <a:chExt cx="6515100" cy="361950"/>
          </a:xfrm>
        </p:grpSpPr>
        <p:sp>
          <p:nvSpPr>
            <p:cNvPr id="11" name="object 11"/>
            <p:cNvSpPr/>
            <p:nvPr/>
          </p:nvSpPr>
          <p:spPr>
            <a:xfrm>
              <a:off x="619124" y="81910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3"/>
                  </a:lnTo>
                  <a:lnTo>
                    <a:pt x="23473" y="280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117152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9751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8805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93339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09599" y="3705211"/>
            <a:ext cx="6534150" cy="2266950"/>
            <a:chOff x="609599" y="3705211"/>
            <a:chExt cx="6534150" cy="2266950"/>
          </a:xfrm>
        </p:grpSpPr>
        <p:sp>
          <p:nvSpPr>
            <p:cNvPr id="17" name="object 17"/>
            <p:cNvSpPr/>
            <p:nvPr/>
          </p:nvSpPr>
          <p:spPr>
            <a:xfrm>
              <a:off x="614362" y="3709973"/>
              <a:ext cx="6524625" cy="2257425"/>
            </a:xfrm>
            <a:custGeom>
              <a:avLst/>
              <a:gdLst/>
              <a:ahLst/>
              <a:cxnLst/>
              <a:rect l="l" t="t" r="r" b="b"/>
              <a:pathLst>
                <a:path w="6524625" h="2257425">
                  <a:moveTo>
                    <a:pt x="0" y="2224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2224087"/>
                  </a:lnTo>
                  <a:lnTo>
                    <a:pt x="6524623" y="2228516"/>
                  </a:lnTo>
                  <a:lnTo>
                    <a:pt x="6523778" y="2232755"/>
                  </a:lnTo>
                  <a:lnTo>
                    <a:pt x="6522086" y="2236812"/>
                  </a:lnTo>
                  <a:lnTo>
                    <a:pt x="6520394" y="2240908"/>
                  </a:lnTo>
                  <a:lnTo>
                    <a:pt x="6491287" y="2257424"/>
                  </a:lnTo>
                  <a:lnTo>
                    <a:pt x="33337" y="2257424"/>
                  </a:lnTo>
                  <a:lnTo>
                    <a:pt x="2537" y="2236812"/>
                  </a:lnTo>
                  <a:lnTo>
                    <a:pt x="845" y="2232755"/>
                  </a:lnTo>
                  <a:lnTo>
                    <a:pt x="0" y="2228516"/>
                  </a:lnTo>
                  <a:lnTo>
                    <a:pt x="0" y="2224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124" y="371470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3"/>
                  </a:lnTo>
                  <a:lnTo>
                    <a:pt x="23473" y="280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9124" y="406711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766191" y="388025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6899" y="3355385"/>
            <a:ext cx="6530975" cy="25133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9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颜⾊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验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证</a:t>
            </a:r>
            <a:endParaRPr sz="1300">
              <a:latin typeface="Microsoft JhengHei"/>
              <a:cs typeface="Microsoft JhengHei"/>
            </a:endParaRPr>
          </a:p>
          <a:p>
            <a:pPr marR="271145" algn="r">
              <a:lnSpc>
                <a:spcPct val="100000"/>
              </a:lnSpc>
              <a:spcBef>
                <a:spcPts val="181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from</a:t>
            </a:r>
            <a:r>
              <a:rPr sz="1050" spc="2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selenium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webdriver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support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colorimportColor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  <a:hlinkClick r:id="rId2"/>
              </a:rPr>
              <a:t>"http://localhost/login"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获取的背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景</a:t>
            </a:r>
            <a:r>
              <a:rPr sz="1100" spc="150" dirty="0">
                <a:solidFill>
                  <a:srgbClr val="00A861"/>
                </a:solidFill>
                <a:latin typeface="Microsoft JhengHei"/>
                <a:cs typeface="Microsoft JhengHei"/>
              </a:rPr>
              <a:t>⾊ </a:t>
            </a:r>
            <a:r>
              <a:rPr sz="1050" spc="-10" dirty="0">
                <a:solidFill>
                  <a:srgbClr val="00A861"/>
                </a:solidFill>
                <a:latin typeface="Courier New"/>
                <a:cs typeface="Courier New"/>
              </a:rPr>
              <a:t>#1c84c6</a:t>
            </a:r>
            <a:endParaRPr sz="1050">
              <a:latin typeface="Courier New"/>
              <a:cs typeface="Courier New"/>
            </a:endParaRPr>
          </a:p>
          <a:p>
            <a:pPr marL="483234" marR="17780" indent="-318770">
              <a:lnSpc>
                <a:spcPts val="1500"/>
              </a:lnSpc>
              <a:spcBef>
                <a:spcPts val="8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050" spc="50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baidu_background_color</a:t>
            </a:r>
            <a:r>
              <a:rPr sz="1050" spc="50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=</a:t>
            </a:r>
            <a:r>
              <a:rPr sz="1050" spc="50" dirty="0">
                <a:solidFill>
                  <a:srgbClr val="00A86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A861"/>
                </a:solidFill>
                <a:latin typeface="Courier New"/>
                <a:cs typeface="Courier New"/>
              </a:rPr>
              <a:t>Color.from_string(driver.find_element(By.CLASS_N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AME,'imgcode').value_of_css_property('background-</a:t>
            </a:r>
            <a:r>
              <a:rPr sz="1050" spc="-10" dirty="0">
                <a:solidFill>
                  <a:srgbClr val="00A861"/>
                </a:solidFill>
                <a:latin typeface="Courier New"/>
                <a:cs typeface="Courier New"/>
              </a:rPr>
              <a:t>color'))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5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00A861"/>
                </a:solidFill>
                <a:latin typeface="Courier New"/>
                <a:cs typeface="Courier New"/>
              </a:rPr>
              <a:t>#btnSubmit</a:t>
            </a:r>
            <a:endParaRPr sz="1050">
              <a:latin typeface="Courier New"/>
              <a:cs typeface="Courier New"/>
            </a:endParaRPr>
          </a:p>
          <a:p>
            <a:pPr marL="483234" marR="19050" indent="-318770">
              <a:lnSpc>
                <a:spcPct val="119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baidu_background_color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Color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from_string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'btnSubm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it'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value_of_css_property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'background-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color'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baidu_background_color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hex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62774" y="382899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40</a:t>
            </a:fld>
            <a:endParaRPr spc="-2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466818"/>
            <a:ext cx="1600835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130" dirty="0">
                <a:solidFill>
                  <a:srgbClr val="252525"/>
                </a:solidFill>
                <a:latin typeface="Lucida Sans Unicode"/>
                <a:cs typeface="Lucida Sans Unicode"/>
              </a:rPr>
              <a:t>ChromOptions</a:t>
            </a:r>
            <a:r>
              <a:rPr sz="1500" spc="-65" dirty="0">
                <a:solidFill>
                  <a:srgbClr val="252525"/>
                </a:solidFill>
                <a:latin typeface="PMingLiU"/>
                <a:cs typeface="PMingLiU"/>
              </a:rPr>
              <a:t>细解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821089"/>
            <a:ext cx="1473200" cy="2597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从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码看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等待时</a:t>
            </a:r>
            <a:r>
              <a:rPr sz="15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间</a:t>
            </a:r>
            <a:endParaRPr sz="15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650" y="1171668"/>
            <a:ext cx="158242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90" dirty="0">
                <a:solidFill>
                  <a:srgbClr val="252525"/>
                </a:solidFill>
                <a:latin typeface="Lucida Sans Unicode"/>
                <a:cs typeface="Lucida Sans Unicode"/>
              </a:rPr>
              <a:t>js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与</a:t>
            </a:r>
            <a:r>
              <a:rPr sz="1550" spc="-125" dirty="0">
                <a:solidFill>
                  <a:srgbClr val="252525"/>
                </a:solidFill>
                <a:latin typeface="Lucida Sans Unicode"/>
                <a:cs typeface="Lucida Sans Unicode"/>
              </a:rPr>
              <a:t>jquery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⾼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级应</a:t>
            </a:r>
            <a:r>
              <a:rPr sz="14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endParaRPr sz="145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650" y="1524093"/>
            <a:ext cx="941069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100" dirty="0">
                <a:solidFill>
                  <a:srgbClr val="252525"/>
                </a:solidFill>
                <a:latin typeface="Lucida Sans Unicode"/>
                <a:cs typeface="Lucida Sans Unicode"/>
              </a:rPr>
              <a:t>cookie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登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endParaRPr sz="15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650" y="1878907"/>
            <a:ext cx="749300" cy="25907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驱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动管</a:t>
            </a:r>
            <a:r>
              <a:rPr sz="14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理</a:t>
            </a:r>
            <a:endParaRPr sz="145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650" y="2228943"/>
            <a:ext cx="2447290" cy="2616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元素截图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以及</a:t>
            </a:r>
            <a:r>
              <a:rPr sz="1550" spc="-95" dirty="0">
                <a:solidFill>
                  <a:srgbClr val="252525"/>
                </a:solidFill>
                <a:latin typeface="Lucida Sans Unicode"/>
                <a:cs typeface="Lucida Sans Unicode"/>
              </a:rPr>
              <a:t>By.ID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打</a:t>
            </a:r>
            <a:r>
              <a:rPr sz="1500" spc="-70" dirty="0">
                <a:solidFill>
                  <a:srgbClr val="252525"/>
                </a:solidFill>
                <a:latin typeface="Microsoft JhengHei"/>
                <a:cs typeface="Microsoft JhengHei"/>
              </a:rPr>
              <a:t>印后启发</a:t>
            </a:r>
            <a:endParaRPr sz="15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599" y="2943211"/>
            <a:ext cx="1460500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80" dirty="0">
                <a:solidFill>
                  <a:srgbClr val="252525"/>
                </a:solidFill>
                <a:latin typeface="Arial"/>
                <a:cs typeface="Arial"/>
              </a:rPr>
              <a:t>2.1</a:t>
            </a:r>
            <a:r>
              <a:rPr sz="1300" spc="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ChromOptions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2650" y="3163687"/>
            <a:ext cx="1777364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000"/>
              </a:lnSpc>
              <a:spcBef>
                <a:spcPts val="100"/>
              </a:spcBef>
            </a:pPr>
            <a:r>
              <a:rPr sz="1300" spc="50" dirty="0">
                <a:solidFill>
                  <a:srgbClr val="252525"/>
                </a:solidFill>
                <a:latin typeface="Arial"/>
                <a:cs typeface="Arial"/>
              </a:rPr>
              <a:t>"start-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fullscreen";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全屏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 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"headless";#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⽆界⾯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⾏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"window-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size=400,600";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2650" y="4049512"/>
            <a:ext cx="4135120" cy="6159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"kiosk";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⽆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地址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栏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options.add_argument</a:t>
            </a:r>
            <a:r>
              <a:rPr sz="1300" spc="55" dirty="0">
                <a:solidFill>
                  <a:srgbClr val="252525"/>
                </a:solidFill>
                <a:latin typeface="Arial"/>
                <a:cs typeface="Arial"/>
              </a:rPr>
              <a:t>('--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disable-infobars</a:t>
            </a:r>
            <a:r>
              <a:rPr sz="1300" spc="55" dirty="0">
                <a:solidFill>
                  <a:srgbClr val="252525"/>
                </a:solidFill>
                <a:latin typeface="Arial"/>
                <a:cs typeface="Arial"/>
              </a:rPr>
              <a:t>')  #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禁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⽌</a:t>
            </a:r>
            <a:r>
              <a:rPr sz="1300" spc="-180" dirty="0">
                <a:solidFill>
                  <a:srgbClr val="252525"/>
                </a:solidFill>
                <a:latin typeface="Microsoft JhengHei"/>
                <a:cs typeface="Microsoft JhengHei"/>
              </a:rPr>
              <a:t>策略化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99" y="4765085"/>
            <a:ext cx="5497830" cy="22053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add_argument</a:t>
            </a:r>
            <a:r>
              <a:rPr sz="1300" spc="60" dirty="0">
                <a:solidFill>
                  <a:srgbClr val="252525"/>
                </a:solidFill>
                <a:latin typeface="Arial"/>
                <a:cs typeface="Arial"/>
              </a:rPr>
              <a:t>('--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incognito</a:t>
            </a:r>
            <a:r>
              <a:rPr sz="1300" spc="90" dirty="0">
                <a:solidFill>
                  <a:srgbClr val="252525"/>
                </a:solidFill>
                <a:latin typeface="Arial"/>
                <a:cs typeface="Arial"/>
              </a:rPr>
              <a:t>') #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隐身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模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（⽆痕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模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式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）</a:t>
            </a:r>
            <a:endParaRPr sz="1300">
              <a:latin typeface="Microsoft JhengHei"/>
              <a:cs typeface="Microsoft JhengHei"/>
            </a:endParaRPr>
          </a:p>
          <a:p>
            <a:pPr marL="12700" marR="716280">
              <a:lnSpc>
                <a:spcPct val="168300"/>
              </a:lnSpc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add_argument</a:t>
            </a:r>
            <a:r>
              <a:rPr sz="1300" spc="60" dirty="0">
                <a:solidFill>
                  <a:srgbClr val="252525"/>
                </a:solidFill>
                <a:latin typeface="Arial"/>
                <a:cs typeface="Arial"/>
              </a:rPr>
              <a:t>('--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disable-javascript</a:t>
            </a:r>
            <a:r>
              <a:rPr sz="1300" spc="95" dirty="0">
                <a:solidFill>
                  <a:srgbClr val="252525"/>
                </a:solidFill>
                <a:latin typeface="Arial"/>
                <a:cs typeface="Arial"/>
              </a:rPr>
              <a:t>') #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禁⽤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javascript add_argument</a:t>
            </a:r>
            <a:r>
              <a:rPr sz="1300" spc="60" dirty="0">
                <a:solidFill>
                  <a:srgbClr val="252525"/>
                </a:solidFill>
                <a:latin typeface="Arial"/>
                <a:cs typeface="Arial"/>
              </a:rPr>
              <a:t>('--</a:t>
            </a:r>
            <a:r>
              <a:rPr sz="1300" spc="50" dirty="0">
                <a:solidFill>
                  <a:srgbClr val="252525"/>
                </a:solidFill>
                <a:latin typeface="Arial"/>
                <a:cs typeface="Arial"/>
              </a:rPr>
              <a:t>start-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maximized</a:t>
            </a:r>
            <a:r>
              <a:rPr sz="1300" spc="60" dirty="0">
                <a:solidFill>
                  <a:srgbClr val="252525"/>
                </a:solidFill>
                <a:latin typeface="Arial"/>
                <a:cs typeface="Arial"/>
              </a:rPr>
              <a:t>') #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最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⼤化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⾏（全屏窗⼝</a:t>
            </a:r>
            <a:r>
              <a:rPr sz="1300" spc="-25" dirty="0">
                <a:solidFill>
                  <a:srgbClr val="252525"/>
                </a:solidFill>
                <a:latin typeface="Microsoft JhengHei"/>
                <a:cs typeface="Microsoft JhengHei"/>
              </a:rPr>
              <a:t>）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add_argument</a:t>
            </a:r>
            <a:r>
              <a:rPr sz="1300" spc="60" dirty="0">
                <a:solidFill>
                  <a:srgbClr val="252525"/>
                </a:solidFill>
                <a:latin typeface="Arial"/>
                <a:cs typeface="Arial"/>
              </a:rPr>
              <a:t>('--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hide-scrollbars</a:t>
            </a:r>
            <a:r>
              <a:rPr sz="1300" spc="95" dirty="0">
                <a:solidFill>
                  <a:srgbClr val="252525"/>
                </a:solidFill>
                <a:latin typeface="Arial"/>
                <a:cs typeface="Arial"/>
              </a:rPr>
              <a:t>') #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隐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滚动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条</a:t>
            </a:r>
            <a:r>
              <a:rPr sz="1300" spc="20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应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对⼀些特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殊</a:t>
            </a:r>
            <a:r>
              <a:rPr sz="1300" spc="-240" dirty="0">
                <a:solidFill>
                  <a:srgbClr val="252525"/>
                </a:solidFill>
                <a:latin typeface="Microsoft JhengHei"/>
                <a:cs typeface="Microsoft JhengHei"/>
              </a:rPr>
              <a:t>⻚⾯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add_argument('blink-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settings=imagesEnabled=false</a:t>
            </a:r>
            <a:r>
              <a:rPr sz="1300" spc="30" dirty="0">
                <a:solidFill>
                  <a:srgbClr val="252525"/>
                </a:solidFill>
                <a:latin typeface="Arial"/>
                <a:cs typeface="Arial"/>
              </a:rPr>
              <a:t>')  #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不加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载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图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⽚</a:t>
            </a:r>
            <a:r>
              <a:rPr sz="1300" spc="40" dirty="0">
                <a:solidFill>
                  <a:srgbClr val="252525"/>
                </a:solidFill>
                <a:latin typeface="Arial"/>
                <a:cs typeface="Arial"/>
              </a:rPr>
              <a:t>,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提升</a:t>
            </a:r>
            <a:r>
              <a:rPr sz="1300" spc="-220" dirty="0">
                <a:solidFill>
                  <a:srgbClr val="252525"/>
                </a:solidFill>
                <a:latin typeface="PMingLiU"/>
                <a:cs typeface="PMingLiU"/>
              </a:rPr>
              <a:t>速度</a:t>
            </a:r>
            <a:endParaRPr sz="1300">
              <a:latin typeface="PMingLiU"/>
              <a:cs typeface="PMingLiU"/>
            </a:endParaRPr>
          </a:p>
          <a:p>
            <a:pPr>
              <a:lnSpc>
                <a:spcPct val="100000"/>
              </a:lnSpc>
            </a:pPr>
            <a:endParaRPr sz="12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180"/>
              </a:spcBef>
            </a:pPr>
            <a:endParaRPr sz="1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例⼦：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览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后台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9768" y="542402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89768" y="894827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89768" y="1247252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89768" y="1599677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89768" y="1952102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89768" y="2304527"/>
            <a:ext cx="116205" cy="1339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700">
              <a:latin typeface="PMingLiU"/>
              <a:cs typeface="PMingLiU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1199" y="33174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11199" y="36127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711199" y="39080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711199" y="420331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11199" y="44985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19124" y="7105609"/>
            <a:ext cx="6515100" cy="361950"/>
            <a:chOff x="619124" y="7105609"/>
            <a:chExt cx="6515100" cy="361950"/>
          </a:xfrm>
        </p:grpSpPr>
        <p:sp>
          <p:nvSpPr>
            <p:cNvPr id="24" name="object 24"/>
            <p:cNvSpPr/>
            <p:nvPr/>
          </p:nvSpPr>
          <p:spPr>
            <a:xfrm>
              <a:off x="619124" y="710560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4"/>
                  </a:lnTo>
                  <a:lnTo>
                    <a:pt x="23473" y="280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66191" y="72711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26" name="object 26"/>
          <p:cNvGraphicFramePr>
            <a:graphicFrameLocks noGrp="1"/>
          </p:cNvGraphicFramePr>
          <p:nvPr/>
        </p:nvGraphicFramePr>
        <p:xfrm>
          <a:off x="606280" y="7100872"/>
          <a:ext cx="6524625" cy="9220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524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marR="28257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50" spc="-10" dirty="0">
                          <a:solidFill>
                            <a:srgbClr val="8B8B8B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E7E8E7"/>
                      </a:solidFill>
                      <a:prstDash val="solid"/>
                    </a:lnL>
                    <a:lnR w="19050">
                      <a:solidFill>
                        <a:srgbClr val="E7E8E7"/>
                      </a:solidFill>
                      <a:prstDash val="solid"/>
                    </a:lnR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017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7E8E7"/>
                      </a:solidFill>
                      <a:prstDash val="solid"/>
                    </a:lnL>
                    <a:lnR w="19050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5"/>
                        </a:spcBef>
                        <a:tabLst>
                          <a:tab pos="465455" algn="l"/>
                        </a:tabLst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0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options</a:t>
                      </a:r>
                      <a:r>
                        <a:rPr sz="1050" spc="2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2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webdriver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ChromeOptions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9050">
                      <a:solidFill>
                        <a:srgbClr val="E7E8E7"/>
                      </a:solidFill>
                      <a:prstDash val="solid"/>
                    </a:lnL>
                    <a:lnR w="19050">
                      <a:solidFill>
                        <a:srgbClr val="E7E8E7"/>
                      </a:solidFill>
                      <a:prstDash val="solid"/>
                    </a:lnR>
                    <a:solidFill>
                      <a:srgbClr val="99D4FF">
                        <a:alpha val="30198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670">
                <a:tc>
                  <a:txBody>
                    <a:bodyPr/>
                    <a:lstStyle/>
                    <a:p>
                      <a:pPr marL="147320">
                        <a:lnSpc>
                          <a:spcPct val="100000"/>
                        </a:lnSpc>
                        <a:spcBef>
                          <a:spcPts val="75"/>
                        </a:spcBef>
                        <a:tabLst>
                          <a:tab pos="465455" algn="l"/>
                        </a:tabLst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0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options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add_argument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xx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525" marB="0">
                    <a:lnL w="19050">
                      <a:solidFill>
                        <a:srgbClr val="E7E8E7"/>
                      </a:solidFill>
                      <a:prstDash val="solid"/>
                    </a:lnL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7" name="object 27"/>
          <p:cNvSpPr/>
          <p:nvPr/>
        </p:nvSpPr>
        <p:spPr>
          <a:xfrm>
            <a:off x="6962774" y="721989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41</a:t>
            </a:fld>
            <a:endParaRPr spc="-2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99" y="2609835"/>
            <a:ext cx="99377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2.2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等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待时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间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2820787"/>
            <a:ext cx="6515100" cy="2854325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297180" indent="-183515">
              <a:lnSpc>
                <a:spcPct val="100000"/>
              </a:lnSpc>
              <a:spcBef>
                <a:spcPts val="865"/>
              </a:spcBef>
              <a:buSzPct val="92307"/>
              <a:buFont typeface="Arial"/>
              <a:buAutoNum type="arabicPeriod"/>
              <a:tabLst>
                <a:tab pos="297180" algn="l"/>
              </a:tabLst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强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制等</a:t>
            </a:r>
            <a:r>
              <a:rPr sz="1300" spc="180" dirty="0">
                <a:solidFill>
                  <a:srgbClr val="252525"/>
                </a:solidFill>
                <a:latin typeface="PMingLiU"/>
                <a:cs typeface="PMingLiU"/>
              </a:rPr>
              <a:t>待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time.sleep()</a:t>
            </a:r>
            <a:endParaRPr sz="1300">
              <a:latin typeface="Arial"/>
              <a:cs typeface="Arial"/>
            </a:endParaRPr>
          </a:p>
          <a:p>
            <a:pPr marL="297180" indent="-183515">
              <a:lnSpc>
                <a:spcPct val="100000"/>
              </a:lnSpc>
              <a:spcBef>
                <a:spcPts val="765"/>
              </a:spcBef>
              <a:buSzPct val="92307"/>
              <a:buFont typeface="Arial"/>
              <a:buAutoNum type="arabicPeriod"/>
              <a:tabLst>
                <a:tab pos="297180" algn="l"/>
              </a:tabLst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隐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性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等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待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driver.implicitly_wait()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300" spc="-110" dirty="0">
                <a:solidFill>
                  <a:srgbClr val="808080"/>
                </a:solidFill>
                <a:latin typeface="PMingLiU"/>
                <a:cs typeface="PMingLiU"/>
              </a:rPr>
              <a:t>设置的隐式等待时间为</a:t>
            </a:r>
            <a:r>
              <a:rPr sz="1350" i="1" spc="-150" dirty="0">
                <a:solidFill>
                  <a:srgbClr val="808080"/>
                </a:solidFill>
                <a:latin typeface="Arial"/>
                <a:cs typeface="Arial"/>
              </a:rPr>
              <a:t>10</a:t>
            </a:r>
            <a:r>
              <a:rPr sz="1300" spc="-50" dirty="0">
                <a:solidFill>
                  <a:srgbClr val="808080"/>
                </a:solidFill>
                <a:latin typeface="PMingLiU"/>
                <a:cs typeface="PMingLiU"/>
              </a:rPr>
              <a:t>秒</a:t>
            </a:r>
            <a:endParaRPr sz="1300">
              <a:latin typeface="PMingLiU"/>
              <a:cs typeface="PMingLiU"/>
            </a:endParaRPr>
          </a:p>
          <a:p>
            <a:pPr marL="297180" indent="-183515">
              <a:lnSpc>
                <a:spcPct val="100000"/>
              </a:lnSpc>
              <a:spcBef>
                <a:spcPts val="1055"/>
              </a:spcBef>
              <a:buClr>
                <a:srgbClr val="252525"/>
              </a:buClr>
              <a:buSzPct val="92307"/>
              <a:buFont typeface="Arial"/>
              <a:buAutoNum type="arabicPeriod" startAt="3"/>
              <a:tabLst>
                <a:tab pos="297180" algn="l"/>
              </a:tabLst>
            </a:pPr>
            <a:r>
              <a:rPr sz="1300" spc="-110" dirty="0">
                <a:latin typeface="PMingLiU"/>
                <a:cs typeface="PMingLiU"/>
              </a:rPr>
              <a:t>显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式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（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expected_conditions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）</a:t>
            </a:r>
            <a:endParaRPr sz="13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940"/>
              </a:spcBef>
            </a:pPr>
            <a:endParaRPr sz="1200">
              <a:latin typeface="Microsoft JhengHei"/>
              <a:cs typeface="Microsoft JhengHei"/>
            </a:endParaRPr>
          </a:p>
          <a:p>
            <a:pPr marL="12700" marR="5080">
              <a:lnSpc>
                <a:spcPct val="129800"/>
              </a:lnSpc>
            </a:pP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如：</a:t>
            </a: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WebDriverWait(driver,10,1)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表示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最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⻓等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待时</a:t>
            </a:r>
            <a:r>
              <a:rPr sz="1300" spc="-40" dirty="0">
                <a:solidFill>
                  <a:srgbClr val="252525"/>
                </a:solidFill>
                <a:latin typeface="Microsoft JhengHei"/>
                <a:cs typeface="Microsoft JhengHei"/>
              </a:rPr>
              <a:t>间为 </a:t>
            </a:r>
            <a:r>
              <a:rPr sz="1300" spc="-105" dirty="0">
                <a:solidFill>
                  <a:srgbClr val="252525"/>
                </a:solidFill>
                <a:latin typeface="Arial"/>
                <a:cs typeface="Arial"/>
              </a:rPr>
              <a:t>10s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每</a:t>
            </a:r>
            <a:r>
              <a:rPr sz="1300" dirty="0">
                <a:solidFill>
                  <a:srgbClr val="252525"/>
                </a:solidFill>
                <a:latin typeface="Microsoft JhengHei"/>
                <a:cs typeface="Microsoft JhengHei"/>
              </a:rPr>
              <a:t>隔 </a:t>
            </a:r>
            <a:r>
              <a:rPr sz="1300" spc="-145" dirty="0">
                <a:solidFill>
                  <a:srgbClr val="252525"/>
                </a:solidFill>
                <a:latin typeface="Arial"/>
                <a:cs typeface="Arial"/>
              </a:rPr>
              <a:t>1s</a:t>
            </a:r>
            <a:r>
              <a:rPr sz="1300" spc="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检</a:t>
            </a:r>
            <a:r>
              <a:rPr sz="1300" dirty="0">
                <a:solidFill>
                  <a:srgbClr val="252525"/>
                </a:solidFill>
                <a:latin typeface="PMingLiU"/>
                <a:cs typeface="PMingLiU"/>
              </a:rPr>
              <a:t>查 </a:t>
            </a:r>
            <a:r>
              <a:rPr sz="1300" spc="-24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300" spc="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次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元素，直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⾄</a:t>
            </a:r>
            <a:r>
              <a:rPr sz="1300" spc="-95" dirty="0">
                <a:solidFill>
                  <a:srgbClr val="252525"/>
                </a:solidFill>
                <a:latin typeface="Microsoft JhengHei"/>
                <a:cs typeface="Microsoft JhengHei"/>
              </a:rPr>
              <a:t>元素被定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位</a:t>
            </a:r>
            <a:endParaRPr sz="1300">
              <a:latin typeface="Microsoft JhengHei"/>
              <a:cs typeface="Microsoft JhengHei"/>
            </a:endParaRPr>
          </a:p>
          <a:p>
            <a:pPr marL="12700" marR="4263390">
              <a:lnSpc>
                <a:spcPct val="163500"/>
              </a:lnSpc>
              <a:spcBef>
                <a:spcPts val="75"/>
              </a:spcBef>
            </a:pP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By</a:t>
            </a:r>
            <a:r>
              <a:rPr sz="1300" spc="-10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default,</a:t>
            </a:r>
            <a:r>
              <a:rPr sz="1300" spc="-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it</a:t>
            </a:r>
            <a:r>
              <a:rPr sz="1300" spc="-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is</a:t>
            </a:r>
            <a:r>
              <a:rPr sz="1300" spc="-10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0.5</a:t>
            </a:r>
            <a:r>
              <a:rPr sz="1300" spc="-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959895"/>
                </a:solidFill>
                <a:latin typeface="Arial"/>
                <a:cs typeface="Arial"/>
              </a:rPr>
              <a:t>second. </a:t>
            </a:r>
            <a:r>
              <a:rPr sz="1300" spc="-85" dirty="0">
                <a:solidFill>
                  <a:srgbClr val="333333"/>
                </a:solidFill>
                <a:latin typeface="Arial"/>
                <a:cs typeface="Arial"/>
              </a:rPr>
              <a:t>POLL_FREQUENCY</a:t>
            </a:r>
            <a:r>
              <a:rPr sz="1300" spc="-85" dirty="0">
                <a:solidFill>
                  <a:srgbClr val="A61C5C"/>
                </a:solidFill>
                <a:latin typeface="Arial"/>
                <a:cs typeface="Arial"/>
              </a:rPr>
              <a:t>:</a:t>
            </a:r>
            <a:r>
              <a:rPr sz="1300" spc="45" dirty="0">
                <a:solidFill>
                  <a:srgbClr val="A61C5C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0086B3"/>
                </a:solidFill>
                <a:latin typeface="Arial"/>
                <a:cs typeface="Arial"/>
              </a:rPr>
              <a:t>float</a:t>
            </a:r>
            <a:r>
              <a:rPr sz="1300" spc="50" dirty="0">
                <a:solidFill>
                  <a:srgbClr val="0086B3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A61C5C"/>
                </a:solidFill>
                <a:latin typeface="Arial"/>
                <a:cs typeface="Arial"/>
              </a:rPr>
              <a:t>=</a:t>
            </a:r>
            <a:r>
              <a:rPr sz="1300" spc="45" dirty="0">
                <a:solidFill>
                  <a:srgbClr val="A61C5C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0086B3"/>
                </a:solidFill>
                <a:latin typeface="Arial"/>
                <a:cs typeface="Arial"/>
              </a:rPr>
              <a:t>0.5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9124" y="485735"/>
            <a:ext cx="6515100" cy="361950"/>
            <a:chOff x="619124" y="485735"/>
            <a:chExt cx="6515100" cy="361950"/>
          </a:xfrm>
        </p:grpSpPr>
        <p:sp>
          <p:nvSpPr>
            <p:cNvPr id="5" name="object 5"/>
            <p:cNvSpPr/>
            <p:nvPr/>
          </p:nvSpPr>
          <p:spPr>
            <a:xfrm>
              <a:off x="619124" y="48573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4"/>
                  </a:lnTo>
                  <a:lnTo>
                    <a:pt x="23473" y="280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06280" y="480998"/>
          <a:ext cx="6525260" cy="16821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139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8046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7E8E7"/>
                      </a:solidFill>
                      <a:prstDash val="solid"/>
                    </a:lnL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2235">
                        <a:lnSpc>
                          <a:spcPct val="100000"/>
                        </a:lnSpc>
                        <a:spcBef>
                          <a:spcPts val="735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代码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示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例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93345" marB="0"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63550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50" spc="-10" dirty="0">
                          <a:solidFill>
                            <a:srgbClr val="8B8B8B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R w="19050">
                      <a:solidFill>
                        <a:srgbClr val="E7E8E7"/>
                      </a:solidFill>
                      <a:prstDash val="solid"/>
                    </a:lnR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19050">
                      <a:solidFill>
                        <a:srgbClr val="E7E8E7"/>
                      </a:solidFill>
                      <a:prstDash val="solid"/>
                    </a:lnL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options</a:t>
                      </a:r>
                      <a:r>
                        <a:rPr sz="1050" spc="2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2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webdriver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ChromeOptions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R w="19050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全屏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options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add_argument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"start-</a:t>
                      </a:r>
                      <a:r>
                        <a:rPr sz="1050" spc="-1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fullscreen"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driver</a:t>
                      </a:r>
                      <a:r>
                        <a:rPr sz="1050" spc="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2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webdriver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Chrome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service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options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options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525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driver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"file:///D:/selenium/book/login.html"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object 8"/>
          <p:cNvSpPr/>
          <p:nvPr/>
        </p:nvSpPr>
        <p:spPr>
          <a:xfrm>
            <a:off x="6962774" y="60002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42</a:t>
            </a:fld>
            <a:endParaRPr spc="-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501" y="6489110"/>
            <a:ext cx="107696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40" dirty="0">
                <a:latin typeface="Arial"/>
                <a:cs typeface="Arial"/>
              </a:rPr>
              <a:t>WebDriverWait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6823316"/>
            <a:ext cx="45656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10" dirty="0">
                <a:latin typeface="Arial"/>
                <a:cs typeface="Arial"/>
              </a:rPr>
              <a:t>title_is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650" y="7157521"/>
            <a:ext cx="216344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Microsoft JhengHei"/>
                <a:cs typeface="Microsoft JhengHei"/>
              </a:rPr>
              <a:t>判断</a:t>
            </a:r>
            <a:r>
              <a:rPr sz="1100" spc="-55" dirty="0">
                <a:latin typeface="PMingLiU"/>
                <a:cs typeface="PMingLiU"/>
              </a:rPr>
              <a:t>当</a:t>
            </a:r>
            <a:r>
              <a:rPr sz="1100" spc="-55" dirty="0">
                <a:latin typeface="Microsoft JhengHei"/>
                <a:cs typeface="Microsoft JhengHei"/>
              </a:rPr>
              <a:t>前⻚⾯的</a:t>
            </a:r>
            <a:r>
              <a:rPr sz="1150" dirty="0">
                <a:latin typeface="Arial"/>
                <a:cs typeface="Arial"/>
              </a:rPr>
              <a:t>title</a:t>
            </a:r>
            <a:r>
              <a:rPr sz="1100" spc="-55" dirty="0">
                <a:latin typeface="PMingLiU"/>
                <a:cs typeface="PMingLiU"/>
              </a:rPr>
              <a:t>是</a:t>
            </a:r>
            <a:r>
              <a:rPr sz="1100" spc="-55" dirty="0">
                <a:latin typeface="Microsoft JhengHei"/>
                <a:cs typeface="Microsoft JhengHei"/>
              </a:rPr>
              <a:t>否完全</a:t>
            </a:r>
            <a:r>
              <a:rPr sz="1100" spc="-55" dirty="0">
                <a:latin typeface="PMingLiU"/>
                <a:cs typeface="PMingLiU"/>
              </a:rPr>
              <a:t>等</a:t>
            </a:r>
            <a:r>
              <a:rPr sz="1100" spc="-55" dirty="0">
                <a:latin typeface="Microsoft JhengHei"/>
                <a:cs typeface="Microsoft JhengHei"/>
              </a:rPr>
              <a:t>于</a:t>
            </a:r>
            <a:r>
              <a:rPr sz="1150" spc="-35" dirty="0">
                <a:latin typeface="Arial"/>
                <a:cs typeface="Arial"/>
              </a:rPr>
              <a:t>XX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650" y="7471016"/>
            <a:ext cx="199453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5" dirty="0">
                <a:latin typeface="Arial"/>
                <a:cs typeface="Arial"/>
              </a:rPr>
              <a:t>presence_of_element_located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650" y="7805221"/>
            <a:ext cx="499364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Microsoft JhengHei"/>
                <a:cs typeface="Microsoft JhengHei"/>
              </a:rPr>
              <a:t>判断</a:t>
            </a:r>
            <a:r>
              <a:rPr sz="1100" spc="-55" dirty="0">
                <a:latin typeface="PMingLiU"/>
                <a:cs typeface="PMingLiU"/>
              </a:rPr>
              <a:t>某</a:t>
            </a:r>
            <a:r>
              <a:rPr sz="1100" spc="-55" dirty="0">
                <a:latin typeface="Microsoft JhengHei"/>
                <a:cs typeface="Microsoft JhengHei"/>
              </a:rPr>
              <a:t>个</a:t>
            </a:r>
            <a:r>
              <a:rPr sz="1150" spc="-20" dirty="0">
                <a:latin typeface="Arial"/>
                <a:cs typeface="Arial"/>
              </a:rPr>
              <a:t>locator</a:t>
            </a:r>
            <a:r>
              <a:rPr sz="1100" spc="-55" dirty="0">
                <a:latin typeface="Microsoft JhengHei"/>
                <a:cs typeface="Microsoft JhengHei"/>
              </a:rPr>
              <a:t>元</a:t>
            </a:r>
            <a:r>
              <a:rPr sz="1100" spc="-55" dirty="0">
                <a:latin typeface="PMingLiU"/>
                <a:cs typeface="PMingLiU"/>
              </a:rPr>
              <a:t>素是</a:t>
            </a:r>
            <a:r>
              <a:rPr sz="1100" spc="-55" dirty="0">
                <a:latin typeface="Microsoft JhengHei"/>
                <a:cs typeface="Microsoft JhengHei"/>
              </a:rPr>
              <a:t>否被加到</a:t>
            </a:r>
            <a:r>
              <a:rPr sz="1150" spc="-85" dirty="0">
                <a:latin typeface="Arial"/>
                <a:cs typeface="Arial"/>
              </a:rPr>
              <a:t>DOM</a:t>
            </a:r>
            <a:r>
              <a:rPr sz="1100" spc="-55" dirty="0">
                <a:latin typeface="PMingLiU"/>
                <a:cs typeface="PMingLiU"/>
              </a:rPr>
              <a:t>树</a:t>
            </a:r>
            <a:r>
              <a:rPr sz="1100" spc="-55" dirty="0">
                <a:latin typeface="Microsoft JhengHei"/>
                <a:cs typeface="Microsoft JhengHei"/>
              </a:rPr>
              <a:t>⾥，</a:t>
            </a:r>
            <a:r>
              <a:rPr sz="1100" spc="-55" dirty="0">
                <a:latin typeface="PMingLiU"/>
                <a:cs typeface="PMingLiU"/>
              </a:rPr>
              <a:t>并</a:t>
            </a:r>
            <a:r>
              <a:rPr sz="1100" spc="-55" dirty="0">
                <a:latin typeface="Microsoft JhengHei"/>
                <a:cs typeface="Microsoft JhengHei"/>
              </a:rPr>
              <a:t>不代表该元</a:t>
            </a:r>
            <a:r>
              <a:rPr sz="1100" spc="-55" dirty="0">
                <a:latin typeface="PMingLiU"/>
                <a:cs typeface="PMingLiU"/>
              </a:rPr>
              <a:t>素</a:t>
            </a:r>
            <a:r>
              <a:rPr sz="1100" spc="-55" dirty="0">
                <a:latin typeface="Microsoft JhengHei"/>
                <a:cs typeface="Microsoft JhengHei"/>
              </a:rPr>
              <a:t>⼀定可⻅</a:t>
            </a:r>
            <a:r>
              <a:rPr sz="1150" spc="-40" dirty="0">
                <a:latin typeface="Arial"/>
                <a:cs typeface="Arial"/>
              </a:rPr>
              <a:t>(</a:t>
            </a:r>
            <a:r>
              <a:rPr sz="1100" spc="-55" dirty="0">
                <a:latin typeface="Microsoft JhengHei"/>
                <a:cs typeface="Microsoft JhengHei"/>
              </a:rPr>
              <a:t>元</a:t>
            </a:r>
            <a:r>
              <a:rPr sz="1100" spc="-55" dirty="0">
                <a:latin typeface="PMingLiU"/>
                <a:cs typeface="PMingLiU"/>
              </a:rPr>
              <a:t>素是</a:t>
            </a:r>
            <a:r>
              <a:rPr sz="1100" spc="-55" dirty="0">
                <a:latin typeface="Microsoft JhengHei"/>
                <a:cs typeface="Microsoft JhengHei"/>
              </a:rPr>
              <a:t>隐</a:t>
            </a:r>
            <a:r>
              <a:rPr sz="1100" spc="-55" dirty="0">
                <a:latin typeface="PMingLiU"/>
                <a:cs typeface="PMingLiU"/>
              </a:rPr>
              <a:t>藏</a:t>
            </a:r>
            <a:r>
              <a:rPr sz="1100" spc="-55" dirty="0">
                <a:latin typeface="Microsoft JhengHei"/>
                <a:cs typeface="Microsoft JhengHei"/>
              </a:rPr>
              <a:t>的</a:t>
            </a:r>
            <a:r>
              <a:rPr sz="1150" spc="-50" dirty="0">
                <a:latin typeface="Arial"/>
                <a:cs typeface="Arial"/>
              </a:rPr>
              <a:t>)</a:t>
            </a:r>
            <a:endParaRPr sz="11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650" y="8118716"/>
            <a:ext cx="205930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5" dirty="0">
                <a:latin typeface="Arial"/>
                <a:cs typeface="Arial"/>
              </a:rPr>
              <a:t>element_selection_state_to_be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899" y="8372747"/>
            <a:ext cx="4826635" cy="5207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0000"/>
              </a:lnSpc>
              <a:spcBef>
                <a:spcPts val="95"/>
              </a:spcBef>
            </a:pPr>
            <a:r>
              <a:rPr sz="1250" i="1" spc="-50" dirty="0">
                <a:solidFill>
                  <a:srgbClr val="619754"/>
                </a:solidFill>
                <a:latin typeface="Arial"/>
                <a:cs typeface="Arial"/>
              </a:rPr>
              <a:t>An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spc="-30" dirty="0">
                <a:solidFill>
                  <a:srgbClr val="619754"/>
                </a:solidFill>
                <a:latin typeface="Arial"/>
                <a:cs typeface="Arial"/>
              </a:rPr>
              <a:t>Expectation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dirty="0">
                <a:solidFill>
                  <a:srgbClr val="619754"/>
                </a:solidFill>
                <a:latin typeface="Arial"/>
                <a:cs typeface="Arial"/>
              </a:rPr>
              <a:t>for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spc="-30" dirty="0">
                <a:solidFill>
                  <a:srgbClr val="619754"/>
                </a:solidFill>
                <a:latin typeface="Arial"/>
                <a:cs typeface="Arial"/>
              </a:rPr>
              <a:t>checking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spc="-30" dirty="0">
                <a:solidFill>
                  <a:srgbClr val="619754"/>
                </a:solidFill>
                <a:latin typeface="Arial"/>
                <a:cs typeface="Arial"/>
              </a:rPr>
              <a:t>an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spc="-40" dirty="0">
                <a:solidFill>
                  <a:srgbClr val="619754"/>
                </a:solidFill>
                <a:latin typeface="Arial"/>
                <a:cs typeface="Arial"/>
              </a:rPr>
              <a:t>element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dirty="0">
                <a:solidFill>
                  <a:srgbClr val="619754"/>
                </a:solidFill>
                <a:latin typeface="Arial"/>
                <a:cs typeface="Arial"/>
              </a:rPr>
              <a:t>is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 visible </a:t>
            </a:r>
            <a:r>
              <a:rPr sz="1250" i="1" spc="-40" dirty="0">
                <a:solidFill>
                  <a:srgbClr val="619754"/>
                </a:solidFill>
                <a:latin typeface="Arial"/>
                <a:cs typeface="Arial"/>
              </a:rPr>
              <a:t>and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spc="-45" dirty="0">
                <a:solidFill>
                  <a:srgbClr val="619754"/>
                </a:solidFill>
                <a:latin typeface="Arial"/>
                <a:cs typeface="Arial"/>
              </a:rPr>
              <a:t>enabled</a:t>
            </a:r>
            <a:r>
              <a:rPr sz="1250" i="1" spc="-20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spc="-35" dirty="0">
                <a:solidFill>
                  <a:srgbClr val="619754"/>
                </a:solidFill>
                <a:latin typeface="Arial"/>
                <a:cs typeface="Arial"/>
              </a:rPr>
              <a:t>such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spc="-40" dirty="0">
                <a:solidFill>
                  <a:srgbClr val="619754"/>
                </a:solidFill>
                <a:latin typeface="Arial"/>
                <a:cs typeface="Arial"/>
              </a:rPr>
              <a:t>that you</a:t>
            </a:r>
            <a:r>
              <a:rPr sz="1250" i="1" spc="-45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spc="-20" dirty="0">
                <a:solidFill>
                  <a:srgbClr val="619754"/>
                </a:solidFill>
                <a:latin typeface="Arial"/>
                <a:cs typeface="Arial"/>
              </a:rPr>
              <a:t>can</a:t>
            </a:r>
            <a:r>
              <a:rPr sz="1250" i="1" spc="-40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dirty="0">
                <a:solidFill>
                  <a:srgbClr val="619754"/>
                </a:solidFill>
                <a:latin typeface="Arial"/>
                <a:cs typeface="Arial"/>
              </a:rPr>
              <a:t>click</a:t>
            </a:r>
            <a:r>
              <a:rPr sz="1250" i="1" spc="-40" dirty="0">
                <a:solidFill>
                  <a:srgbClr val="619754"/>
                </a:solidFill>
                <a:latin typeface="Arial"/>
                <a:cs typeface="Arial"/>
              </a:rPr>
              <a:t> </a:t>
            </a:r>
            <a:r>
              <a:rPr sz="1250" i="1" spc="-25" dirty="0">
                <a:solidFill>
                  <a:srgbClr val="619754"/>
                </a:solidFill>
                <a:latin typeface="Arial"/>
                <a:cs typeface="Arial"/>
              </a:rPr>
              <a:t>it.</a:t>
            </a:r>
            <a:endParaRPr sz="12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82650" y="9004541"/>
            <a:ext cx="76009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10" dirty="0">
                <a:latin typeface="Arial"/>
                <a:cs typeface="Arial"/>
              </a:rPr>
              <a:t>visibility_of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82650" y="9338746"/>
            <a:ext cx="233997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Microsoft JhengHei"/>
                <a:cs typeface="Microsoft JhengHei"/>
              </a:rPr>
              <a:t>检</a:t>
            </a:r>
            <a:r>
              <a:rPr sz="1100" spc="-55" dirty="0">
                <a:latin typeface="PMingLiU"/>
                <a:cs typeface="PMingLiU"/>
              </a:rPr>
              <a:t>查</a:t>
            </a:r>
            <a:r>
              <a:rPr sz="1100" spc="-55" dirty="0">
                <a:latin typeface="Microsoft JhengHei"/>
                <a:cs typeface="Microsoft JhengHei"/>
              </a:rPr>
              <a:t>元</a:t>
            </a:r>
            <a:r>
              <a:rPr sz="1100" spc="-55" dirty="0">
                <a:latin typeface="PMingLiU"/>
                <a:cs typeface="PMingLiU"/>
              </a:rPr>
              <a:t>素</a:t>
            </a:r>
            <a:r>
              <a:rPr sz="1100" spc="-55" dirty="0">
                <a:latin typeface="Microsoft JhengHei"/>
                <a:cs typeface="Microsoft JhengHei"/>
              </a:rPr>
              <a:t>存</a:t>
            </a:r>
            <a:r>
              <a:rPr sz="1100" spc="-55" dirty="0">
                <a:latin typeface="PMingLiU"/>
                <a:cs typeface="PMingLiU"/>
              </a:rPr>
              <a:t>在</a:t>
            </a:r>
            <a:r>
              <a:rPr sz="1150" spc="-85" dirty="0">
                <a:latin typeface="Arial"/>
                <a:cs typeface="Arial"/>
              </a:rPr>
              <a:t>DOM</a:t>
            </a:r>
            <a:r>
              <a:rPr sz="1100" spc="-55" dirty="0">
                <a:latin typeface="Microsoft JhengHei"/>
                <a:cs typeface="Microsoft JhengHei"/>
              </a:rPr>
              <a:t>⻚的，要能够看</a:t>
            </a:r>
            <a:r>
              <a:rPr sz="1100" spc="-55" dirty="0">
                <a:latin typeface="PMingLiU"/>
                <a:cs typeface="PMingLiU"/>
              </a:rPr>
              <a:t>得</a:t>
            </a:r>
            <a:r>
              <a:rPr sz="1100" spc="-50" dirty="0">
                <a:latin typeface="Microsoft JhengHei"/>
                <a:cs typeface="Microsoft JhengHei"/>
              </a:rPr>
              <a:t>到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8343" y="6883613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8343" y="7531313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343" y="8179013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8343" y="9064838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14362" y="480997"/>
            <a:ext cx="6524625" cy="3971925"/>
          </a:xfrm>
          <a:custGeom>
            <a:avLst/>
            <a:gdLst/>
            <a:ahLst/>
            <a:cxnLst/>
            <a:rect l="l" t="t" r="r" b="b"/>
            <a:pathLst>
              <a:path w="6524625" h="3971925">
                <a:moveTo>
                  <a:pt x="0" y="3938587"/>
                </a:moveTo>
                <a:lnTo>
                  <a:pt x="0" y="33337"/>
                </a:lnTo>
                <a:lnTo>
                  <a:pt x="0" y="28870"/>
                </a:lnTo>
                <a:lnTo>
                  <a:pt x="845" y="24593"/>
                </a:lnTo>
                <a:lnTo>
                  <a:pt x="2537" y="20497"/>
                </a:lnTo>
                <a:lnTo>
                  <a:pt x="4229" y="16449"/>
                </a:lnTo>
                <a:lnTo>
                  <a:pt x="6638" y="12839"/>
                </a:lnTo>
                <a:lnTo>
                  <a:pt x="9764" y="9744"/>
                </a:lnTo>
                <a:lnTo>
                  <a:pt x="12890" y="6581"/>
                </a:lnTo>
                <a:lnTo>
                  <a:pt x="16495" y="4171"/>
                </a:lnTo>
                <a:lnTo>
                  <a:pt x="20579" y="2495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495"/>
                </a:lnTo>
                <a:lnTo>
                  <a:pt x="6508127" y="4171"/>
                </a:lnTo>
                <a:lnTo>
                  <a:pt x="6511733" y="6581"/>
                </a:lnTo>
                <a:lnTo>
                  <a:pt x="6514860" y="9744"/>
                </a:lnTo>
                <a:lnTo>
                  <a:pt x="6517986" y="12839"/>
                </a:lnTo>
                <a:lnTo>
                  <a:pt x="6524624" y="33337"/>
                </a:lnTo>
                <a:lnTo>
                  <a:pt x="6524624" y="3938587"/>
                </a:lnTo>
                <a:lnTo>
                  <a:pt x="6499959" y="3971029"/>
                </a:lnTo>
                <a:lnTo>
                  <a:pt x="6491287" y="3971924"/>
                </a:lnTo>
                <a:lnTo>
                  <a:pt x="33337" y="3971924"/>
                </a:lnTo>
                <a:lnTo>
                  <a:pt x="845" y="3947216"/>
                </a:lnTo>
                <a:lnTo>
                  <a:pt x="0" y="3942978"/>
                </a:lnTo>
                <a:lnTo>
                  <a:pt x="0" y="3938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1148010" y="2804795"/>
            <a:ext cx="5966460" cy="1549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654685">
              <a:lnSpc>
                <a:spcPct val="100000"/>
              </a:lnSpc>
              <a:spcBef>
                <a:spcPts val="340"/>
              </a:spcBef>
            </a:pP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:Args:</a:t>
            </a:r>
            <a:endParaRPr sz="1050">
              <a:latin typeface="Courier New"/>
              <a:cs typeface="Courier New"/>
            </a:endParaRPr>
          </a:p>
          <a:p>
            <a:pPr marL="894080" indent="-159385">
              <a:lnSpc>
                <a:spcPct val="100000"/>
              </a:lnSpc>
              <a:spcBef>
                <a:spcPts val="240"/>
              </a:spcBef>
              <a:buChar char="-"/>
              <a:tabLst>
                <a:tab pos="894080" algn="l"/>
              </a:tabLst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driver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-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Instance</a:t>
            </a:r>
            <a:r>
              <a:rPr sz="1050" spc="3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of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WebDriver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(Ie,</a:t>
            </a:r>
            <a:r>
              <a:rPr sz="1050" spc="3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Firefox,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Chrome</a:t>
            </a:r>
            <a:r>
              <a:rPr sz="1050" spc="3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or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Remote)</a:t>
            </a:r>
            <a:endParaRPr sz="1050">
              <a:latin typeface="Courier New"/>
              <a:cs typeface="Courier New"/>
            </a:endParaRPr>
          </a:p>
          <a:p>
            <a:pPr marL="894080" indent="-159385">
              <a:lnSpc>
                <a:spcPct val="100000"/>
              </a:lnSpc>
              <a:spcBef>
                <a:spcPts val="240"/>
              </a:spcBef>
              <a:buChar char="-"/>
              <a:tabLst>
                <a:tab pos="894080" algn="l"/>
              </a:tabLst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timeout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-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Number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of</a:t>
            </a:r>
            <a:r>
              <a:rPr sz="1050" spc="3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seconds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before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timing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out</a:t>
            </a:r>
            <a:endParaRPr sz="1050">
              <a:latin typeface="Courier New"/>
              <a:cs typeface="Courier New"/>
            </a:endParaRPr>
          </a:p>
          <a:p>
            <a:pPr marL="894080" marR="1449705" indent="-159385">
              <a:lnSpc>
                <a:spcPct val="119000"/>
              </a:lnSpc>
              <a:buChar char="-"/>
              <a:tabLst>
                <a:tab pos="895350" algn="l"/>
              </a:tabLst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poll_frequency</a:t>
            </a:r>
            <a:r>
              <a:rPr sz="1050" spc="4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-</a:t>
            </a:r>
            <a:r>
              <a:rPr sz="1050" spc="4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sleep</a:t>
            </a:r>
            <a:r>
              <a:rPr sz="1050" spc="4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interval</a:t>
            </a:r>
            <a:r>
              <a:rPr sz="1050" spc="4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between</a:t>
            </a:r>
            <a:r>
              <a:rPr sz="1050" spc="4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calls 	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By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default,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it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is</a:t>
            </a:r>
            <a:r>
              <a:rPr sz="1050" spc="2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0.5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second.</a:t>
            </a:r>
            <a:endParaRPr sz="1050">
              <a:latin typeface="Courier New"/>
              <a:cs typeface="Courier New"/>
            </a:endParaRPr>
          </a:p>
          <a:p>
            <a:pPr marL="12700" marR="5080" indent="881380">
              <a:lnSpc>
                <a:spcPct val="119000"/>
              </a:lnSpc>
              <a:buChar char="-"/>
              <a:tabLst>
                <a:tab pos="894080" algn="l"/>
              </a:tabLst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ignored_exceptions</a:t>
            </a:r>
            <a:r>
              <a:rPr sz="1050" spc="4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-</a:t>
            </a:r>
            <a:r>
              <a:rPr sz="1050" spc="5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iterable</a:t>
            </a:r>
            <a:r>
              <a:rPr sz="1050" spc="4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structure</a:t>
            </a:r>
            <a:r>
              <a:rPr sz="1050" spc="5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of</a:t>
            </a:r>
            <a:r>
              <a:rPr sz="1050" spc="5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exception</a:t>
            </a:r>
            <a:r>
              <a:rPr sz="1050" spc="4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classes</a:t>
            </a:r>
            <a:r>
              <a:rPr sz="1050" spc="5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F68000"/>
                </a:solidFill>
                <a:latin typeface="Courier New"/>
                <a:cs typeface="Courier New"/>
              </a:rPr>
              <a:t>ig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nored</a:t>
            </a:r>
            <a:r>
              <a:rPr sz="1050" spc="3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during</a:t>
            </a:r>
            <a:r>
              <a:rPr sz="1050" spc="3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calls.</a:t>
            </a:r>
            <a:endParaRPr sz="1050">
              <a:latin typeface="Courier New"/>
              <a:cs typeface="Courier New"/>
            </a:endParaRPr>
          </a:p>
          <a:p>
            <a:pPr marL="89535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By</a:t>
            </a:r>
            <a:r>
              <a:rPr sz="1050" spc="5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default,</a:t>
            </a:r>
            <a:r>
              <a:rPr sz="1050" spc="5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it</a:t>
            </a:r>
            <a:r>
              <a:rPr sz="1050" spc="5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contains</a:t>
            </a:r>
            <a:r>
              <a:rPr sz="1050" spc="5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NoSuchElementException</a:t>
            </a:r>
            <a:r>
              <a:rPr sz="1050" spc="5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only.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49448" y="899794"/>
            <a:ext cx="6365240" cy="3073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1084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410845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class</a:t>
            </a:r>
            <a:r>
              <a:rPr sz="1050" spc="3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8F20CC"/>
                </a:solidFill>
                <a:latin typeface="Courier New"/>
                <a:cs typeface="Courier New"/>
              </a:rPr>
              <a:t>WebDriverWait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321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732155" algn="l"/>
                <a:tab pos="1213485" algn="l"/>
                <a:tab pos="1694814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def </a:t>
            </a:r>
            <a:r>
              <a:rPr sz="1050" u="sng" dirty="0">
                <a:solidFill>
                  <a:srgbClr val="8F20CC"/>
                </a:solidFill>
                <a:uFill>
                  <a:solidFill>
                    <a:srgbClr val="8E1FCB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8F20CC"/>
                </a:solidFill>
                <a:latin typeface="Courier New"/>
                <a:cs typeface="Courier New"/>
              </a:rPr>
              <a:t>init</a:t>
            </a:r>
            <a:r>
              <a:rPr sz="1050" u="sng" dirty="0">
                <a:solidFill>
                  <a:srgbClr val="363636"/>
                </a:solidFill>
                <a:uFill>
                  <a:solidFill>
                    <a:srgbClr val="8E1FCB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endParaRPr sz="1050">
              <a:latin typeface="Courier New"/>
              <a:cs typeface="Courier New"/>
            </a:endParaRPr>
          </a:p>
          <a:p>
            <a:pPr marL="1052830" indent="-960119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05283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1052830" indent="-960119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05283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1052830" indent="-960119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05283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timeout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4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float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1052830" indent="-960119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05283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poll_frequency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4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float</a:t>
            </a:r>
            <a:r>
              <a:rPr sz="1050" spc="4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4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POLL_FREQUENCY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1052830" indent="-960119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052830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ignored_exceptions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:</a:t>
            </a:r>
            <a:r>
              <a:rPr sz="1050" spc="9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typing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Optional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WaitExcTypes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050" spc="9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9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None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240"/>
              </a:spcBef>
              <a:tabLst>
                <a:tab pos="73215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8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12700" marR="5080" indent="80010">
              <a:lnSpc>
                <a:spcPct val="119000"/>
              </a:lnSpc>
              <a:tabLst>
                <a:tab pos="1052830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9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"""Constructor,</a:t>
            </a:r>
            <a:r>
              <a:rPr sz="1050" spc="3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takes</a:t>
            </a:r>
            <a:r>
              <a:rPr sz="1050" spc="4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a</a:t>
            </a:r>
            <a:r>
              <a:rPr sz="1050" spc="4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WebDriver</a:t>
            </a:r>
            <a:r>
              <a:rPr sz="1050" spc="4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instance</a:t>
            </a:r>
            <a:r>
              <a:rPr sz="1050" spc="4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and</a:t>
            </a:r>
            <a:r>
              <a:rPr sz="1050" spc="35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timeout</a:t>
            </a:r>
            <a:r>
              <a:rPr sz="1050" spc="4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in</a:t>
            </a:r>
            <a:r>
              <a:rPr sz="1050" spc="40" dirty="0">
                <a:solidFill>
                  <a:srgbClr val="F680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seconds. </a:t>
            </a: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11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12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13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14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15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16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49448" y="4168775"/>
            <a:ext cx="18605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17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9124" y="485736"/>
            <a:ext cx="6515100" cy="1962785"/>
            <a:chOff x="619124" y="485736"/>
            <a:chExt cx="6515100" cy="1962785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933450"/>
              <a:ext cx="152399" cy="180974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2266949"/>
              <a:ext cx="152399" cy="1809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9124" y="48573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4"/>
                  </a:lnTo>
                  <a:lnTo>
                    <a:pt x="23473" y="280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24" y="83814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23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62774" y="60002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14362" y="4900597"/>
            <a:ext cx="6524625" cy="1495425"/>
          </a:xfrm>
          <a:custGeom>
            <a:avLst/>
            <a:gdLst/>
            <a:ahLst/>
            <a:cxnLst/>
            <a:rect l="l" t="t" r="r" b="b"/>
            <a:pathLst>
              <a:path w="6524625" h="1495425">
                <a:moveTo>
                  <a:pt x="0" y="1462087"/>
                </a:moveTo>
                <a:lnTo>
                  <a:pt x="0" y="33337"/>
                </a:lnTo>
                <a:lnTo>
                  <a:pt x="0" y="28870"/>
                </a:lnTo>
                <a:lnTo>
                  <a:pt x="845" y="24593"/>
                </a:lnTo>
                <a:lnTo>
                  <a:pt x="2537" y="20497"/>
                </a:lnTo>
                <a:lnTo>
                  <a:pt x="4229" y="16411"/>
                </a:lnTo>
                <a:lnTo>
                  <a:pt x="6638" y="12801"/>
                </a:lnTo>
                <a:lnTo>
                  <a:pt x="9764" y="9715"/>
                </a:lnTo>
                <a:lnTo>
                  <a:pt x="12890" y="6553"/>
                </a:lnTo>
                <a:lnTo>
                  <a:pt x="16495" y="4171"/>
                </a:lnTo>
                <a:lnTo>
                  <a:pt x="20579" y="2495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495"/>
                </a:lnTo>
                <a:lnTo>
                  <a:pt x="6508127" y="4171"/>
                </a:lnTo>
                <a:lnTo>
                  <a:pt x="6511733" y="6553"/>
                </a:lnTo>
                <a:lnTo>
                  <a:pt x="6514860" y="9715"/>
                </a:lnTo>
                <a:lnTo>
                  <a:pt x="6517986" y="12801"/>
                </a:lnTo>
                <a:lnTo>
                  <a:pt x="6524624" y="33337"/>
                </a:lnTo>
                <a:lnTo>
                  <a:pt x="6524624" y="1462087"/>
                </a:lnTo>
                <a:lnTo>
                  <a:pt x="6504044" y="1492824"/>
                </a:lnTo>
                <a:lnTo>
                  <a:pt x="6499959" y="1494529"/>
                </a:lnTo>
                <a:lnTo>
                  <a:pt x="6495707" y="1495386"/>
                </a:lnTo>
                <a:lnTo>
                  <a:pt x="6491287" y="1495424"/>
                </a:lnTo>
                <a:lnTo>
                  <a:pt x="33337" y="1495424"/>
                </a:lnTo>
                <a:lnTo>
                  <a:pt x="28916" y="1495386"/>
                </a:lnTo>
                <a:lnTo>
                  <a:pt x="24664" y="1494529"/>
                </a:lnTo>
                <a:lnTo>
                  <a:pt x="20579" y="1492824"/>
                </a:lnTo>
                <a:lnTo>
                  <a:pt x="16495" y="1491148"/>
                </a:lnTo>
                <a:lnTo>
                  <a:pt x="12890" y="1488728"/>
                </a:lnTo>
                <a:lnTo>
                  <a:pt x="9764" y="1485604"/>
                </a:lnTo>
                <a:lnTo>
                  <a:pt x="6638" y="1482480"/>
                </a:lnTo>
                <a:lnTo>
                  <a:pt x="4229" y="1478870"/>
                </a:lnTo>
                <a:lnTo>
                  <a:pt x="2537" y="1474812"/>
                </a:lnTo>
                <a:lnTo>
                  <a:pt x="845" y="1470717"/>
                </a:lnTo>
                <a:lnTo>
                  <a:pt x="0" y="1466478"/>
                </a:lnTo>
                <a:lnTo>
                  <a:pt x="0" y="14620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1561951" y="5319394"/>
            <a:ext cx="4749165" cy="406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selenium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webdriver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support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ui</a:t>
            </a:r>
            <a:r>
              <a:rPr sz="1050" spc="9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import</a:t>
            </a:r>
            <a:r>
              <a:rPr sz="1050" spc="9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WebDriverWait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selenium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webdriver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support</a:t>
            </a:r>
            <a:r>
              <a:rPr sz="1050" spc="7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import</a:t>
            </a:r>
            <a:r>
              <a:rPr sz="1050" spc="8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expected_conditions</a:t>
            </a:r>
            <a:r>
              <a:rPr sz="1050" spc="7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as</a:t>
            </a:r>
            <a:r>
              <a:rPr sz="1050" spc="8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343434"/>
                </a:solidFill>
                <a:latin typeface="Courier New"/>
                <a:cs typeface="Courier New"/>
              </a:rPr>
              <a:t>ex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762148" y="5319394"/>
            <a:ext cx="6271260" cy="977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181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18135" algn="l"/>
              </a:tabLst>
            </a:pPr>
            <a:r>
              <a:rPr sz="1050" spc="-20" dirty="0">
                <a:solidFill>
                  <a:srgbClr val="2869C8"/>
                </a:solidFill>
                <a:latin typeface="Courier New"/>
                <a:cs typeface="Courier New"/>
              </a:rPr>
              <a:t>from</a:t>
            </a:r>
            <a:endParaRPr sz="1050">
              <a:latin typeface="Courier New"/>
              <a:cs typeface="Courier New"/>
            </a:endParaRPr>
          </a:p>
          <a:p>
            <a:pPr marL="3181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18135" algn="l"/>
              </a:tabLst>
            </a:pPr>
            <a:r>
              <a:rPr sz="1050" spc="-20" dirty="0">
                <a:solidFill>
                  <a:srgbClr val="2869C8"/>
                </a:solidFill>
                <a:latin typeface="Courier New"/>
                <a:cs typeface="Courier New"/>
              </a:rPr>
              <a:t>from</a:t>
            </a:r>
            <a:endParaRPr sz="1050">
              <a:latin typeface="Courier New"/>
              <a:cs typeface="Courier New"/>
            </a:endParaRPr>
          </a:p>
          <a:p>
            <a:pPr marL="3181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1813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locate</a:t>
            </a:r>
            <a:r>
              <a:rPr sz="1050" spc="2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181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1813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WebDriverWait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10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until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ex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visibility_of_element_located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locate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30" name="object 30"/>
          <p:cNvGrpSpPr/>
          <p:nvPr/>
        </p:nvGrpSpPr>
        <p:grpSpPr>
          <a:xfrm>
            <a:off x="619124" y="4905336"/>
            <a:ext cx="6515100" cy="361950"/>
            <a:chOff x="619124" y="4905336"/>
            <a:chExt cx="6515100" cy="361950"/>
          </a:xfrm>
        </p:grpSpPr>
        <p:sp>
          <p:nvSpPr>
            <p:cNvPr id="31" name="object 31"/>
            <p:cNvSpPr/>
            <p:nvPr/>
          </p:nvSpPr>
          <p:spPr>
            <a:xfrm>
              <a:off x="619124" y="490533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4"/>
                  </a:lnTo>
                  <a:lnTo>
                    <a:pt x="23473" y="280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619124" y="525774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3" name="object 33"/>
            <p:cNvSpPr/>
            <p:nvPr/>
          </p:nvSpPr>
          <p:spPr>
            <a:xfrm>
              <a:off x="766191" y="50613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6422528" y="4966771"/>
            <a:ext cx="4387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962774" y="501962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43</a:t>
            </a:fld>
            <a:endParaRPr spc="-2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460616"/>
            <a:ext cx="191643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10" dirty="0">
                <a:latin typeface="Arial"/>
                <a:cs typeface="Arial"/>
              </a:rPr>
              <a:t>visibility_of_element_located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794821"/>
            <a:ext cx="179006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Microsoft JhengHei"/>
                <a:cs typeface="Microsoft JhengHei"/>
              </a:rPr>
              <a:t>判断</a:t>
            </a:r>
            <a:r>
              <a:rPr sz="1100" spc="-55" dirty="0">
                <a:latin typeface="PMingLiU"/>
                <a:cs typeface="PMingLiU"/>
              </a:rPr>
              <a:t>某</a:t>
            </a:r>
            <a:r>
              <a:rPr sz="1100" spc="-55" dirty="0">
                <a:latin typeface="Microsoft JhengHei"/>
                <a:cs typeface="Microsoft JhengHei"/>
              </a:rPr>
              <a:t>个</a:t>
            </a:r>
            <a:r>
              <a:rPr sz="1150" spc="-20" dirty="0">
                <a:latin typeface="Arial"/>
                <a:cs typeface="Arial"/>
              </a:rPr>
              <a:t>locator</a:t>
            </a:r>
            <a:r>
              <a:rPr sz="1100" spc="-55" dirty="0">
                <a:latin typeface="Microsoft JhengHei"/>
                <a:cs typeface="Microsoft JhengHei"/>
              </a:rPr>
              <a:t>元</a:t>
            </a:r>
            <a:r>
              <a:rPr sz="1100" spc="-55" dirty="0">
                <a:latin typeface="PMingLiU"/>
                <a:cs typeface="PMingLiU"/>
              </a:rPr>
              <a:t>素是</a:t>
            </a:r>
            <a:r>
              <a:rPr sz="1100" spc="-55" dirty="0">
                <a:latin typeface="Microsoft JhengHei"/>
                <a:cs typeface="Microsoft JhengHei"/>
              </a:rPr>
              <a:t>否可⻅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650" y="1108316"/>
            <a:ext cx="164020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5" dirty="0">
                <a:latin typeface="Arial"/>
                <a:cs typeface="Arial"/>
              </a:rPr>
              <a:t>element_to_be_clickable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650" y="1432996"/>
            <a:ext cx="192341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Microsoft JhengHei"/>
                <a:cs typeface="Microsoft JhengHei"/>
              </a:rPr>
              <a:t>判断</a:t>
            </a:r>
            <a:r>
              <a:rPr sz="1100" spc="-55" dirty="0">
                <a:latin typeface="PMingLiU"/>
                <a:cs typeface="PMingLiU"/>
              </a:rPr>
              <a:t>某</a:t>
            </a:r>
            <a:r>
              <a:rPr sz="1100" spc="-55" dirty="0">
                <a:latin typeface="Microsoft JhengHei"/>
                <a:cs typeface="Microsoft JhengHei"/>
              </a:rPr>
              <a:t>个</a:t>
            </a:r>
            <a:r>
              <a:rPr sz="1150" spc="-20" dirty="0">
                <a:latin typeface="Arial"/>
                <a:cs typeface="Arial"/>
              </a:rPr>
              <a:t>locator</a:t>
            </a:r>
            <a:r>
              <a:rPr sz="1100" spc="-55" dirty="0">
                <a:latin typeface="Microsoft JhengHei"/>
                <a:cs typeface="Microsoft JhengHei"/>
              </a:rPr>
              <a:t>元</a:t>
            </a:r>
            <a:r>
              <a:rPr sz="1100" spc="-55" dirty="0">
                <a:latin typeface="PMingLiU"/>
                <a:cs typeface="PMingLiU"/>
              </a:rPr>
              <a:t>素是</a:t>
            </a:r>
            <a:r>
              <a:rPr sz="1100" spc="-55" dirty="0">
                <a:latin typeface="Microsoft JhengHei"/>
                <a:cs typeface="Microsoft JhengHei"/>
              </a:rPr>
              <a:t>否可点击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650" y="1746491"/>
            <a:ext cx="161798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5" dirty="0">
                <a:latin typeface="Arial"/>
                <a:cs typeface="Arial"/>
              </a:rPr>
              <a:t>element_to_be_selected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650" y="2080696"/>
            <a:ext cx="278193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PMingLiU"/>
                <a:cs typeface="PMingLiU"/>
              </a:rPr>
              <a:t>等待</a:t>
            </a:r>
            <a:r>
              <a:rPr sz="1150" spc="-45" dirty="0">
                <a:latin typeface="Arial"/>
                <a:cs typeface="Arial"/>
              </a:rPr>
              <a:t>element</a:t>
            </a:r>
            <a:r>
              <a:rPr sz="1100" spc="-55" dirty="0">
                <a:latin typeface="Microsoft JhengHei"/>
                <a:cs typeface="Microsoft JhengHei"/>
              </a:rPr>
              <a:t>元</a:t>
            </a:r>
            <a:r>
              <a:rPr sz="1100" spc="-55" dirty="0">
                <a:latin typeface="PMingLiU"/>
                <a:cs typeface="PMingLiU"/>
              </a:rPr>
              <a:t>素是</a:t>
            </a:r>
            <a:r>
              <a:rPr sz="1100" spc="-55" dirty="0">
                <a:latin typeface="Microsoft JhengHei"/>
                <a:cs typeface="Microsoft JhengHei"/>
              </a:rPr>
              <a:t>被</a:t>
            </a:r>
            <a:r>
              <a:rPr sz="1100" spc="-55" dirty="0">
                <a:latin typeface="PMingLiU"/>
                <a:cs typeface="PMingLiU"/>
              </a:rPr>
              <a:t>选</a:t>
            </a:r>
            <a:r>
              <a:rPr sz="1100" spc="-55" dirty="0">
                <a:latin typeface="Microsoft JhengHei"/>
                <a:cs typeface="Microsoft JhengHei"/>
              </a:rPr>
              <a:t>中，⼀般⽤</a:t>
            </a:r>
            <a:r>
              <a:rPr sz="1100" spc="-55" dirty="0">
                <a:latin typeface="PMingLiU"/>
                <a:cs typeface="PMingLiU"/>
              </a:rPr>
              <a:t>在</a:t>
            </a:r>
            <a:r>
              <a:rPr sz="1100" spc="-55" dirty="0">
                <a:latin typeface="Microsoft JhengHei"/>
                <a:cs typeface="Microsoft JhengHei"/>
              </a:rPr>
              <a:t>下拉列表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82650" y="2394191"/>
            <a:ext cx="2178685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5" dirty="0">
                <a:latin typeface="Arial"/>
                <a:cs typeface="Arial"/>
              </a:rPr>
              <a:t>element_located_to_be_selected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6899" y="2728396"/>
            <a:ext cx="4547870" cy="794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297815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latin typeface="PMingLiU"/>
                <a:cs typeface="PMingLiU"/>
              </a:rPr>
              <a:t>等待</a:t>
            </a:r>
            <a:r>
              <a:rPr sz="1150" spc="-20" dirty="0">
                <a:latin typeface="Arial"/>
                <a:cs typeface="Arial"/>
              </a:rPr>
              <a:t>locator</a:t>
            </a:r>
            <a:r>
              <a:rPr sz="1100" spc="-55" dirty="0">
                <a:latin typeface="Microsoft JhengHei"/>
                <a:cs typeface="Microsoft JhengHei"/>
              </a:rPr>
              <a:t>元</a:t>
            </a:r>
            <a:r>
              <a:rPr sz="1100" spc="-55" dirty="0">
                <a:latin typeface="PMingLiU"/>
                <a:cs typeface="PMingLiU"/>
              </a:rPr>
              <a:t>素是</a:t>
            </a:r>
            <a:r>
              <a:rPr sz="1100" spc="-55" dirty="0">
                <a:latin typeface="Microsoft JhengHei"/>
                <a:cs typeface="Microsoft JhengHei"/>
              </a:rPr>
              <a:t>被</a:t>
            </a:r>
            <a:r>
              <a:rPr sz="1100" spc="-55" dirty="0">
                <a:latin typeface="PMingLiU"/>
                <a:cs typeface="PMingLiU"/>
              </a:rPr>
              <a:t>选</a:t>
            </a:r>
            <a:r>
              <a:rPr sz="1100" spc="-50" dirty="0">
                <a:latin typeface="Microsoft JhengHei"/>
                <a:cs typeface="Microsoft JhengHei"/>
              </a:rPr>
              <a:t>中</a:t>
            </a:r>
            <a:endParaRPr sz="1100">
              <a:latin typeface="Microsoft JhengHei"/>
              <a:cs typeface="Microsoft JhengHei"/>
            </a:endParaRPr>
          </a:p>
          <a:p>
            <a:pPr marL="12700" marR="5080" indent="285750">
              <a:lnSpc>
                <a:spcPct val="129800"/>
              </a:lnSpc>
              <a:spcBef>
                <a:spcPts val="630"/>
              </a:spcBef>
            </a:pP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"""An</a:t>
            </a:r>
            <a:r>
              <a:rPr sz="1300" spc="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959895"/>
                </a:solidFill>
                <a:latin typeface="Arial"/>
                <a:cs typeface="Arial"/>
              </a:rPr>
              <a:t>expectation</a:t>
            </a:r>
            <a:r>
              <a:rPr sz="1300" spc="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for</a:t>
            </a:r>
            <a:r>
              <a:rPr sz="1300" spc="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the</a:t>
            </a:r>
            <a:r>
              <a:rPr sz="1300" spc="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959895"/>
                </a:solidFill>
                <a:latin typeface="Arial"/>
                <a:cs typeface="Arial"/>
              </a:rPr>
              <a:t>element</a:t>
            </a:r>
            <a:r>
              <a:rPr sz="1300" spc="10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to</a:t>
            </a:r>
            <a:r>
              <a:rPr sz="1300" spc="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be</a:t>
            </a:r>
            <a:r>
              <a:rPr sz="1300" spc="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located</a:t>
            </a:r>
            <a:r>
              <a:rPr sz="1300" spc="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is</a:t>
            </a:r>
            <a:r>
              <a:rPr sz="1300" spc="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spc="-30" dirty="0">
                <a:solidFill>
                  <a:srgbClr val="959895"/>
                </a:solidFill>
                <a:latin typeface="Arial"/>
                <a:cs typeface="Arial"/>
              </a:rPr>
              <a:t>selected.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locator</a:t>
            </a:r>
            <a:r>
              <a:rPr sz="1300" spc="-5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is a tuple of </a:t>
            </a:r>
            <a:r>
              <a:rPr sz="1300" spc="-20" dirty="0">
                <a:solidFill>
                  <a:srgbClr val="959895"/>
                </a:solidFill>
                <a:latin typeface="Arial"/>
                <a:cs typeface="Arial"/>
              </a:rPr>
              <a:t>(by,</a:t>
            </a: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959895"/>
                </a:solidFill>
                <a:latin typeface="Arial"/>
                <a:cs typeface="Arial"/>
              </a:rPr>
              <a:t>path)"""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9599" y="3962384"/>
            <a:ext cx="1689100" cy="200025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10" dirty="0">
                <a:latin typeface="Arial"/>
                <a:cs typeface="Arial"/>
              </a:rPr>
              <a:t>2.3</a:t>
            </a:r>
            <a:r>
              <a:rPr sz="1100" dirty="0">
                <a:latin typeface="PMingLiU"/>
                <a:cs typeface="PMingLiU"/>
              </a:rPr>
              <a:t>、</a:t>
            </a:r>
            <a:r>
              <a:rPr sz="1200" spc="-35" dirty="0">
                <a:latin typeface="Arial"/>
                <a:cs typeface="Arial"/>
              </a:rPr>
              <a:t>JAVAScript</a:t>
            </a:r>
            <a:r>
              <a:rPr sz="1200" spc="-90" dirty="0">
                <a:latin typeface="Microsoft JhengHei"/>
                <a:cs typeface="Microsoft JhengHei"/>
              </a:rPr>
              <a:t>与</a:t>
            </a:r>
            <a:r>
              <a:rPr sz="1200" spc="-10" dirty="0">
                <a:latin typeface="Arial"/>
                <a:cs typeface="Arial"/>
              </a:rPr>
              <a:t>Jquery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99" y="4593635"/>
            <a:ext cx="3287395" cy="891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indent="-173990">
              <a:lnSpc>
                <a:spcPct val="100000"/>
              </a:lnSpc>
              <a:spcBef>
                <a:spcPts val="105"/>
              </a:spcBef>
              <a:buSzPct val="50000"/>
              <a:buFont typeface="PMingLiU"/>
              <a:buChar char="●"/>
              <a:tabLst>
                <a:tab pos="300355" algn="l"/>
              </a:tabLst>
            </a:pP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js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通过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id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操作</a:t>
            </a:r>
            <a:endParaRPr sz="1300">
              <a:latin typeface="Microsoft JhengHei"/>
              <a:cs typeface="Microsoft JhengHei"/>
            </a:endParaRPr>
          </a:p>
          <a:p>
            <a:pPr marL="658495" algn="ctr">
              <a:lnSpc>
                <a:spcPts val="265"/>
              </a:lnSpc>
              <a:spcBef>
                <a:spcPts val="1750"/>
              </a:spcBef>
            </a:pPr>
            <a:r>
              <a:rPr sz="350" spc="270" dirty="0">
                <a:solidFill>
                  <a:srgbClr val="333333"/>
                </a:solidFill>
                <a:latin typeface="Arial"/>
                <a:cs typeface="Arial"/>
              </a:rPr>
              <a:t>’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35" dirty="0">
                <a:solidFill>
                  <a:srgbClr val="333333"/>
                </a:solidFill>
                <a:latin typeface="Arial"/>
                <a:cs typeface="Arial"/>
              </a:rPr>
              <a:t>document.getElementById('</a:t>
            </a:r>
            <a:r>
              <a:rPr sz="1300" spc="15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).value='daniutest'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driver.execute_script(js)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82650" y="5487787"/>
            <a:ext cx="2540635" cy="6159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49000"/>
              </a:lnSpc>
              <a:spcBef>
                <a:spcPts val="100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滚动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条</a:t>
            </a:r>
            <a:r>
              <a:rPr sz="1300" spc="-35" dirty="0">
                <a:solidFill>
                  <a:srgbClr val="333333"/>
                </a:solidFill>
                <a:latin typeface="Arial"/>
                <a:cs typeface="Arial"/>
              </a:rPr>
              <a:t>window.scrollTo(0,1000) </a:t>
            </a:r>
            <a:r>
              <a:rPr sz="1300" spc="-125" dirty="0">
                <a:solidFill>
                  <a:srgbClr val="333333"/>
                </a:solidFill>
                <a:latin typeface="Microsoft JhengHei"/>
                <a:cs typeface="Microsoft JhengHei"/>
              </a:rPr>
              <a:t>纵向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滚动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条</a:t>
            </a:r>
            <a:r>
              <a:rPr sz="1300" spc="-35" dirty="0">
                <a:solidFill>
                  <a:srgbClr val="333333"/>
                </a:solidFill>
                <a:latin typeface="Arial"/>
                <a:cs typeface="Arial"/>
              </a:rPr>
              <a:t>window.scrollTo(1000,0</a:t>
            </a:r>
            <a:r>
              <a:rPr sz="1300" spc="55" dirty="0">
                <a:solidFill>
                  <a:srgbClr val="333333"/>
                </a:solidFill>
                <a:latin typeface="Arial"/>
                <a:cs typeface="Arial"/>
              </a:rPr>
              <a:t>) 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横</a:t>
            </a:r>
            <a:r>
              <a:rPr sz="1300" spc="-140" dirty="0">
                <a:solidFill>
                  <a:srgbClr val="333333"/>
                </a:solidFill>
                <a:latin typeface="Microsoft JhengHei"/>
                <a:cs typeface="Microsoft JhengHei"/>
              </a:rPr>
              <a:t>向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8343" y="520914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8343" y="1168614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718343" y="1806789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718343" y="2454489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11199" y="56415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333333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1199" y="59368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333333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09599" y="6553184"/>
            <a:ext cx="6534150" cy="2838450"/>
            <a:chOff x="609599" y="6553184"/>
            <a:chExt cx="6534150" cy="2838450"/>
          </a:xfrm>
        </p:grpSpPr>
        <p:sp>
          <p:nvSpPr>
            <p:cNvPr id="20" name="object 20"/>
            <p:cNvSpPr/>
            <p:nvPr/>
          </p:nvSpPr>
          <p:spPr>
            <a:xfrm>
              <a:off x="614362" y="6557946"/>
              <a:ext cx="6524625" cy="2828925"/>
            </a:xfrm>
            <a:custGeom>
              <a:avLst/>
              <a:gdLst/>
              <a:ahLst/>
              <a:cxnLst/>
              <a:rect l="l" t="t" r="r" b="b"/>
              <a:pathLst>
                <a:path w="6524625" h="2828925">
                  <a:moveTo>
                    <a:pt x="0" y="2795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2795587"/>
                  </a:lnTo>
                  <a:lnTo>
                    <a:pt x="6524623" y="2800016"/>
                  </a:lnTo>
                  <a:lnTo>
                    <a:pt x="6523778" y="2804255"/>
                  </a:lnTo>
                  <a:lnTo>
                    <a:pt x="6522086" y="2808312"/>
                  </a:lnTo>
                  <a:lnTo>
                    <a:pt x="6520394" y="2812408"/>
                  </a:lnTo>
                  <a:lnTo>
                    <a:pt x="6504044" y="2826324"/>
                  </a:lnTo>
                  <a:lnTo>
                    <a:pt x="6499959" y="2828029"/>
                  </a:lnTo>
                  <a:lnTo>
                    <a:pt x="6495707" y="2828886"/>
                  </a:lnTo>
                  <a:lnTo>
                    <a:pt x="6491287" y="2828924"/>
                  </a:lnTo>
                  <a:lnTo>
                    <a:pt x="33337" y="2828924"/>
                  </a:lnTo>
                  <a:lnTo>
                    <a:pt x="28916" y="2828886"/>
                  </a:lnTo>
                  <a:lnTo>
                    <a:pt x="24664" y="2828029"/>
                  </a:lnTo>
                  <a:lnTo>
                    <a:pt x="20579" y="2826324"/>
                  </a:lnTo>
                  <a:lnTo>
                    <a:pt x="16495" y="2824648"/>
                  </a:lnTo>
                  <a:lnTo>
                    <a:pt x="12890" y="2822266"/>
                  </a:lnTo>
                  <a:lnTo>
                    <a:pt x="9764" y="2819142"/>
                  </a:lnTo>
                  <a:lnTo>
                    <a:pt x="6638" y="2816018"/>
                  </a:lnTo>
                  <a:lnTo>
                    <a:pt x="4229" y="2812408"/>
                  </a:lnTo>
                  <a:lnTo>
                    <a:pt x="2537" y="2808312"/>
                  </a:lnTo>
                  <a:lnTo>
                    <a:pt x="845" y="2804255"/>
                  </a:lnTo>
                  <a:lnTo>
                    <a:pt x="0" y="2800016"/>
                  </a:lnTo>
                  <a:lnTo>
                    <a:pt x="0" y="2795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112" y="6562686"/>
              <a:ext cx="6515100" cy="2819400"/>
            </a:xfrm>
            <a:custGeom>
              <a:avLst/>
              <a:gdLst/>
              <a:ahLst/>
              <a:cxnLst/>
              <a:rect l="l" t="t" r="r" b="b"/>
              <a:pathLst>
                <a:path w="6515100" h="2819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2781300"/>
                  </a:lnTo>
                  <a:lnTo>
                    <a:pt x="698" y="2788920"/>
                  </a:lnTo>
                  <a:lnTo>
                    <a:pt x="30505" y="2818727"/>
                  </a:lnTo>
                  <a:lnTo>
                    <a:pt x="38100" y="2819400"/>
                  </a:lnTo>
                  <a:lnTo>
                    <a:pt x="6477000" y="2819400"/>
                  </a:lnTo>
                  <a:lnTo>
                    <a:pt x="6484607" y="2818727"/>
                  </a:lnTo>
                  <a:lnTo>
                    <a:pt x="6491630" y="2816631"/>
                  </a:lnTo>
                  <a:lnTo>
                    <a:pt x="6498082" y="2813139"/>
                  </a:lnTo>
                  <a:lnTo>
                    <a:pt x="6503949" y="2808262"/>
                  </a:lnTo>
                  <a:lnTo>
                    <a:pt x="6508826" y="2802394"/>
                  </a:lnTo>
                  <a:lnTo>
                    <a:pt x="6512319" y="2795943"/>
                  </a:lnTo>
                  <a:lnTo>
                    <a:pt x="6514414" y="2788920"/>
                  </a:lnTo>
                  <a:lnTo>
                    <a:pt x="6515100" y="27813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2A2A2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9124" y="656268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5"/>
                  </a:lnTo>
                  <a:lnTo>
                    <a:pt x="23473" y="280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21212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24" y="691509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17171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842391" y="67187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B3B3B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4477" y="6213716"/>
            <a:ext cx="6217285" cy="30746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5" dirty="0">
                <a:solidFill>
                  <a:srgbClr val="252525"/>
                </a:solidFill>
                <a:latin typeface="Microsoft JhengHei"/>
                <a:cs typeface="Microsoft JhengHei"/>
              </a:rPr>
              <a:t>使⽤ </a:t>
            </a:r>
            <a:r>
              <a:rPr sz="1200" spc="-10" dirty="0">
                <a:solidFill>
                  <a:srgbClr val="252525"/>
                </a:solidFill>
                <a:latin typeface="Arial"/>
                <a:cs typeface="Arial"/>
              </a:rPr>
              <a:t>JavaScript</a:t>
            </a:r>
            <a:r>
              <a:rPr sz="12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代码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来执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⾏对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浏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览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滚动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条</a:t>
            </a:r>
            <a:r>
              <a:rPr sz="12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的操作，以 </a:t>
            </a: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scroll.html</a:t>
            </a:r>
            <a:r>
              <a:rPr sz="12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70" dirty="0">
                <a:solidFill>
                  <a:srgbClr val="252525"/>
                </a:solidFill>
                <a:latin typeface="Microsoft JhengHei"/>
                <a:cs typeface="Microsoft JhengHei"/>
              </a:rPr>
              <a:t>⻚⾯为例，代码 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如</a:t>
            </a:r>
            <a:r>
              <a:rPr sz="1200" spc="-70" dirty="0">
                <a:solidFill>
                  <a:srgbClr val="252525"/>
                </a:solidFill>
                <a:latin typeface="Microsoft JhengHei"/>
                <a:cs typeface="Microsoft JhengHei"/>
              </a:rPr>
              <a:t>下：</a:t>
            </a:r>
            <a:endParaRPr sz="1200">
              <a:latin typeface="Microsoft JhengHei"/>
              <a:cs typeface="Microsoft JhengHei"/>
            </a:endParaRPr>
          </a:p>
          <a:p>
            <a:pPr marR="5080" algn="r">
              <a:lnSpc>
                <a:spcPct val="100000"/>
              </a:lnSpc>
              <a:spcBef>
                <a:spcPts val="1760"/>
              </a:spcBef>
            </a:pPr>
            <a:r>
              <a:rPr sz="1150" spc="-10" dirty="0">
                <a:solidFill>
                  <a:srgbClr val="93999D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50">
              <a:latin typeface="Arial"/>
              <a:cs typeface="Arial"/>
            </a:endParaRPr>
          </a:p>
          <a:p>
            <a:pPr marL="515620" indent="-318135">
              <a:lnSpc>
                <a:spcPct val="100000"/>
              </a:lnSpc>
              <a:buClr>
                <a:srgbClr val="CCCCCC"/>
              </a:buClr>
              <a:buAutoNum type="arabicPlain"/>
              <a:tabLst>
                <a:tab pos="515620" algn="l"/>
              </a:tabLst>
            </a:pPr>
            <a:r>
              <a:rPr sz="1050" dirty="0">
                <a:solidFill>
                  <a:srgbClr val="6F6F6F"/>
                </a:solidFill>
                <a:latin typeface="Courier New"/>
                <a:cs typeface="Courier New"/>
              </a:rPr>
              <a:t>#coding=utf-</a:t>
            </a:r>
            <a:r>
              <a:rPr sz="1050" spc="-50" dirty="0">
                <a:solidFill>
                  <a:srgbClr val="6F6F6F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515620" indent="-318135">
              <a:lnSpc>
                <a:spcPct val="100000"/>
              </a:lnSpc>
              <a:spcBef>
                <a:spcPts val="240"/>
              </a:spcBef>
              <a:buClr>
                <a:srgbClr val="CCCCCC"/>
              </a:buClr>
              <a:buAutoNum type="arabicPlain"/>
              <a:tabLst>
                <a:tab pos="515620" algn="l"/>
              </a:tabLst>
            </a:pPr>
            <a:r>
              <a:rPr sz="1050" dirty="0">
                <a:solidFill>
                  <a:srgbClr val="D87D2F"/>
                </a:solidFill>
                <a:latin typeface="Courier New"/>
                <a:cs typeface="Courier New"/>
              </a:rPr>
              <a:t>from</a:t>
            </a:r>
            <a:r>
              <a:rPr sz="1050" spc="35" dirty="0">
                <a:solidFill>
                  <a:srgbClr val="D87D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CCCCCC"/>
                </a:solidFill>
                <a:latin typeface="Courier New"/>
                <a:cs typeface="Courier New"/>
              </a:rPr>
              <a:t>selenium</a:t>
            </a:r>
            <a:r>
              <a:rPr sz="1050" spc="40" dirty="0">
                <a:solidFill>
                  <a:srgbClr val="CCCCCC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87D2F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D87D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webdriver</a:t>
            </a:r>
            <a:endParaRPr sz="1050">
              <a:latin typeface="Courier New"/>
              <a:cs typeface="Courier New"/>
            </a:endParaRPr>
          </a:p>
          <a:p>
            <a:pPr marL="515620" indent="-318135">
              <a:lnSpc>
                <a:spcPct val="100000"/>
              </a:lnSpc>
              <a:spcBef>
                <a:spcPts val="240"/>
              </a:spcBef>
              <a:buClr>
                <a:srgbClr val="CCCCCC"/>
              </a:buClr>
              <a:buAutoNum type="arabicPlain"/>
              <a:tabLst>
                <a:tab pos="515620" algn="l"/>
              </a:tabLst>
            </a:pPr>
            <a:r>
              <a:rPr sz="1050" dirty="0">
                <a:solidFill>
                  <a:srgbClr val="D87D2F"/>
                </a:solidFill>
                <a:latin typeface="Courier New"/>
                <a:cs typeface="Courier New"/>
              </a:rPr>
              <a:t>from</a:t>
            </a:r>
            <a:r>
              <a:rPr sz="1050" spc="75" dirty="0">
                <a:solidFill>
                  <a:srgbClr val="D87D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CCCCCC"/>
                </a:solidFill>
                <a:latin typeface="Courier New"/>
                <a:cs typeface="Courier New"/>
              </a:rPr>
              <a:t>selenium.webdriver.chrome.service</a:t>
            </a:r>
            <a:r>
              <a:rPr sz="1050" spc="80" dirty="0">
                <a:solidFill>
                  <a:srgbClr val="CCCCCC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87D2F"/>
                </a:solidFill>
                <a:latin typeface="Courier New"/>
                <a:cs typeface="Courier New"/>
              </a:rPr>
              <a:t>import</a:t>
            </a:r>
            <a:r>
              <a:rPr sz="1050" spc="80" dirty="0">
                <a:solidFill>
                  <a:srgbClr val="D87D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Service</a:t>
            </a:r>
            <a:endParaRPr sz="1050">
              <a:latin typeface="Courier New"/>
              <a:cs typeface="Courier New"/>
            </a:endParaRPr>
          </a:p>
          <a:p>
            <a:pPr marL="515620" indent="-318135">
              <a:lnSpc>
                <a:spcPct val="100000"/>
              </a:lnSpc>
              <a:spcBef>
                <a:spcPts val="190"/>
              </a:spcBef>
              <a:buClr>
                <a:srgbClr val="CCCCCC"/>
              </a:buClr>
              <a:buAutoNum type="arabicPlain"/>
              <a:tabLst>
                <a:tab pos="515620" algn="l"/>
              </a:tabLst>
            </a:pPr>
            <a:r>
              <a:rPr sz="1050" dirty="0">
                <a:solidFill>
                  <a:srgbClr val="6F6F6F"/>
                </a:solidFill>
                <a:latin typeface="Courier New"/>
                <a:cs typeface="Courier New"/>
              </a:rPr>
              <a:t>#driver</a:t>
            </a:r>
            <a:r>
              <a:rPr sz="1050" spc="40" dirty="0">
                <a:solidFill>
                  <a:srgbClr val="6F6F6F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F6F6F"/>
                </a:solidFill>
                <a:latin typeface="PMingLiU"/>
                <a:cs typeface="PMingLiU"/>
              </a:rPr>
              <a:t>地址</a:t>
            </a:r>
            <a:endParaRPr sz="1100">
              <a:latin typeface="PMingLiU"/>
              <a:cs typeface="PMingLiU"/>
            </a:endParaRPr>
          </a:p>
          <a:p>
            <a:pPr marL="515620" indent="-318135">
              <a:lnSpc>
                <a:spcPct val="100000"/>
              </a:lnSpc>
              <a:spcBef>
                <a:spcPts val="229"/>
              </a:spcBef>
              <a:buAutoNum type="arabicPlain"/>
              <a:tabLst>
                <a:tab pos="515620" algn="l"/>
              </a:tabLst>
            </a:pPr>
            <a:r>
              <a:rPr sz="1050" dirty="0">
                <a:solidFill>
                  <a:srgbClr val="CCCCCC"/>
                </a:solidFill>
                <a:latin typeface="Courier New"/>
                <a:cs typeface="Courier New"/>
              </a:rPr>
              <a:t>path</a:t>
            </a:r>
            <a:r>
              <a:rPr sz="1050" spc="25" dirty="0">
                <a:solidFill>
                  <a:srgbClr val="CCCCCC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=Service(</a:t>
            </a:r>
            <a:r>
              <a:rPr sz="1050" spc="-10" dirty="0">
                <a:solidFill>
                  <a:srgbClr val="618753"/>
                </a:solidFill>
                <a:latin typeface="Courier New"/>
                <a:cs typeface="Courier New"/>
              </a:rPr>
              <a:t>'D:\\dr\\chromedriver'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15620" indent="-318135">
              <a:lnSpc>
                <a:spcPct val="100000"/>
              </a:lnSpc>
              <a:spcBef>
                <a:spcPts val="240"/>
              </a:spcBef>
              <a:buAutoNum type="arabicPlain"/>
              <a:tabLst>
                <a:tab pos="515620" algn="l"/>
              </a:tabLst>
            </a:pPr>
            <a:r>
              <a:rPr sz="1050" dirty="0">
                <a:solidFill>
                  <a:srgbClr val="CCCCCC"/>
                </a:solidFill>
                <a:latin typeface="Courier New"/>
                <a:cs typeface="Courier New"/>
              </a:rPr>
              <a:t>driver</a:t>
            </a:r>
            <a:r>
              <a:rPr sz="1050" spc="20" dirty="0">
                <a:solidFill>
                  <a:srgbClr val="CCCCCC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CCCCCC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CCCCCC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webdriver.</a:t>
            </a:r>
            <a:r>
              <a:rPr sz="1050" spc="-10" dirty="0">
                <a:solidFill>
                  <a:srgbClr val="FFC359"/>
                </a:solidFill>
                <a:latin typeface="Courier New"/>
                <a:cs typeface="Courier New"/>
              </a:rPr>
              <a:t>Chrome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(service=path)</a:t>
            </a:r>
            <a:endParaRPr sz="1050">
              <a:latin typeface="Courier New"/>
              <a:cs typeface="Courier New"/>
            </a:endParaRPr>
          </a:p>
          <a:p>
            <a:pPr marL="515620" indent="-318135">
              <a:lnSpc>
                <a:spcPct val="100000"/>
              </a:lnSpc>
              <a:spcBef>
                <a:spcPts val="240"/>
              </a:spcBef>
              <a:buAutoNum type="arabicPlain"/>
              <a:tabLst>
                <a:tab pos="515620" algn="l"/>
              </a:tabLst>
            </a:pP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driver.</a:t>
            </a:r>
            <a:r>
              <a:rPr sz="1050" spc="-10" dirty="0">
                <a:solidFill>
                  <a:srgbClr val="FFC359"/>
                </a:solidFill>
                <a:latin typeface="Courier New"/>
                <a:cs typeface="Courier New"/>
              </a:rPr>
              <a:t>maximize_window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515620" indent="-318135">
              <a:lnSpc>
                <a:spcPct val="100000"/>
              </a:lnSpc>
              <a:spcBef>
                <a:spcPts val="240"/>
              </a:spcBef>
              <a:buAutoNum type="arabicPlain"/>
              <a:tabLst>
                <a:tab pos="515620" algn="l"/>
              </a:tabLst>
            </a:pP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driver.</a:t>
            </a:r>
            <a:r>
              <a:rPr sz="1050" spc="-10" dirty="0">
                <a:solidFill>
                  <a:srgbClr val="FFC359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18753"/>
                </a:solidFill>
                <a:latin typeface="Courier New"/>
                <a:cs typeface="Courier New"/>
              </a:rPr>
              <a:t>"file:///D:/selenium/book/scroll.html"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15620" indent="-318135">
              <a:lnSpc>
                <a:spcPct val="100000"/>
              </a:lnSpc>
              <a:spcBef>
                <a:spcPts val="190"/>
              </a:spcBef>
              <a:buClr>
                <a:srgbClr val="CCCCCC"/>
              </a:buClr>
              <a:buAutoNum type="arabicPlain"/>
              <a:tabLst>
                <a:tab pos="515620" algn="l"/>
              </a:tabLst>
            </a:pPr>
            <a:r>
              <a:rPr sz="1050" dirty="0">
                <a:solidFill>
                  <a:srgbClr val="6F6F6F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F6F6F"/>
                </a:solidFill>
                <a:latin typeface="Microsoft JhengHei"/>
                <a:cs typeface="Microsoft JhengHei"/>
              </a:rPr>
              <a:t>设</a:t>
            </a:r>
            <a:r>
              <a:rPr sz="1100" spc="-55" dirty="0">
                <a:solidFill>
                  <a:srgbClr val="6F6F6F"/>
                </a:solidFill>
                <a:latin typeface="PMingLiU"/>
                <a:cs typeface="PMingLiU"/>
              </a:rPr>
              <a:t>置浏</a:t>
            </a:r>
            <a:r>
              <a:rPr sz="1100" spc="-55" dirty="0">
                <a:solidFill>
                  <a:srgbClr val="6F6F6F"/>
                </a:solidFill>
                <a:latin typeface="Microsoft JhengHei"/>
                <a:cs typeface="Microsoft JhengHei"/>
              </a:rPr>
              <a:t>览</a:t>
            </a:r>
            <a:r>
              <a:rPr sz="1100" spc="-55" dirty="0">
                <a:solidFill>
                  <a:srgbClr val="6F6F6F"/>
                </a:solidFill>
                <a:latin typeface="PMingLiU"/>
                <a:cs typeface="PMingLiU"/>
              </a:rPr>
              <a:t>器窗</a:t>
            </a:r>
            <a:r>
              <a:rPr sz="1100" spc="-55" dirty="0">
                <a:solidFill>
                  <a:srgbClr val="6F6F6F"/>
                </a:solidFill>
                <a:latin typeface="Microsoft JhengHei"/>
                <a:cs typeface="Microsoft JhengHei"/>
              </a:rPr>
              <a:t>⼝⼤⼩，⽬的</a:t>
            </a:r>
            <a:r>
              <a:rPr sz="1100" spc="-55" dirty="0">
                <a:solidFill>
                  <a:srgbClr val="6F6F6F"/>
                </a:solidFill>
                <a:latin typeface="PMingLiU"/>
                <a:cs typeface="PMingLiU"/>
              </a:rPr>
              <a:t>是</a:t>
            </a:r>
            <a:r>
              <a:rPr sz="1100" spc="-55" dirty="0">
                <a:solidFill>
                  <a:srgbClr val="6F6F6F"/>
                </a:solidFill>
                <a:latin typeface="Microsoft JhengHei"/>
                <a:cs typeface="Microsoft JhengHei"/>
              </a:rPr>
              <a:t>让滚动</a:t>
            </a:r>
            <a:r>
              <a:rPr sz="1100" spc="-55" dirty="0">
                <a:solidFill>
                  <a:srgbClr val="6F6F6F"/>
                </a:solidFill>
                <a:latin typeface="PMingLiU"/>
                <a:cs typeface="PMingLiU"/>
              </a:rPr>
              <a:t>条显示</a:t>
            </a:r>
            <a:r>
              <a:rPr sz="1100" spc="-55" dirty="0">
                <a:solidFill>
                  <a:srgbClr val="6F6F6F"/>
                </a:solidFill>
                <a:latin typeface="Microsoft JhengHei"/>
                <a:cs typeface="Microsoft JhengHei"/>
              </a:rPr>
              <a:t>出</a:t>
            </a:r>
            <a:r>
              <a:rPr sz="1100" spc="-50" dirty="0">
                <a:solidFill>
                  <a:srgbClr val="6F6F6F"/>
                </a:solidFill>
                <a:latin typeface="PMingLiU"/>
                <a:cs typeface="PMingLiU"/>
              </a:rPr>
              <a:t>来</a:t>
            </a:r>
            <a:endParaRPr sz="1100">
              <a:latin typeface="PMingLiU"/>
              <a:cs typeface="PMingLiU"/>
            </a:endParaRPr>
          </a:p>
          <a:p>
            <a:pPr marL="515620" indent="-398145">
              <a:lnSpc>
                <a:spcPct val="100000"/>
              </a:lnSpc>
              <a:spcBef>
                <a:spcPts val="229"/>
              </a:spcBef>
              <a:buAutoNum type="arabicPlain"/>
              <a:tabLst>
                <a:tab pos="515620" algn="l"/>
              </a:tabLst>
            </a:pP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driver.</a:t>
            </a:r>
            <a:r>
              <a:rPr sz="1050" spc="-10" dirty="0">
                <a:solidFill>
                  <a:srgbClr val="FFC359"/>
                </a:solidFill>
                <a:latin typeface="Courier New"/>
                <a:cs typeface="Courier New"/>
              </a:rPr>
              <a:t>set_window_size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709EC4"/>
                </a:solidFill>
                <a:latin typeface="Courier New"/>
                <a:cs typeface="Courier New"/>
              </a:rPr>
              <a:t>600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709EC4"/>
                </a:solidFill>
                <a:latin typeface="Courier New"/>
                <a:cs typeface="Courier New"/>
              </a:rPr>
              <a:t>400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15620" indent="-398145">
              <a:lnSpc>
                <a:spcPct val="100000"/>
              </a:lnSpc>
              <a:spcBef>
                <a:spcPts val="240"/>
              </a:spcBef>
              <a:buAutoNum type="arabicPlain"/>
              <a:tabLst>
                <a:tab pos="515620" algn="l"/>
              </a:tabLst>
            </a:pPr>
            <a:r>
              <a:rPr sz="1050" dirty="0">
                <a:solidFill>
                  <a:srgbClr val="CCCCCC"/>
                </a:solidFill>
                <a:latin typeface="Courier New"/>
                <a:cs typeface="Courier New"/>
              </a:rPr>
              <a:t>js</a:t>
            </a:r>
            <a:r>
              <a:rPr sz="1050" spc="5" dirty="0">
                <a:solidFill>
                  <a:srgbClr val="CCCCCC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CCCCCC"/>
                </a:solidFill>
                <a:latin typeface="Courier New"/>
                <a:cs typeface="Courier New"/>
              </a:rPr>
              <a:t>=</a:t>
            </a:r>
            <a:r>
              <a:rPr sz="1050" spc="10" dirty="0">
                <a:solidFill>
                  <a:srgbClr val="CCCCCC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18753"/>
                </a:solidFill>
                <a:latin typeface="Courier New"/>
                <a:cs typeface="Courier New"/>
              </a:rPr>
              <a:t>"window.scrollTo(100,300)"</a:t>
            </a:r>
            <a:endParaRPr sz="1050">
              <a:latin typeface="Courier New"/>
              <a:cs typeface="Courier New"/>
            </a:endParaRPr>
          </a:p>
          <a:p>
            <a:pPr marL="515620" indent="-398145">
              <a:lnSpc>
                <a:spcPct val="100000"/>
              </a:lnSpc>
              <a:spcBef>
                <a:spcPts val="240"/>
              </a:spcBef>
              <a:buAutoNum type="arabicPlain"/>
              <a:tabLst>
                <a:tab pos="515620" algn="l"/>
              </a:tabLst>
            </a:pP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driver.</a:t>
            </a:r>
            <a:r>
              <a:rPr sz="1050" spc="-10" dirty="0">
                <a:solidFill>
                  <a:srgbClr val="FFC359"/>
                </a:solidFill>
                <a:latin typeface="Courier New"/>
                <a:cs typeface="Courier New"/>
              </a:rPr>
              <a:t>execute_script</a:t>
            </a:r>
            <a:r>
              <a:rPr sz="1050" spc="-10" dirty="0">
                <a:solidFill>
                  <a:srgbClr val="CCCCCC"/>
                </a:solidFill>
                <a:latin typeface="Courier New"/>
                <a:cs typeface="Courier New"/>
              </a:rPr>
              <a:t>(js)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62774" y="667697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38383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44</a:t>
            </a:fld>
            <a:endParaRPr spc="-2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104899" y="476234"/>
            <a:ext cx="457200" cy="209550"/>
          </a:xfrm>
          <a:custGeom>
            <a:avLst/>
            <a:gdLst/>
            <a:ahLst/>
            <a:cxnLst/>
            <a:rect l="l" t="t" r="r" b="b"/>
            <a:pathLst>
              <a:path w="457200" h="209550">
                <a:moveTo>
                  <a:pt x="457199" y="209549"/>
                </a:moveTo>
                <a:lnTo>
                  <a:pt x="0" y="209549"/>
                </a:lnTo>
                <a:lnTo>
                  <a:pt x="0" y="0"/>
                </a:lnTo>
                <a:lnTo>
                  <a:pt x="457199" y="0"/>
                </a:lnTo>
                <a:lnTo>
                  <a:pt x="457199" y="209549"/>
                </a:lnTo>
                <a:close/>
              </a:path>
            </a:pathLst>
          </a:custGeom>
          <a:solidFill>
            <a:srgbClr val="FDFBF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6899" y="459785"/>
            <a:ext cx="174180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jquery</a:t>
            </a:r>
            <a:r>
              <a:rPr sz="1300" spc="5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F3F3F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3F3F3F"/>
                </a:solidFill>
                <a:latin typeface="Microsoft JhengHei"/>
                <a:cs typeface="Microsoft JhengHei"/>
              </a:rPr>
              <a:t>⼀个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快速、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简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洁</a:t>
            </a:r>
            <a:endParaRPr sz="125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324099" y="476234"/>
            <a:ext cx="1152525" cy="209550"/>
          </a:xfrm>
          <a:prstGeom prst="rect">
            <a:avLst/>
          </a:prstGeom>
          <a:solidFill>
            <a:srgbClr val="FDFBF7"/>
          </a:solidFill>
        </p:spPr>
        <p:txBody>
          <a:bodyPr vert="horz" wrap="square" lIns="0" tIns="0" rIns="0" bIns="0" rtlCol="0">
            <a:spAutoFit/>
          </a:bodyPr>
          <a:lstStyle/>
          <a:p>
            <a:pPr marL="52069">
              <a:lnSpc>
                <a:spcPts val="1535"/>
              </a:lnSpc>
            </a:pPr>
            <a:r>
              <a:rPr sz="1300" spc="-20" dirty="0">
                <a:solidFill>
                  <a:srgbClr val="3F3F3F"/>
                </a:solidFill>
                <a:latin typeface="Arial"/>
                <a:cs typeface="Arial"/>
              </a:rPr>
              <a:t>JavaScript </a:t>
            </a:r>
            <a:r>
              <a:rPr sz="1300" spc="-114" dirty="0">
                <a:solidFill>
                  <a:srgbClr val="3F3F3F"/>
                </a:solidFill>
                <a:latin typeface="PMingLiU"/>
                <a:cs typeface="PMingLiU"/>
              </a:rPr>
              <a:t>库</a:t>
            </a:r>
            <a:r>
              <a:rPr sz="1200" spc="-50" dirty="0">
                <a:solidFill>
                  <a:srgbClr val="3F3F3F"/>
                </a:solidFill>
                <a:latin typeface="PMingLiU"/>
                <a:cs typeface="PMingLiU"/>
              </a:rPr>
              <a:t>。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793160"/>
            <a:ext cx="493522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⽹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址</a:t>
            </a:r>
            <a:r>
              <a:rPr sz="1300" spc="-1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  <a:hlinkClick r:id="rId2"/>
              </a:rPr>
              <a:t>https://www.w3school.com.cn/jquery/jquery_ref_selectors.asp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899" y="6736760"/>
            <a:ext cx="39179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300" spc="-15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300" spc="-1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899" y="9070385"/>
            <a:ext cx="234188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300" spc="-4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45" dirty="0">
                <a:solidFill>
                  <a:srgbClr val="333333"/>
                </a:solidFill>
                <a:latin typeface="Arial"/>
                <a:cs typeface="Arial"/>
              </a:rPr>
              <a:t>#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以下代码实现单击登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录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按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钮</a:t>
            </a:r>
            <a:endParaRPr sz="1250">
              <a:latin typeface="Microsoft JhengHei"/>
              <a:cs typeface="Microsoft JhengHei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1123950"/>
            <a:ext cx="6534149" cy="5181599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614362" y="7091346"/>
            <a:ext cx="6524625" cy="1876425"/>
          </a:xfrm>
          <a:custGeom>
            <a:avLst/>
            <a:gdLst/>
            <a:ahLst/>
            <a:cxnLst/>
            <a:rect l="l" t="t" r="r" b="b"/>
            <a:pathLst>
              <a:path w="6524625" h="1876425">
                <a:moveTo>
                  <a:pt x="0" y="1843087"/>
                </a:moveTo>
                <a:lnTo>
                  <a:pt x="0" y="33337"/>
                </a:lnTo>
                <a:lnTo>
                  <a:pt x="0" y="28908"/>
                </a:lnTo>
                <a:lnTo>
                  <a:pt x="845" y="24631"/>
                </a:lnTo>
                <a:lnTo>
                  <a:pt x="2537" y="20497"/>
                </a:lnTo>
                <a:lnTo>
                  <a:pt x="4229" y="16411"/>
                </a:lnTo>
                <a:lnTo>
                  <a:pt x="6638" y="12801"/>
                </a:lnTo>
                <a:lnTo>
                  <a:pt x="9764" y="9715"/>
                </a:lnTo>
                <a:lnTo>
                  <a:pt x="12890" y="6581"/>
                </a:lnTo>
                <a:lnTo>
                  <a:pt x="16495" y="4171"/>
                </a:lnTo>
                <a:lnTo>
                  <a:pt x="20579" y="2495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495"/>
                </a:lnTo>
                <a:lnTo>
                  <a:pt x="6508127" y="4171"/>
                </a:lnTo>
                <a:lnTo>
                  <a:pt x="6511733" y="6581"/>
                </a:lnTo>
                <a:lnTo>
                  <a:pt x="6514860" y="9715"/>
                </a:lnTo>
                <a:lnTo>
                  <a:pt x="6517986" y="12801"/>
                </a:lnTo>
                <a:lnTo>
                  <a:pt x="6524624" y="33337"/>
                </a:lnTo>
                <a:lnTo>
                  <a:pt x="6524624" y="1843087"/>
                </a:lnTo>
                <a:lnTo>
                  <a:pt x="6524623" y="1847516"/>
                </a:lnTo>
                <a:lnTo>
                  <a:pt x="6523778" y="1851755"/>
                </a:lnTo>
                <a:lnTo>
                  <a:pt x="6522086" y="1855812"/>
                </a:lnTo>
                <a:lnTo>
                  <a:pt x="6520394" y="1859870"/>
                </a:lnTo>
                <a:lnTo>
                  <a:pt x="6504044" y="1873853"/>
                </a:lnTo>
                <a:lnTo>
                  <a:pt x="6499959" y="1875529"/>
                </a:lnTo>
                <a:lnTo>
                  <a:pt x="6495707" y="1876386"/>
                </a:lnTo>
                <a:lnTo>
                  <a:pt x="6491287" y="1876424"/>
                </a:lnTo>
                <a:lnTo>
                  <a:pt x="33337" y="1876424"/>
                </a:lnTo>
                <a:lnTo>
                  <a:pt x="28916" y="1876386"/>
                </a:lnTo>
                <a:lnTo>
                  <a:pt x="24664" y="1875529"/>
                </a:lnTo>
                <a:lnTo>
                  <a:pt x="20579" y="1873853"/>
                </a:lnTo>
                <a:lnTo>
                  <a:pt x="16495" y="1872186"/>
                </a:lnTo>
                <a:lnTo>
                  <a:pt x="0" y="1847516"/>
                </a:lnTo>
                <a:lnTo>
                  <a:pt x="0" y="18430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8010" y="7510144"/>
            <a:ext cx="2433955" cy="1358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#coding=utf-</a:t>
            </a:r>
            <a:r>
              <a:rPr sz="1050" spc="-50" dirty="0">
                <a:solidFill>
                  <a:srgbClr val="00A861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12700" marR="5080">
              <a:lnSpc>
                <a:spcPct val="119000"/>
              </a:lnSpc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from</a:t>
            </a:r>
            <a:r>
              <a:rPr sz="1050" spc="3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selenium</a:t>
            </a:r>
            <a:r>
              <a:rPr sz="1050" spc="4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webdriver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2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webdriver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Chrome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()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maximize_window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()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"xx"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2700" marR="85090">
              <a:lnSpc>
                <a:spcPct val="119000"/>
              </a:lnSpc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jq</a:t>
            </a:r>
            <a:r>
              <a:rPr sz="1050" spc="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"$('#id').val('dntest')"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execute_script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jq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448" y="7510144"/>
            <a:ext cx="106045" cy="1358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7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9124" y="7096087"/>
            <a:ext cx="6515100" cy="361950"/>
            <a:chOff x="619124" y="7096087"/>
            <a:chExt cx="6515100" cy="361950"/>
          </a:xfrm>
        </p:grpSpPr>
        <p:sp>
          <p:nvSpPr>
            <p:cNvPr id="13" name="object 13"/>
            <p:cNvSpPr/>
            <p:nvPr/>
          </p:nvSpPr>
          <p:spPr>
            <a:xfrm>
              <a:off x="619124" y="709608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5"/>
                  </a:lnTo>
                  <a:lnTo>
                    <a:pt x="23473" y="280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24" y="744849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6191" y="72521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09828" y="7157521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62774" y="721037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45</a:t>
            </a:fld>
            <a:endParaRPr spc="-2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1698035"/>
            <a:ext cx="302450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复数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document.getElementsByName("wd")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051655"/>
            <a:ext cx="6433820" cy="11474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355" indent="-173990">
              <a:lnSpc>
                <a:spcPct val="100000"/>
              </a:lnSpc>
              <a:spcBef>
                <a:spcPts val="95"/>
              </a:spcBef>
              <a:buSzPct val="50000"/>
              <a:buFont typeface="PMingLiU"/>
              <a:buChar char="●"/>
              <a:tabLst>
                <a:tab pos="300355" algn="l"/>
              </a:tabLst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同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执⾏与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异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步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执⾏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execute_script</a:t>
            </a:r>
            <a:r>
              <a:rPr sz="1300" spc="1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同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执⾏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javascript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代码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 marL="12700" marR="5080">
              <a:lnSpc>
                <a:spcPct val="129800"/>
              </a:lnSpc>
              <a:spcBef>
                <a:spcPts val="600"/>
              </a:spcBef>
            </a:pP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execute_async_script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异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步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执⾏代码，</a:t>
            </a: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WebDriver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不会等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待异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执⾏的代码的结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果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，直接执⾏以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下的代码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599" y="5648309"/>
            <a:ext cx="1155700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05" dirty="0">
                <a:solidFill>
                  <a:srgbClr val="252525"/>
                </a:solidFill>
                <a:latin typeface="Arial"/>
                <a:cs typeface="Arial"/>
              </a:rPr>
              <a:t>1.4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Cookie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操作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650" y="5977781"/>
            <a:ext cx="292100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字典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899" y="6289916"/>
            <a:ext cx="500634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90" dirty="0">
                <a:latin typeface="Microsoft JhengHei"/>
                <a:cs typeface="Microsoft JhengHei"/>
              </a:rPr>
              <a:t>字典也</a:t>
            </a:r>
            <a:r>
              <a:rPr sz="1200" spc="25" dirty="0">
                <a:latin typeface="PMingLiU"/>
                <a:cs typeface="PMingLiU"/>
              </a:rPr>
              <a:t>是 </a:t>
            </a:r>
            <a:r>
              <a:rPr sz="1200" spc="-10" dirty="0">
                <a:latin typeface="Arial"/>
                <a:cs typeface="Arial"/>
              </a:rPr>
              <a:t>Python</a:t>
            </a:r>
            <a:r>
              <a:rPr sz="1200" spc="35" dirty="0">
                <a:latin typeface="Arial"/>
                <a:cs typeface="Arial"/>
              </a:rPr>
              <a:t> </a:t>
            </a:r>
            <a:r>
              <a:rPr sz="1200" spc="-90" dirty="0">
                <a:latin typeface="Microsoft JhengHei"/>
                <a:cs typeface="Microsoft JhengHei"/>
              </a:rPr>
              <a:t>提供的⼀</a:t>
            </a:r>
            <a:r>
              <a:rPr sz="1200" spc="-90" dirty="0">
                <a:latin typeface="PMingLiU"/>
                <a:cs typeface="PMingLiU"/>
              </a:rPr>
              <a:t>种常</a:t>
            </a:r>
            <a:r>
              <a:rPr sz="1200" spc="-90" dirty="0">
                <a:latin typeface="Microsoft JhengHei"/>
                <a:cs typeface="Microsoft JhengHei"/>
              </a:rPr>
              <a:t>⽤的数据结</a:t>
            </a:r>
            <a:r>
              <a:rPr sz="1200" spc="-90" dirty="0">
                <a:latin typeface="PMingLiU"/>
                <a:cs typeface="PMingLiU"/>
              </a:rPr>
              <a:t>构</a:t>
            </a:r>
            <a:r>
              <a:rPr sz="1200" spc="-90" dirty="0">
                <a:latin typeface="Microsoft JhengHei"/>
                <a:cs typeface="Microsoft JhengHei"/>
              </a:rPr>
              <a:t>，它⽤于存放具</a:t>
            </a:r>
            <a:r>
              <a:rPr sz="1200" spc="-90" dirty="0">
                <a:latin typeface="PMingLiU"/>
                <a:cs typeface="PMingLiU"/>
              </a:rPr>
              <a:t>有映</a:t>
            </a:r>
            <a:r>
              <a:rPr sz="1200" spc="-85" dirty="0">
                <a:latin typeface="Microsoft JhengHei"/>
                <a:cs typeface="Microsoft JhengHei"/>
              </a:rPr>
              <a:t>射关系的数据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199" y="17553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5487" y="6025711"/>
            <a:ext cx="92075" cy="1117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4362" y="480996"/>
            <a:ext cx="6524625" cy="1114425"/>
          </a:xfrm>
          <a:custGeom>
            <a:avLst/>
            <a:gdLst/>
            <a:ahLst/>
            <a:cxnLst/>
            <a:rect l="l" t="t" r="r" b="b"/>
            <a:pathLst>
              <a:path w="6524625" h="1114425">
                <a:moveTo>
                  <a:pt x="0" y="1081087"/>
                </a:moveTo>
                <a:lnTo>
                  <a:pt x="0" y="33337"/>
                </a:lnTo>
                <a:lnTo>
                  <a:pt x="0" y="28870"/>
                </a:lnTo>
                <a:lnTo>
                  <a:pt x="845" y="24593"/>
                </a:lnTo>
                <a:lnTo>
                  <a:pt x="2537" y="20535"/>
                </a:lnTo>
                <a:lnTo>
                  <a:pt x="4229" y="16449"/>
                </a:lnTo>
                <a:lnTo>
                  <a:pt x="6638" y="12839"/>
                </a:lnTo>
                <a:lnTo>
                  <a:pt x="9764" y="9744"/>
                </a:lnTo>
                <a:lnTo>
                  <a:pt x="12890" y="6581"/>
                </a:lnTo>
                <a:lnTo>
                  <a:pt x="16495" y="4200"/>
                </a:lnTo>
                <a:lnTo>
                  <a:pt x="20579" y="2533"/>
                </a:lnTo>
                <a:lnTo>
                  <a:pt x="24664" y="857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57"/>
                </a:lnTo>
                <a:lnTo>
                  <a:pt x="6504043" y="2533"/>
                </a:lnTo>
                <a:lnTo>
                  <a:pt x="6508127" y="4200"/>
                </a:lnTo>
                <a:lnTo>
                  <a:pt x="6511733" y="6581"/>
                </a:lnTo>
                <a:lnTo>
                  <a:pt x="6514860" y="9744"/>
                </a:lnTo>
                <a:lnTo>
                  <a:pt x="6517986" y="12839"/>
                </a:lnTo>
                <a:lnTo>
                  <a:pt x="6520394" y="16449"/>
                </a:lnTo>
                <a:lnTo>
                  <a:pt x="6522086" y="20535"/>
                </a:lnTo>
                <a:lnTo>
                  <a:pt x="6523778" y="24593"/>
                </a:lnTo>
                <a:lnTo>
                  <a:pt x="6524623" y="28870"/>
                </a:lnTo>
                <a:lnTo>
                  <a:pt x="6524624" y="33337"/>
                </a:lnTo>
                <a:lnTo>
                  <a:pt x="6524624" y="1081087"/>
                </a:lnTo>
                <a:lnTo>
                  <a:pt x="6524623" y="1085516"/>
                </a:lnTo>
                <a:lnTo>
                  <a:pt x="6523778" y="1089755"/>
                </a:lnTo>
                <a:lnTo>
                  <a:pt x="6522086" y="1093812"/>
                </a:lnTo>
                <a:lnTo>
                  <a:pt x="6520394" y="1097870"/>
                </a:lnTo>
                <a:lnTo>
                  <a:pt x="6491287" y="1114424"/>
                </a:lnTo>
                <a:lnTo>
                  <a:pt x="33337" y="1114424"/>
                </a:lnTo>
                <a:lnTo>
                  <a:pt x="845" y="1089755"/>
                </a:lnTo>
                <a:lnTo>
                  <a:pt x="0" y="1085516"/>
                </a:lnTo>
                <a:lnTo>
                  <a:pt x="0" y="10810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1148010" y="899794"/>
            <a:ext cx="203263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jq</a:t>
            </a:r>
            <a:r>
              <a:rPr sz="1050" spc="5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"$('').click()"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execute_script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jq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quit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49448" y="899794"/>
            <a:ext cx="106045" cy="596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19124" y="485771"/>
            <a:ext cx="6515100" cy="361950"/>
            <a:chOff x="619124" y="485771"/>
            <a:chExt cx="6515100" cy="361950"/>
          </a:xfrm>
        </p:grpSpPr>
        <p:sp>
          <p:nvSpPr>
            <p:cNvPr id="13" name="object 13"/>
            <p:cNvSpPr/>
            <p:nvPr/>
          </p:nvSpPr>
          <p:spPr>
            <a:xfrm>
              <a:off x="619124" y="48577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5"/>
                  </a:lnTo>
                  <a:lnTo>
                    <a:pt x="23473" y="280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24" y="83818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6409828" y="585271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62774" y="60005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609599" y="2695559"/>
            <a:ext cx="6534150" cy="933450"/>
            <a:chOff x="609599" y="2695559"/>
            <a:chExt cx="6534150" cy="933450"/>
          </a:xfrm>
        </p:grpSpPr>
        <p:sp>
          <p:nvSpPr>
            <p:cNvPr id="19" name="object 19"/>
            <p:cNvSpPr/>
            <p:nvPr/>
          </p:nvSpPr>
          <p:spPr>
            <a:xfrm>
              <a:off x="614362" y="2700321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497"/>
                  </a:lnTo>
                  <a:lnTo>
                    <a:pt x="4229" y="16411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4978"/>
                  </a:lnTo>
                  <a:lnTo>
                    <a:pt x="6523778" y="899217"/>
                  </a:lnTo>
                  <a:lnTo>
                    <a:pt x="6522086" y="903274"/>
                  </a:lnTo>
                  <a:lnTo>
                    <a:pt x="6520394" y="907370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537" y="903274"/>
                  </a:lnTo>
                  <a:lnTo>
                    <a:pt x="845" y="899217"/>
                  </a:lnTo>
                  <a:lnTo>
                    <a:pt x="0" y="894978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24" y="270509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5"/>
                  </a:lnTo>
                  <a:lnTo>
                    <a:pt x="23473" y="280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19124" y="305750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766191" y="28706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3" name="object 23"/>
          <p:cNvSpPr txBox="1"/>
          <p:nvPr/>
        </p:nvSpPr>
        <p:spPr>
          <a:xfrm>
            <a:off x="635656" y="2346680"/>
            <a:ext cx="6492240" cy="11791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61620" indent="-173990">
              <a:lnSpc>
                <a:spcPct val="100000"/>
              </a:lnSpc>
              <a:spcBef>
                <a:spcPts val="95"/>
              </a:spcBef>
              <a:buSzPct val="52000"/>
              <a:buFont typeface="PMingLiU"/>
              <a:buChar char="●"/>
              <a:tabLst>
                <a:tab pos="261620" algn="l"/>
              </a:tabLst>
            </a:pP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⾃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定义属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性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  <a:p>
            <a:pPr marR="271145" algn="r">
              <a:lnSpc>
                <a:spcPct val="100000"/>
              </a:lnSpc>
              <a:spcBef>
                <a:spcPts val="1814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44500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4450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element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setAttribute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"dn"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"www"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);</a:t>
            </a:r>
            <a:endParaRPr sz="1050">
              <a:latin typeface="Courier New"/>
              <a:cs typeface="Courier New"/>
            </a:endParaRPr>
          </a:p>
          <a:p>
            <a:pPr marL="44450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44500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element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getAttribute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62774" y="281937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5" name="object 2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6610350"/>
            <a:ext cx="3428999" cy="1847849"/>
          </a:xfrm>
          <a:prstGeom prst="rect">
            <a:avLst/>
          </a:prstGeom>
        </p:spPr>
      </p:pic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46</a:t>
            </a:fld>
            <a:endParaRPr spc="-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2677754"/>
            <a:ext cx="617220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0"/>
              </a:spcBef>
            </a:pP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浅</a:t>
            </a:r>
            <a:r>
              <a:rPr sz="1250" spc="-50" dirty="0">
                <a:solidFill>
                  <a:srgbClr val="121212"/>
                </a:solidFill>
                <a:latin typeface="PMingLiU"/>
                <a:cs typeface="PMingLiU"/>
              </a:rPr>
              <a:t>拷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⻉：意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思是</a:t>
            </a:r>
            <a:r>
              <a:rPr sz="1300" spc="-100" dirty="0">
                <a:solidFill>
                  <a:srgbClr val="121212"/>
                </a:solidFill>
                <a:latin typeface="Microsoft JhengHei"/>
                <a:cs typeface="Microsoft JhengHei"/>
              </a:rPr>
              <a:t>就 拷⻉了，但⼜拷⻉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得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不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彻底。</a:t>
            </a:r>
            <a:r>
              <a:rPr sz="1250" spc="-50" dirty="0">
                <a:solidFill>
                  <a:srgbClr val="121212"/>
                </a:solidFill>
                <a:latin typeface="PMingLiU"/>
                <a:cs typeface="PMingLiU"/>
              </a:rPr>
              <a:t>浅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拷⻉之后，新对象确实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⽣成了，但</a:t>
            </a:r>
            <a:r>
              <a:rPr sz="1250" spc="-50" dirty="0">
                <a:solidFill>
                  <a:srgbClr val="121212"/>
                </a:solidFill>
                <a:latin typeface="PMingLiU"/>
                <a:cs typeface="PMingLiU"/>
              </a:rPr>
              <a:t>在</a:t>
            </a:r>
            <a:r>
              <a:rPr sz="1300" spc="-50" dirty="0">
                <a:solidFill>
                  <a:srgbClr val="121212"/>
                </a:solidFill>
                <a:latin typeface="PMingLiU"/>
                <a:cs typeface="PMingLiU"/>
              </a:rPr>
              <a:t>某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些情况下新对象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还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和被拷⻉对象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千丝万缕的</a:t>
            </a:r>
            <a:r>
              <a:rPr sz="1250" spc="-50" dirty="0">
                <a:solidFill>
                  <a:srgbClr val="121212"/>
                </a:solidFill>
                <a:latin typeface="Microsoft JhengHei"/>
                <a:cs typeface="Microsoft JhengHei"/>
              </a:rPr>
              <a:t>联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系</a:t>
            </a:r>
            <a:r>
              <a:rPr sz="1300" spc="-50" dirty="0">
                <a:solidFill>
                  <a:srgbClr val="121212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3229997"/>
            <a:ext cx="6273800" cy="5403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0"/>
              </a:spcBef>
            </a:pP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深</a:t>
            </a:r>
            <a:r>
              <a:rPr sz="1250" spc="-50" dirty="0">
                <a:solidFill>
                  <a:srgbClr val="121212"/>
                </a:solidFill>
                <a:latin typeface="PMingLiU"/>
                <a:cs typeface="PMingLiU"/>
              </a:rPr>
              <a:t>拷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⻉：</a:t>
            </a:r>
            <a:r>
              <a:rPr sz="1250" spc="-50" dirty="0">
                <a:solidFill>
                  <a:srgbClr val="121212"/>
                </a:solidFill>
                <a:latin typeface="PMingLiU"/>
                <a:cs typeface="PMingLiU"/>
              </a:rPr>
              <a:t>深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拷⻉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真</a:t>
            </a:r>
            <a:r>
              <a:rPr sz="1250" spc="-50" dirty="0">
                <a:solidFill>
                  <a:srgbClr val="121212"/>
                </a:solidFill>
                <a:latin typeface="Microsoft JhengHei"/>
                <a:cs typeface="Microsoft JhengHei"/>
              </a:rPr>
              <a:t>正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的拷⻉，⼀</a:t>
            </a:r>
            <a:r>
              <a:rPr sz="1250" spc="-50" dirty="0">
                <a:solidFill>
                  <a:srgbClr val="121212"/>
                </a:solidFill>
                <a:latin typeface="Microsoft JhengHei"/>
                <a:cs typeface="Microsoft JhengHei"/>
              </a:rPr>
              <a:t>股脑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⼉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都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拷⻉⼀个新，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是彻底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的拷⻉，拷⻉以后与被拷⻉对象不再</a:t>
            </a:r>
            <a:r>
              <a:rPr sz="1300" spc="-110" dirty="0">
                <a:solidFill>
                  <a:srgbClr val="121212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121212"/>
                </a:solidFill>
                <a:latin typeface="Microsoft JhengHei"/>
                <a:cs typeface="Microsoft JhengHei"/>
              </a:rPr>
              <a:t>任何⽠</a:t>
            </a:r>
            <a:r>
              <a:rPr sz="1250" spc="-50" dirty="0">
                <a:solidFill>
                  <a:srgbClr val="121212"/>
                </a:solidFill>
                <a:latin typeface="PMingLiU"/>
                <a:cs typeface="PMingLiU"/>
              </a:rPr>
              <a:t>葛</a:t>
            </a:r>
            <a:endParaRPr sz="125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599" y="3905233"/>
            <a:ext cx="2784475" cy="190500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355"/>
              </a:lnSpc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⾯试题：请讲</a:t>
            </a:r>
            <a:r>
              <a:rPr sz="1100" spc="15" dirty="0">
                <a:solidFill>
                  <a:srgbClr val="252525"/>
                </a:solidFill>
                <a:latin typeface="PMingLiU"/>
                <a:cs typeface="PMingLiU"/>
              </a:rPr>
              <a:t>述 </a:t>
            </a:r>
            <a:r>
              <a:rPr sz="1150" spc="-40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100" spc="-5" dirty="0">
                <a:solidFill>
                  <a:srgbClr val="252525"/>
                </a:solidFill>
                <a:latin typeface="Microsoft JhengHei"/>
                <a:cs typeface="Microsoft JhengHei"/>
              </a:rPr>
              <a:t>字典 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浅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拷⻉与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深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拷⻉：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279361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121212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199" y="33460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121212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14362" y="480996"/>
            <a:ext cx="6524625" cy="1495425"/>
          </a:xfrm>
          <a:custGeom>
            <a:avLst/>
            <a:gdLst/>
            <a:ahLst/>
            <a:cxnLst/>
            <a:rect l="l" t="t" r="r" b="b"/>
            <a:pathLst>
              <a:path w="6524625" h="1495425">
                <a:moveTo>
                  <a:pt x="0" y="1462087"/>
                </a:moveTo>
                <a:lnTo>
                  <a:pt x="0" y="33337"/>
                </a:lnTo>
                <a:lnTo>
                  <a:pt x="0" y="28870"/>
                </a:lnTo>
                <a:lnTo>
                  <a:pt x="845" y="24593"/>
                </a:lnTo>
                <a:lnTo>
                  <a:pt x="2537" y="20535"/>
                </a:lnTo>
                <a:lnTo>
                  <a:pt x="4229" y="16449"/>
                </a:lnTo>
                <a:lnTo>
                  <a:pt x="6638" y="12839"/>
                </a:lnTo>
                <a:lnTo>
                  <a:pt x="9764" y="9715"/>
                </a:lnTo>
                <a:lnTo>
                  <a:pt x="12890" y="6581"/>
                </a:lnTo>
                <a:lnTo>
                  <a:pt x="16495" y="4171"/>
                </a:lnTo>
                <a:lnTo>
                  <a:pt x="20579" y="2495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495"/>
                </a:lnTo>
                <a:lnTo>
                  <a:pt x="6508127" y="4171"/>
                </a:lnTo>
                <a:lnTo>
                  <a:pt x="6511733" y="6581"/>
                </a:lnTo>
                <a:lnTo>
                  <a:pt x="6514860" y="9715"/>
                </a:lnTo>
                <a:lnTo>
                  <a:pt x="6517986" y="12839"/>
                </a:lnTo>
                <a:lnTo>
                  <a:pt x="6520394" y="16449"/>
                </a:lnTo>
                <a:lnTo>
                  <a:pt x="6522086" y="20535"/>
                </a:lnTo>
                <a:lnTo>
                  <a:pt x="6523778" y="24593"/>
                </a:lnTo>
                <a:lnTo>
                  <a:pt x="6524623" y="28870"/>
                </a:lnTo>
                <a:lnTo>
                  <a:pt x="6524624" y="33337"/>
                </a:lnTo>
                <a:lnTo>
                  <a:pt x="6524624" y="1462087"/>
                </a:lnTo>
                <a:lnTo>
                  <a:pt x="6524623" y="1466478"/>
                </a:lnTo>
                <a:lnTo>
                  <a:pt x="6523778" y="1470717"/>
                </a:lnTo>
                <a:lnTo>
                  <a:pt x="6522086" y="1474774"/>
                </a:lnTo>
                <a:lnTo>
                  <a:pt x="6520394" y="1478870"/>
                </a:lnTo>
                <a:lnTo>
                  <a:pt x="6491287" y="1495424"/>
                </a:lnTo>
                <a:lnTo>
                  <a:pt x="33337" y="1495424"/>
                </a:lnTo>
                <a:lnTo>
                  <a:pt x="2537" y="1474774"/>
                </a:lnTo>
                <a:lnTo>
                  <a:pt x="845" y="1470717"/>
                </a:lnTo>
                <a:lnTo>
                  <a:pt x="0" y="1466478"/>
                </a:lnTo>
                <a:lnTo>
                  <a:pt x="0" y="14620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6899" y="899794"/>
            <a:ext cx="3947795" cy="173672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83234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dic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{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"a"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"selenium"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"b"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"appium"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"c"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"ui"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dic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8B48E7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"b"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for</a:t>
            </a:r>
            <a:r>
              <a:rPr sz="1050" spc="1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k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in</a:t>
            </a:r>
            <a:r>
              <a:rPr sz="1050" spc="1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dic</a:t>
            </a:r>
            <a:r>
              <a:rPr sz="1050" spc="-2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0454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045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k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80454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045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dic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k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  <a:p>
            <a:pPr marL="12700" marR="3317240">
              <a:lnSpc>
                <a:spcPct val="168300"/>
              </a:lnSpc>
              <a:spcBef>
                <a:spcPts val="725"/>
              </a:spcBef>
            </a:pP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浅</a:t>
            </a:r>
            <a:r>
              <a:rPr sz="1300" spc="-120" dirty="0">
                <a:solidFill>
                  <a:srgbClr val="252525"/>
                </a:solidFill>
                <a:latin typeface="Microsoft JhengHei"/>
                <a:cs typeface="Microsoft JhengHei"/>
              </a:rPr>
              <a:t>拷⻉：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深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考</a:t>
            </a:r>
            <a:r>
              <a:rPr sz="1300" spc="-125" dirty="0">
                <a:solidFill>
                  <a:srgbClr val="252525"/>
                </a:solidFill>
                <a:latin typeface="Microsoft JhengHei"/>
                <a:cs typeface="Microsoft JhengHei"/>
              </a:rPr>
              <a:t>⻉：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19124" y="485772"/>
            <a:ext cx="6515100" cy="1009650"/>
            <a:chOff x="619124" y="485772"/>
            <a:chExt cx="6515100" cy="1009650"/>
          </a:xfrm>
        </p:grpSpPr>
        <p:pic>
          <p:nvPicPr>
            <p:cNvPr id="10" name="object 1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1314449"/>
              <a:ext cx="152399" cy="180974"/>
            </a:xfrm>
            <a:prstGeom prst="rect">
              <a:avLst/>
            </a:prstGeom>
          </p:spPr>
        </p:pic>
        <p:sp>
          <p:nvSpPr>
            <p:cNvPr id="11" name="object 11"/>
            <p:cNvSpPr/>
            <p:nvPr/>
          </p:nvSpPr>
          <p:spPr>
            <a:xfrm>
              <a:off x="619124" y="485772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5"/>
                  </a:lnTo>
                  <a:lnTo>
                    <a:pt x="23473" y="280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83818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60005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09599" y="4810108"/>
            <a:ext cx="6534150" cy="4171950"/>
            <a:chOff x="609599" y="4810108"/>
            <a:chExt cx="6534150" cy="4171950"/>
          </a:xfrm>
        </p:grpSpPr>
        <p:sp>
          <p:nvSpPr>
            <p:cNvPr id="17" name="object 17"/>
            <p:cNvSpPr/>
            <p:nvPr/>
          </p:nvSpPr>
          <p:spPr>
            <a:xfrm>
              <a:off x="614362" y="4814871"/>
              <a:ext cx="6524625" cy="4162425"/>
            </a:xfrm>
            <a:custGeom>
              <a:avLst/>
              <a:gdLst/>
              <a:ahLst/>
              <a:cxnLst/>
              <a:rect l="l" t="t" r="r" b="b"/>
              <a:pathLst>
                <a:path w="6524625" h="4162425">
                  <a:moveTo>
                    <a:pt x="0" y="4129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4129087"/>
                  </a:lnTo>
                  <a:lnTo>
                    <a:pt x="6524623" y="4133516"/>
                  </a:lnTo>
                  <a:lnTo>
                    <a:pt x="6523778" y="4137754"/>
                  </a:lnTo>
                  <a:lnTo>
                    <a:pt x="6522086" y="4141812"/>
                  </a:lnTo>
                  <a:lnTo>
                    <a:pt x="6520394" y="4145908"/>
                  </a:lnTo>
                  <a:lnTo>
                    <a:pt x="6504044" y="4159824"/>
                  </a:lnTo>
                  <a:lnTo>
                    <a:pt x="6499959" y="4161529"/>
                  </a:lnTo>
                  <a:lnTo>
                    <a:pt x="6495707" y="4162386"/>
                  </a:lnTo>
                  <a:lnTo>
                    <a:pt x="6491287" y="4162424"/>
                  </a:lnTo>
                  <a:lnTo>
                    <a:pt x="33337" y="4162424"/>
                  </a:lnTo>
                  <a:lnTo>
                    <a:pt x="28916" y="4162386"/>
                  </a:lnTo>
                  <a:lnTo>
                    <a:pt x="24664" y="4161529"/>
                  </a:lnTo>
                  <a:lnTo>
                    <a:pt x="20579" y="4159824"/>
                  </a:lnTo>
                  <a:lnTo>
                    <a:pt x="16495" y="4158147"/>
                  </a:lnTo>
                  <a:lnTo>
                    <a:pt x="12890" y="4155766"/>
                  </a:lnTo>
                  <a:lnTo>
                    <a:pt x="9764" y="4152642"/>
                  </a:lnTo>
                  <a:lnTo>
                    <a:pt x="6638" y="4149518"/>
                  </a:lnTo>
                  <a:lnTo>
                    <a:pt x="4229" y="4145908"/>
                  </a:lnTo>
                  <a:lnTo>
                    <a:pt x="2537" y="4141812"/>
                  </a:lnTo>
                  <a:lnTo>
                    <a:pt x="845" y="4137754"/>
                  </a:lnTo>
                  <a:lnTo>
                    <a:pt x="0" y="4133516"/>
                  </a:lnTo>
                  <a:lnTo>
                    <a:pt x="0" y="4129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124" y="481964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6"/>
                  </a:lnTo>
                  <a:lnTo>
                    <a:pt x="23473" y="280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8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9124" y="517205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2391" y="49756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596899" y="4143686"/>
            <a:ext cx="6517640" cy="4737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5"/>
              </a:spcBef>
            </a:pPr>
            <a:r>
              <a:rPr sz="1300" dirty="0">
                <a:solidFill>
                  <a:srgbClr val="959895"/>
                </a:solidFill>
                <a:latin typeface="Arial"/>
                <a:cs typeface="Arial"/>
              </a:rPr>
              <a:t>#</a:t>
            </a:r>
            <a:r>
              <a:rPr sz="1250" spc="-50" dirty="0">
                <a:solidFill>
                  <a:srgbClr val="959895"/>
                </a:solidFill>
                <a:latin typeface="PMingLiU"/>
                <a:cs typeface="PMingLiU"/>
              </a:rPr>
              <a:t>深</a:t>
            </a:r>
            <a:r>
              <a:rPr sz="1300" spc="-110" dirty="0">
                <a:solidFill>
                  <a:srgbClr val="959895"/>
                </a:solidFill>
                <a:latin typeface="Microsoft JhengHei"/>
                <a:cs typeface="Microsoft JhengHei"/>
              </a:rPr>
              <a:t>拷⻉会完全拷⻉⽗对象及⽗对象内</a:t>
            </a:r>
            <a:r>
              <a:rPr sz="1300" spc="-110" dirty="0">
                <a:solidFill>
                  <a:srgbClr val="959895"/>
                </a:solidFill>
                <a:latin typeface="PMingLiU"/>
                <a:cs typeface="PMingLiU"/>
              </a:rPr>
              <a:t>部</a:t>
            </a:r>
            <a:r>
              <a:rPr sz="1300" spc="-110" dirty="0">
                <a:solidFill>
                  <a:srgbClr val="959895"/>
                </a:solidFill>
                <a:latin typeface="Microsoft JhengHei"/>
                <a:cs typeface="Microsoft JhengHei"/>
              </a:rPr>
              <a:t>的⼦对象，</a:t>
            </a:r>
            <a:r>
              <a:rPr sz="1250" spc="-50" dirty="0">
                <a:solidFill>
                  <a:srgbClr val="959895"/>
                </a:solidFill>
                <a:latin typeface="Microsoft JhengHei"/>
                <a:cs typeface="Microsoft JhengHei"/>
              </a:rPr>
              <a:t>⽽</a:t>
            </a:r>
            <a:r>
              <a:rPr sz="1250" spc="-50" dirty="0">
                <a:solidFill>
                  <a:srgbClr val="959895"/>
                </a:solidFill>
                <a:latin typeface="PMingLiU"/>
                <a:cs typeface="PMingLiU"/>
              </a:rPr>
              <a:t>浅</a:t>
            </a:r>
            <a:r>
              <a:rPr sz="1300" spc="-110" dirty="0">
                <a:solidFill>
                  <a:srgbClr val="959895"/>
                </a:solidFill>
                <a:latin typeface="Microsoft JhengHei"/>
                <a:cs typeface="Microsoft JhengHei"/>
              </a:rPr>
              <a:t>拷⻉会拷⻉⽗对象，但不会拷⻉⽗对象内</a:t>
            </a:r>
            <a:r>
              <a:rPr sz="1300" spc="-110" dirty="0">
                <a:solidFill>
                  <a:srgbClr val="959895"/>
                </a:solidFill>
                <a:latin typeface="PMingLiU"/>
                <a:cs typeface="PMingLiU"/>
              </a:rPr>
              <a:t>部</a:t>
            </a:r>
            <a:r>
              <a:rPr sz="1300" spc="-100" dirty="0">
                <a:solidFill>
                  <a:srgbClr val="959895"/>
                </a:solidFill>
                <a:latin typeface="Microsoft JhengHei"/>
                <a:cs typeface="Microsoft JhengHei"/>
              </a:rPr>
              <a:t>的⼦对象</a:t>
            </a:r>
            <a:endParaRPr sz="1300">
              <a:latin typeface="Microsoft JhengHei"/>
              <a:cs typeface="Microsoft JhengHei"/>
            </a:endParaRPr>
          </a:p>
          <a:p>
            <a:pPr marR="258445" algn="r">
              <a:lnSpc>
                <a:spcPct val="100000"/>
              </a:lnSpc>
              <a:spcBef>
                <a:spcPts val="1739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200"/>
              </a:spcBef>
            </a:pPr>
            <a:endParaRPr sz="1050">
              <a:latin typeface="Arial"/>
              <a:cs typeface="Arial"/>
            </a:endParaRPr>
          </a:p>
          <a:p>
            <a:pPr marL="245110" marR="3939540">
              <a:lnSpc>
                <a:spcPct val="119000"/>
              </a:lnSpc>
              <a:tabLst>
                <a:tab pos="5632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from</a:t>
            </a:r>
            <a:r>
              <a:rPr sz="1050" spc="2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copy</a:t>
            </a:r>
            <a:r>
              <a:rPr sz="1050" spc="3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import</a:t>
            </a:r>
            <a:r>
              <a:rPr sz="1050" spc="30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deepcopy </a:t>
            </a: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  <a:tabLst>
                <a:tab pos="5632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dic 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=</a:t>
            </a:r>
            <a:r>
              <a:rPr sz="1050" spc="1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{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"a"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"b"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"c"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4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4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4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],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:[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5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5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5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]}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d1</a:t>
            </a:r>
            <a:r>
              <a:rPr sz="1050" spc="3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spc="15" dirty="0">
                <a:solidFill>
                  <a:srgbClr val="2869C8"/>
                </a:solidFill>
                <a:latin typeface="Courier New"/>
                <a:cs typeface="Courier New"/>
              </a:rPr>
              <a:t>=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deepcopy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dic</a:t>
            </a:r>
            <a:r>
              <a:rPr sz="1050" spc="15" dirty="0">
                <a:solidFill>
                  <a:srgbClr val="363636"/>
                </a:solidFill>
                <a:latin typeface="Courier New"/>
                <a:cs typeface="Courier New"/>
              </a:rPr>
              <a:t>)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深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拷⻉</a:t>
            </a:r>
            <a:endParaRPr sz="1100">
              <a:latin typeface="Microsoft JhengHei"/>
              <a:cs typeface="Microsoft JhengHei"/>
            </a:endParaRPr>
          </a:p>
          <a:p>
            <a:pPr marL="5632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"d1="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d2</a:t>
            </a:r>
            <a:r>
              <a:rPr sz="1050" spc="20" dirty="0">
                <a:solidFill>
                  <a:srgbClr val="343434"/>
                </a:solidFill>
                <a:latin typeface="Courier New"/>
                <a:cs typeface="Courier New"/>
              </a:rPr>
              <a:t> </a:t>
            </a:r>
            <a:r>
              <a:rPr sz="1050" spc="10" dirty="0">
                <a:solidFill>
                  <a:srgbClr val="2869C8"/>
                </a:solidFill>
                <a:latin typeface="Courier New"/>
                <a:cs typeface="Courier New"/>
              </a:rPr>
              <a:t>= 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dic</a:t>
            </a: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copy</a:t>
            </a:r>
            <a:r>
              <a:rPr sz="1050" spc="5" dirty="0">
                <a:solidFill>
                  <a:srgbClr val="363636"/>
                </a:solidFill>
                <a:latin typeface="Courier New"/>
                <a:cs typeface="Courier New"/>
              </a:rPr>
              <a:t>()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浅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拷⻉</a:t>
            </a:r>
            <a:endParaRPr sz="1100">
              <a:latin typeface="Microsoft JhengHei"/>
              <a:cs typeface="Microsoft JhengHei"/>
            </a:endParaRPr>
          </a:p>
          <a:p>
            <a:pPr marL="5632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"d2="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"--------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深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拷⻉修改⼦对象</a:t>
            </a:r>
            <a:r>
              <a:rPr sz="1050" spc="-5" dirty="0">
                <a:solidFill>
                  <a:srgbClr val="F68000"/>
                </a:solidFill>
                <a:latin typeface="Courier New"/>
                <a:cs typeface="Courier New"/>
              </a:rPr>
              <a:t>--------"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对字典内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部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⼦对象列表修改</a:t>
            </a:r>
            <a:endParaRPr sz="1100">
              <a:latin typeface="Microsoft JhengHei"/>
              <a:cs typeface="Microsoft JhengHei"/>
            </a:endParaRPr>
          </a:p>
          <a:p>
            <a:pPr marL="563245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"c"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append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append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111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⼦对象修改后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d1:\n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"</a:t>
            </a:r>
            <a:r>
              <a:rPr sz="1050" spc="-2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20" dirty="0">
                <a:solidFill>
                  <a:srgbClr val="343434"/>
                </a:solidFill>
                <a:latin typeface="Courier New"/>
                <a:cs typeface="Courier New"/>
              </a:rPr>
              <a:t>d1</a:t>
            </a:r>
            <a:r>
              <a:rPr sz="1050" spc="-2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深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拷⻉的⽗对象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:\n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dic</a:t>
            </a:r>
            <a:r>
              <a:rPr sz="1050" spc="20" dirty="0">
                <a:solidFill>
                  <a:srgbClr val="363636"/>
                </a:solidFill>
                <a:latin typeface="Courier New"/>
                <a:cs typeface="Courier New"/>
              </a:rPr>
              <a:t>)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⽗对象</a:t>
            </a:r>
            <a:r>
              <a:rPr sz="1100" spc="-55" dirty="0">
                <a:solidFill>
                  <a:srgbClr val="00A861"/>
                </a:solidFill>
                <a:latin typeface="PMingLiU"/>
                <a:cs typeface="PMingLiU"/>
              </a:rPr>
              <a:t>没有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修改</a:t>
            </a:r>
            <a:endParaRPr sz="1100">
              <a:latin typeface="Microsoft JhengHei"/>
              <a:cs typeface="Microsoft JhengHei"/>
            </a:endParaRPr>
          </a:p>
          <a:p>
            <a:pPr marL="563245" indent="-39814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"--------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浅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拷⻉修改⼦对象</a:t>
            </a:r>
            <a:r>
              <a:rPr sz="1050" spc="-5" dirty="0">
                <a:solidFill>
                  <a:srgbClr val="F68000"/>
                </a:solidFill>
                <a:latin typeface="Courier New"/>
                <a:cs typeface="Courier New"/>
              </a:rPr>
              <a:t>--------"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"c"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append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222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d2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F68000"/>
                </a:solidFill>
                <a:latin typeface="Courier New"/>
                <a:cs typeface="Courier New"/>
              </a:rPr>
              <a:t>"d"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2869C8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append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8700"/>
                </a:solidFill>
                <a:latin typeface="Courier New"/>
                <a:cs typeface="Courier New"/>
              </a:rPr>
              <a:t>222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⼦对象修改后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d2:\n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"</a:t>
            </a:r>
            <a:r>
              <a:rPr sz="1050" spc="-2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spc="-20" dirty="0">
                <a:solidFill>
                  <a:srgbClr val="343434"/>
                </a:solidFill>
                <a:latin typeface="Courier New"/>
                <a:cs typeface="Courier New"/>
              </a:rPr>
              <a:t>d2</a:t>
            </a:r>
            <a:r>
              <a:rPr sz="1050" spc="-20" dirty="0">
                <a:solidFill>
                  <a:srgbClr val="363636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5"/>
              <a:tabLst>
                <a:tab pos="563245" algn="l"/>
              </a:tabLst>
            </a:pP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F68000"/>
                </a:solidFill>
                <a:latin typeface="PMingLiU"/>
                <a:cs typeface="PMingLiU"/>
              </a:rPr>
              <a:t>浅</a:t>
            </a:r>
            <a:r>
              <a:rPr sz="1100" spc="-55" dirty="0">
                <a:solidFill>
                  <a:srgbClr val="F68000"/>
                </a:solidFill>
                <a:latin typeface="Microsoft JhengHei"/>
                <a:cs typeface="Microsoft JhengHei"/>
              </a:rPr>
              <a:t>拷⻉的⽗对象</a:t>
            </a:r>
            <a:r>
              <a:rPr sz="1050" dirty="0">
                <a:solidFill>
                  <a:srgbClr val="F68000"/>
                </a:solidFill>
                <a:latin typeface="Courier New"/>
                <a:cs typeface="Courier New"/>
              </a:rPr>
              <a:t>:\n</a:t>
            </a:r>
            <a:r>
              <a:rPr sz="1050" spc="20" dirty="0">
                <a:solidFill>
                  <a:srgbClr val="F68000"/>
                </a:solidFill>
                <a:latin typeface="Courier New"/>
                <a:cs typeface="Courier New"/>
              </a:rPr>
              <a:t> "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343434"/>
                </a:solidFill>
                <a:latin typeface="Courier New"/>
                <a:cs typeface="Courier New"/>
              </a:rPr>
              <a:t>dic</a:t>
            </a:r>
            <a:r>
              <a:rPr sz="1050" spc="20" dirty="0">
                <a:solidFill>
                  <a:srgbClr val="363636"/>
                </a:solidFill>
                <a:latin typeface="Courier New"/>
                <a:cs typeface="Courier New"/>
              </a:rPr>
              <a:t>) </a:t>
            </a:r>
            <a:r>
              <a:rPr sz="1050" dirty="0">
                <a:solidFill>
                  <a:srgbClr val="00A86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00A861"/>
                </a:solidFill>
                <a:latin typeface="Microsoft JhengHei"/>
                <a:cs typeface="Microsoft JhengHei"/>
              </a:rPr>
              <a:t>⽗对象被修改了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62774" y="493392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47</a:t>
            </a:fld>
            <a:endParaRPr spc="-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783635"/>
            <a:ext cx="128143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Cookie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常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⽤⽅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3688760"/>
            <a:ext cx="220853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百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度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⽹⽹盘登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录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前后</a:t>
            </a:r>
            <a:r>
              <a:rPr sz="1300" spc="-15" dirty="0">
                <a:solidFill>
                  <a:srgbClr val="333333"/>
                </a:solidFill>
                <a:latin typeface="Arial"/>
                <a:cs typeface="Arial"/>
              </a:rPr>
              <a:t>cookie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⽐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较</a:t>
            </a:r>
            <a:r>
              <a:rPr sz="1300" spc="-5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599" y="4371958"/>
            <a:ext cx="206692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2.5</a:t>
            </a:r>
            <a:r>
              <a:rPr sz="1300" spc="3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333333"/>
                </a:solidFill>
                <a:latin typeface="Arial"/>
                <a:cs typeface="Arial"/>
              </a:rPr>
              <a:t>innerText </a:t>
            </a:r>
            <a:r>
              <a:rPr sz="1300" spc="5" dirty="0">
                <a:solidFill>
                  <a:srgbClr val="333333"/>
                </a:solidFill>
                <a:latin typeface="Microsoft JhengHei"/>
                <a:cs typeface="Microsoft JhengHei"/>
              </a:rPr>
              <a:t>与 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innerHTML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4629252"/>
            <a:ext cx="6494780" cy="146558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39370" indent="50165">
              <a:lnSpc>
                <a:spcPct val="129800"/>
              </a:lnSpc>
              <a:spcBef>
                <a:spcPts val="110"/>
              </a:spcBef>
            </a:pPr>
            <a:r>
              <a:rPr sz="1300" spc="-20" dirty="0">
                <a:solidFill>
                  <a:srgbClr val="333333"/>
                </a:solidFill>
                <a:latin typeface="Arial"/>
                <a:cs typeface="Arial"/>
              </a:rPr>
              <a:t>innerText 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属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性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将⽂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本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内容设置或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回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为指定节点及其所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⼦节点的纯⽂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本</a:t>
            </a:r>
            <a:r>
              <a:rPr sz="1300" spc="-40" dirty="0">
                <a:solidFill>
                  <a:srgbClr val="333333"/>
                </a:solidFill>
                <a:latin typeface="Microsoft JhengHei"/>
                <a:cs typeface="Microsoft JhengHei"/>
              </a:rPr>
              <a:t>，如 </a:t>
            </a:r>
            <a:r>
              <a:rPr sz="1300" spc="-20" dirty="0">
                <a:solidFill>
                  <a:srgbClr val="333333"/>
                </a:solidFill>
                <a:latin typeface="Arial"/>
                <a:cs typeface="Arial"/>
              </a:rPr>
              <a:t>inner.html 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⻚⾯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对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签</a:t>
            </a:r>
            <a:endParaRPr sz="1300">
              <a:latin typeface="Microsoft JhengHei"/>
              <a:cs typeface="Microsoft JhengHei"/>
            </a:endParaRPr>
          </a:p>
          <a:p>
            <a:pPr marL="1079500">
              <a:lnSpc>
                <a:spcPts val="265"/>
              </a:lnSpc>
              <a:spcBef>
                <a:spcPts val="1750"/>
              </a:spcBef>
              <a:tabLst>
                <a:tab pos="1770380" algn="l"/>
              </a:tabLst>
            </a:pP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操作，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输</a:t>
            </a:r>
            <a:r>
              <a:rPr sz="1300" spc="-35" dirty="0">
                <a:solidFill>
                  <a:srgbClr val="333333"/>
                </a:solidFill>
                <a:latin typeface="Microsoft JhengHei"/>
                <a:cs typeface="Microsoft JhengHei"/>
              </a:rPr>
              <a:t>出字符 ⼤⽜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测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试</a:t>
            </a:r>
            <a:endParaRPr sz="1300">
              <a:latin typeface="Microsoft JhengHei"/>
              <a:cs typeface="Microsoft JhengHei"/>
            </a:endParaRPr>
          </a:p>
          <a:p>
            <a:pPr marL="62865">
              <a:lnSpc>
                <a:spcPct val="100000"/>
              </a:lnSpc>
              <a:spcBef>
                <a:spcPts val="1065"/>
              </a:spcBef>
            </a:pPr>
            <a:r>
              <a:rPr sz="1300" spc="-40" dirty="0">
                <a:solidFill>
                  <a:srgbClr val="333333"/>
                </a:solidFill>
                <a:latin typeface="Arial"/>
                <a:cs typeface="Arial"/>
              </a:rPr>
              <a:t>InnerHTML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允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许使⽤ 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HTML</a:t>
            </a:r>
            <a:r>
              <a:rPr sz="13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格式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的⽂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本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并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且不会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⾃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动对⽂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本进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⾏编码和解码，如 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inner.html</a:t>
            </a:r>
            <a:endParaRPr sz="1300">
              <a:latin typeface="Arial"/>
              <a:cs typeface="Arial"/>
            </a:endParaRPr>
          </a:p>
          <a:p>
            <a:pPr marL="1810385">
              <a:lnSpc>
                <a:spcPts val="265"/>
              </a:lnSpc>
              <a:spcBef>
                <a:spcPts val="1150"/>
              </a:spcBef>
              <a:tabLst>
                <a:tab pos="3124835" algn="l"/>
              </a:tabLst>
            </a:pP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⻚⾯对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签</a:t>
            </a:r>
            <a:r>
              <a:rPr sz="1300" spc="-40" dirty="0">
                <a:solidFill>
                  <a:srgbClr val="333333"/>
                </a:solidFill>
                <a:latin typeface="Arial"/>
                <a:cs typeface="Arial"/>
              </a:rPr>
              <a:t>&lt;p&gt;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操作，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输</a:t>
            </a:r>
            <a:r>
              <a:rPr sz="1300" spc="195" dirty="0">
                <a:solidFill>
                  <a:srgbClr val="333333"/>
                </a:solidFill>
                <a:latin typeface="Microsoft JhengHei"/>
                <a:cs typeface="Microsoft JhengHei"/>
              </a:rPr>
              <a:t>出 </a:t>
            </a:r>
            <a:r>
              <a:rPr sz="1300" spc="-40" dirty="0">
                <a:solidFill>
                  <a:srgbClr val="333333"/>
                </a:solidFill>
                <a:latin typeface="Arial"/>
                <a:cs typeface="Arial"/>
              </a:rPr>
              <a:t>&lt;b&gt;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⼤⽜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试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&lt;/b</a:t>
            </a:r>
            <a:r>
              <a:rPr sz="1300" spc="175" dirty="0">
                <a:solidFill>
                  <a:srgbClr val="333333"/>
                </a:solidFill>
                <a:latin typeface="Arial"/>
                <a:cs typeface="Arial"/>
              </a:rPr>
              <a:t>&gt; 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599" y="9239232"/>
            <a:ext cx="84137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2.6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元素截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图</a:t>
            </a:r>
            <a:endParaRPr sz="125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199" y="8409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9599" y="1114408"/>
          <a:ext cx="6543675" cy="235839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179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4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Cookie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操作⽅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法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⽅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描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述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838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994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1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add_cookie(cookie_dict)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93980">
                        <a:lnSpc>
                          <a:spcPts val="1950"/>
                        </a:lnSpc>
                        <a:spcBef>
                          <a:spcPts val="20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在当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前会话中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</a:t>
                      </a:r>
                      <a:r>
                        <a:rPr sz="1150" spc="-3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cookie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信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，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并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且参数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是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属于字典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类型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数据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2540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1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delete_all_cookies()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删除所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有</a:t>
                      </a:r>
                      <a:r>
                        <a:rPr sz="1150" spc="-3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cookie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1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delete_cookie(cookie_name)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1023619">
                        <a:lnSpc>
                          <a:spcPts val="245"/>
                        </a:lnSpc>
                        <a:tabLst>
                          <a:tab pos="190690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30"/>
                        </a:lnSpc>
                      </a:pPr>
                      <a:r>
                        <a:rPr sz="1100" spc="-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删除单个名字为 </a:t>
                      </a:r>
                      <a:r>
                        <a:rPr sz="1150" spc="-3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cookie_name</a:t>
                      </a:r>
                      <a:r>
                        <a:rPr sz="1150" spc="17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</a:t>
                      </a:r>
                      <a:r>
                        <a:rPr sz="1150" spc="-3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cookie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12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1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get_cookie(cookie_name)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623570">
                        <a:lnSpc>
                          <a:spcPts val="245"/>
                        </a:lnSpc>
                        <a:tabLst>
                          <a:tab pos="150685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30"/>
                        </a:lnSpc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返回</a:t>
                      </a:r>
                      <a:r>
                        <a:rPr sz="1100" spc="4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名为 </a:t>
                      </a:r>
                      <a:r>
                        <a:rPr sz="1150" spc="-3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cookie_name</a:t>
                      </a:r>
                      <a:r>
                        <a:rPr sz="1150" spc="17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</a:t>
                      </a:r>
                      <a:r>
                        <a:rPr sz="1150" spc="-3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cookie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12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179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1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get_cookies()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返回当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前会话所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有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</a:t>
                      </a:r>
                      <a:r>
                        <a:rPr sz="1150" spc="-3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cookie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6191250"/>
            <a:ext cx="2447924" cy="600074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09599" y="6915132"/>
            <a:ext cx="6534150" cy="1885950"/>
            <a:chOff x="609599" y="6915132"/>
            <a:chExt cx="6534150" cy="1885950"/>
          </a:xfrm>
        </p:grpSpPr>
        <p:sp>
          <p:nvSpPr>
            <p:cNvPr id="11" name="object 11"/>
            <p:cNvSpPr/>
            <p:nvPr/>
          </p:nvSpPr>
          <p:spPr>
            <a:xfrm>
              <a:off x="614362" y="6919895"/>
              <a:ext cx="6524625" cy="1876425"/>
            </a:xfrm>
            <a:custGeom>
              <a:avLst/>
              <a:gdLst/>
              <a:ahLst/>
              <a:cxnLst/>
              <a:rect l="l" t="t" r="r" b="b"/>
              <a:pathLst>
                <a:path w="6524625" h="1876425">
                  <a:moveTo>
                    <a:pt x="0" y="1843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5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0394" y="16449"/>
                  </a:lnTo>
                  <a:lnTo>
                    <a:pt x="6522086" y="20535"/>
                  </a:lnTo>
                  <a:lnTo>
                    <a:pt x="6523778" y="24593"/>
                  </a:lnTo>
                  <a:lnTo>
                    <a:pt x="6524623" y="28870"/>
                  </a:lnTo>
                  <a:lnTo>
                    <a:pt x="6524624" y="33337"/>
                  </a:lnTo>
                  <a:lnTo>
                    <a:pt x="6524624" y="1843087"/>
                  </a:lnTo>
                  <a:lnTo>
                    <a:pt x="6524623" y="1847478"/>
                  </a:lnTo>
                  <a:lnTo>
                    <a:pt x="6523778" y="1851717"/>
                  </a:lnTo>
                  <a:lnTo>
                    <a:pt x="6522086" y="1855774"/>
                  </a:lnTo>
                  <a:lnTo>
                    <a:pt x="6520394" y="1859870"/>
                  </a:lnTo>
                  <a:lnTo>
                    <a:pt x="6491287" y="1876424"/>
                  </a:lnTo>
                  <a:lnTo>
                    <a:pt x="33337" y="1876424"/>
                  </a:lnTo>
                  <a:lnTo>
                    <a:pt x="2537" y="1855774"/>
                  </a:lnTo>
                  <a:lnTo>
                    <a:pt x="845" y="1851717"/>
                  </a:lnTo>
                  <a:lnTo>
                    <a:pt x="0" y="1847478"/>
                  </a:lnTo>
                  <a:lnTo>
                    <a:pt x="0" y="1843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12" y="6924674"/>
              <a:ext cx="6515100" cy="1866900"/>
            </a:xfrm>
            <a:custGeom>
              <a:avLst/>
              <a:gdLst/>
              <a:ahLst/>
              <a:cxnLst/>
              <a:rect l="l" t="t" r="r" b="b"/>
              <a:pathLst>
                <a:path w="6515100" h="1866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828800"/>
                  </a:lnTo>
                  <a:lnTo>
                    <a:pt x="698" y="1836420"/>
                  </a:lnTo>
                  <a:lnTo>
                    <a:pt x="30505" y="1866226"/>
                  </a:lnTo>
                  <a:lnTo>
                    <a:pt x="38100" y="1866900"/>
                  </a:lnTo>
                  <a:lnTo>
                    <a:pt x="6477000" y="1866900"/>
                  </a:lnTo>
                  <a:lnTo>
                    <a:pt x="6512319" y="1843443"/>
                  </a:lnTo>
                  <a:lnTo>
                    <a:pt x="6514414" y="1836420"/>
                  </a:lnTo>
                  <a:lnTo>
                    <a:pt x="6515100" y="18288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692467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6"/>
                  </a:lnTo>
                  <a:lnTo>
                    <a:pt x="23473" y="280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24" y="727707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6191" y="708065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9448" y="6986071"/>
            <a:ext cx="6111875" cy="17119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330835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Chrome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maximize_window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"file:///D:/selenium/book/inner.html"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输</a:t>
            </a:r>
            <a:r>
              <a:rPr sz="1100" spc="180" dirty="0">
                <a:solidFill>
                  <a:srgbClr val="6A737D"/>
                </a:solidFill>
                <a:latin typeface="Microsoft JhengHei"/>
                <a:cs typeface="Microsoft JhengHei"/>
              </a:rPr>
              <a:t>出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innerText</a:t>
            </a:r>
            <a:r>
              <a:rPr sz="1050" spc="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值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“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试</a:t>
            </a:r>
            <a:r>
              <a:rPr sz="1050" spc="-50" dirty="0">
                <a:solidFill>
                  <a:srgbClr val="6A737D"/>
                </a:solidFill>
                <a:latin typeface="Courier New"/>
                <a:cs typeface="Courier New"/>
              </a:rPr>
              <a:t>”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get_attribute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"innerText"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输</a:t>
            </a:r>
            <a:r>
              <a:rPr sz="1100" spc="185" dirty="0">
                <a:solidFill>
                  <a:srgbClr val="6A737D"/>
                </a:solidFill>
                <a:latin typeface="Microsoft JhengHei"/>
                <a:cs typeface="Microsoft JhengHei"/>
              </a:rPr>
              <a:t>出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innerHTML</a:t>
            </a:r>
            <a:r>
              <a:rPr sz="1050" spc="1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值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“&lt;b&gt;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试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&lt;/b&gt;”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#print(driver.find_element(By.ID,"dntest").get_attribute("innerHTML"))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62774" y="703895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48</a:t>
            </a:fld>
            <a:endParaRPr spc="-2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7649" y="460578"/>
            <a:ext cx="12446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⼀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直接截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图</a:t>
            </a:r>
            <a:endParaRPr sz="125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599" y="7515207"/>
            <a:ext cx="876300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2.7</a:t>
            </a:r>
            <a:r>
              <a:rPr sz="1300" spc="-7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驱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动管</a:t>
            </a:r>
            <a:r>
              <a:rPr sz="1300" spc="-145" dirty="0">
                <a:solidFill>
                  <a:srgbClr val="333333"/>
                </a:solidFill>
                <a:latin typeface="Microsoft JhengHei"/>
                <a:cs typeface="Microsoft JhengHei"/>
              </a:rPr>
              <a:t>理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7832135"/>
            <a:ext cx="6427470" cy="4819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62865">
              <a:lnSpc>
                <a:spcPct val="100000"/>
              </a:lnSpc>
              <a:spcBef>
                <a:spcPts val="105"/>
              </a:spcBef>
            </a:pPr>
            <a:r>
              <a:rPr sz="1300" spc="-40" dirty="0">
                <a:solidFill>
                  <a:srgbClr val="333333"/>
                </a:solidFill>
                <a:latin typeface="Arial"/>
                <a:cs typeface="Arial"/>
              </a:rPr>
              <a:t>Selenium</a:t>
            </a:r>
            <a:r>
              <a:rPr sz="1300" spc="-1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4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⽀持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驱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动管理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模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式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，使⽤ </a:t>
            </a:r>
            <a:r>
              <a:rPr sz="1300" spc="-40" dirty="0">
                <a:solidFill>
                  <a:srgbClr val="333333"/>
                </a:solidFill>
                <a:latin typeface="Arial"/>
                <a:cs typeface="Arial"/>
              </a:rPr>
              <a:t>WebDriver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Manager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模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式进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⾏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驱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动管理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时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⾸</a:t>
            </a:r>
            <a:r>
              <a:rPr sz="1300" spc="-65" dirty="0">
                <a:solidFill>
                  <a:srgbClr val="333333"/>
                </a:solidFill>
                <a:latin typeface="Microsoft JhengHei"/>
                <a:cs typeface="Microsoft JhengHei"/>
              </a:rPr>
              <a:t>先需 要下</a:t>
            </a:r>
            <a:r>
              <a:rPr sz="1300" spc="-50" dirty="0">
                <a:solidFill>
                  <a:srgbClr val="333333"/>
                </a:solidFill>
                <a:latin typeface="PMingLiU"/>
                <a:cs typeface="PMingLiU"/>
              </a:rPr>
              <a:t>载</a:t>
            </a:r>
            <a:endParaRPr sz="1300">
              <a:latin typeface="PMingLiU"/>
              <a:cs typeface="PMingLiU"/>
            </a:endParaRPr>
          </a:p>
          <a:p>
            <a:pPr marL="2379980">
              <a:lnSpc>
                <a:spcPts val="265"/>
              </a:lnSpc>
              <a:spcBef>
                <a:spcPts val="1150"/>
              </a:spcBef>
              <a:tabLst>
                <a:tab pos="4587875" algn="l"/>
              </a:tabLst>
            </a:pP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4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spc="-40" dirty="0">
                <a:solidFill>
                  <a:srgbClr val="333333"/>
                </a:solidFill>
                <a:latin typeface="Arial"/>
                <a:cs typeface="Arial"/>
              </a:rPr>
              <a:t>WebDriver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Manager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模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块</a:t>
            </a:r>
            <a:r>
              <a:rPr sz="1300" spc="-20" dirty="0">
                <a:solidFill>
                  <a:srgbClr val="333333"/>
                </a:solidFill>
                <a:latin typeface="Microsoft JhengHei"/>
                <a:cs typeface="Microsoft JhengHei"/>
              </a:rPr>
              <a:t>，命令为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pip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install</a:t>
            </a:r>
            <a:r>
              <a:rPr sz="1300" spc="-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webdriver-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manager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9599" y="809608"/>
            <a:ext cx="6534150" cy="1504950"/>
            <a:chOff x="609599" y="809608"/>
            <a:chExt cx="6534150" cy="1504950"/>
          </a:xfrm>
        </p:grpSpPr>
        <p:sp>
          <p:nvSpPr>
            <p:cNvPr id="6" name="object 6"/>
            <p:cNvSpPr/>
            <p:nvPr/>
          </p:nvSpPr>
          <p:spPr>
            <a:xfrm>
              <a:off x="614362" y="814370"/>
              <a:ext cx="6524625" cy="1495425"/>
            </a:xfrm>
            <a:custGeom>
              <a:avLst/>
              <a:gdLst/>
              <a:ahLst/>
              <a:cxnLst/>
              <a:rect l="l" t="t" r="r" b="b"/>
              <a:pathLst>
                <a:path w="6524625" h="1495425">
                  <a:moveTo>
                    <a:pt x="0" y="1462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535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5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0394" y="16478"/>
                  </a:lnTo>
                  <a:lnTo>
                    <a:pt x="6522086" y="20535"/>
                  </a:lnTo>
                  <a:lnTo>
                    <a:pt x="6523778" y="24593"/>
                  </a:lnTo>
                  <a:lnTo>
                    <a:pt x="6524623" y="28870"/>
                  </a:lnTo>
                  <a:lnTo>
                    <a:pt x="6524624" y="33337"/>
                  </a:lnTo>
                  <a:lnTo>
                    <a:pt x="6524624" y="1462087"/>
                  </a:lnTo>
                  <a:lnTo>
                    <a:pt x="6504044" y="1492853"/>
                  </a:lnTo>
                  <a:lnTo>
                    <a:pt x="6499959" y="1494529"/>
                  </a:lnTo>
                  <a:lnTo>
                    <a:pt x="6495707" y="1495386"/>
                  </a:lnTo>
                  <a:lnTo>
                    <a:pt x="6491287" y="1495424"/>
                  </a:lnTo>
                  <a:lnTo>
                    <a:pt x="33337" y="1495424"/>
                  </a:lnTo>
                  <a:lnTo>
                    <a:pt x="28916" y="1495386"/>
                  </a:lnTo>
                  <a:lnTo>
                    <a:pt x="24664" y="1494529"/>
                  </a:lnTo>
                  <a:lnTo>
                    <a:pt x="20579" y="1492824"/>
                  </a:lnTo>
                  <a:lnTo>
                    <a:pt x="16495" y="1491148"/>
                  </a:lnTo>
                  <a:lnTo>
                    <a:pt x="0" y="1466516"/>
                  </a:lnTo>
                  <a:lnTo>
                    <a:pt x="0" y="1462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12" y="819149"/>
              <a:ext cx="6515100" cy="1485900"/>
            </a:xfrm>
            <a:custGeom>
              <a:avLst/>
              <a:gdLst/>
              <a:ahLst/>
              <a:cxnLst/>
              <a:rect l="l" t="t" r="r" b="b"/>
              <a:pathLst>
                <a:path w="6515100" h="1485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447800"/>
                  </a:lnTo>
                  <a:lnTo>
                    <a:pt x="698" y="1455420"/>
                  </a:lnTo>
                  <a:lnTo>
                    <a:pt x="30505" y="1485226"/>
                  </a:lnTo>
                  <a:lnTo>
                    <a:pt x="38100" y="1485900"/>
                  </a:lnTo>
                  <a:lnTo>
                    <a:pt x="6477000" y="1485900"/>
                  </a:lnTo>
                  <a:lnTo>
                    <a:pt x="6484607" y="1485226"/>
                  </a:lnTo>
                  <a:lnTo>
                    <a:pt x="6491630" y="1483131"/>
                  </a:lnTo>
                  <a:lnTo>
                    <a:pt x="6498082" y="1479638"/>
                  </a:lnTo>
                  <a:lnTo>
                    <a:pt x="6503949" y="1474762"/>
                  </a:lnTo>
                  <a:lnTo>
                    <a:pt x="6508826" y="1468894"/>
                  </a:lnTo>
                  <a:lnTo>
                    <a:pt x="6512319" y="1462443"/>
                  </a:lnTo>
                  <a:lnTo>
                    <a:pt x="6514414" y="1455420"/>
                  </a:lnTo>
                  <a:lnTo>
                    <a:pt x="6515100" y="14478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81914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6"/>
                  </a:lnTo>
                  <a:lnTo>
                    <a:pt x="23474" y="280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117155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191" y="9751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962774" y="933430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2" name="object 12"/>
          <p:cNvGrpSpPr/>
          <p:nvPr/>
        </p:nvGrpSpPr>
        <p:grpSpPr>
          <a:xfrm>
            <a:off x="609599" y="3086083"/>
            <a:ext cx="6534150" cy="3981450"/>
            <a:chOff x="609599" y="3086083"/>
            <a:chExt cx="6534150" cy="3981450"/>
          </a:xfrm>
        </p:grpSpPr>
        <p:sp>
          <p:nvSpPr>
            <p:cNvPr id="13" name="object 13"/>
            <p:cNvSpPr/>
            <p:nvPr/>
          </p:nvSpPr>
          <p:spPr>
            <a:xfrm>
              <a:off x="614362" y="3090845"/>
              <a:ext cx="6524625" cy="3971925"/>
            </a:xfrm>
            <a:custGeom>
              <a:avLst/>
              <a:gdLst/>
              <a:ahLst/>
              <a:cxnLst/>
              <a:rect l="l" t="t" r="r" b="b"/>
              <a:pathLst>
                <a:path w="6524625" h="3971925">
                  <a:moveTo>
                    <a:pt x="0" y="3938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573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0394" y="16478"/>
                  </a:lnTo>
                  <a:lnTo>
                    <a:pt x="6522086" y="20573"/>
                  </a:lnTo>
                  <a:lnTo>
                    <a:pt x="6523778" y="24631"/>
                  </a:lnTo>
                  <a:lnTo>
                    <a:pt x="6524623" y="28908"/>
                  </a:lnTo>
                  <a:lnTo>
                    <a:pt x="6524624" y="33337"/>
                  </a:lnTo>
                  <a:lnTo>
                    <a:pt x="6524624" y="3938587"/>
                  </a:lnTo>
                  <a:lnTo>
                    <a:pt x="6504044" y="3969324"/>
                  </a:lnTo>
                  <a:lnTo>
                    <a:pt x="6499959" y="3971029"/>
                  </a:lnTo>
                  <a:lnTo>
                    <a:pt x="6495707" y="3971886"/>
                  </a:lnTo>
                  <a:lnTo>
                    <a:pt x="6491287" y="3971924"/>
                  </a:lnTo>
                  <a:lnTo>
                    <a:pt x="33337" y="3971924"/>
                  </a:lnTo>
                  <a:lnTo>
                    <a:pt x="28916" y="3971886"/>
                  </a:lnTo>
                  <a:lnTo>
                    <a:pt x="24664" y="3971029"/>
                  </a:lnTo>
                  <a:lnTo>
                    <a:pt x="20579" y="3969324"/>
                  </a:lnTo>
                  <a:lnTo>
                    <a:pt x="16495" y="3967647"/>
                  </a:lnTo>
                  <a:lnTo>
                    <a:pt x="0" y="3943016"/>
                  </a:lnTo>
                  <a:lnTo>
                    <a:pt x="0" y="3938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12" y="3095624"/>
              <a:ext cx="6515100" cy="3962400"/>
            </a:xfrm>
            <a:custGeom>
              <a:avLst/>
              <a:gdLst/>
              <a:ahLst/>
              <a:cxnLst/>
              <a:rect l="l" t="t" r="r" b="b"/>
              <a:pathLst>
                <a:path w="6515100" h="3962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3924300"/>
                  </a:lnTo>
                  <a:lnTo>
                    <a:pt x="698" y="3931920"/>
                  </a:lnTo>
                  <a:lnTo>
                    <a:pt x="30505" y="3961727"/>
                  </a:lnTo>
                  <a:lnTo>
                    <a:pt x="38100" y="3962400"/>
                  </a:lnTo>
                  <a:lnTo>
                    <a:pt x="6477000" y="3962400"/>
                  </a:lnTo>
                  <a:lnTo>
                    <a:pt x="6512319" y="3938943"/>
                  </a:lnTo>
                  <a:lnTo>
                    <a:pt x="6514414" y="3931920"/>
                  </a:lnTo>
                  <a:lnTo>
                    <a:pt x="6515100" y="39243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24" y="309562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6"/>
                  </a:lnTo>
                  <a:lnTo>
                    <a:pt x="23473" y="280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344803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842391" y="32611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6899" y="880546"/>
            <a:ext cx="6530975" cy="6083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25490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spcBef>
                <a:spcPts val="5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2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"file:///Users/tim/Desktop/selenium/book/login.html"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2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save_screenshot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"verification_code.png"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2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imglogin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"img"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2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imglogin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screenshot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"login.png"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95"/>
              </a:spcBef>
              <a:buClr>
                <a:srgbClr val="6B6B6B"/>
              </a:buClr>
              <a:buFont typeface="Courier New"/>
              <a:buAutoNum type="arabicPlain" startAt="2"/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⼆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先截整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张、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再截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部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分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安装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pillow</a:t>
            </a:r>
            <a:r>
              <a:rPr sz="1300" spc="10" dirty="0">
                <a:solidFill>
                  <a:srgbClr val="252525"/>
                </a:solidFill>
                <a:latin typeface="PMingLiU"/>
                <a:cs typeface="PMingLiU"/>
              </a:rPr>
              <a:t>库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# pip install</a:t>
            </a:r>
            <a:r>
              <a:rPr sz="13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pillow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200">
              <a:latin typeface="Arial"/>
              <a:cs typeface="Arial"/>
            </a:endParaRPr>
          </a:p>
          <a:p>
            <a:pPr marL="5825490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563245" lvl="1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from</a:t>
            </a:r>
            <a:r>
              <a:rPr sz="1050" spc="2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PIL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3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Image</a:t>
            </a:r>
            <a:endParaRPr sz="1050">
              <a:latin typeface="Courier New"/>
              <a:cs typeface="Courier New"/>
            </a:endParaRPr>
          </a:p>
          <a:p>
            <a:pPr marL="563245" lvl="1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Chrome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563245" lvl="1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"file:///Users/tim/Desktop/selenium/book/login.html"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lvl="1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time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sleep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lvl="1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save_screenshot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"code.png"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lvl="1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imgcode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"loginbtn"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lvl="1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登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录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位</a:t>
            </a:r>
            <a:r>
              <a:rPr sz="1100" spc="165" dirty="0">
                <a:solidFill>
                  <a:srgbClr val="6A737D"/>
                </a:solidFill>
                <a:latin typeface="PMingLiU"/>
                <a:cs typeface="PMingLiU"/>
              </a:rPr>
              <a:t>置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left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值</a:t>
            </a:r>
            <a:endParaRPr sz="1100">
              <a:latin typeface="PMingLiU"/>
              <a:cs typeface="PMingLiU"/>
            </a:endParaRPr>
          </a:p>
          <a:p>
            <a:pPr marL="563245" lvl="1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left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imgcode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location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'x'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563245" lvl="1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登</a:t>
            </a:r>
            <a:r>
              <a:rPr sz="1100" spc="-55" dirty="0">
                <a:solidFill>
                  <a:srgbClr val="6A737D"/>
                </a:solidFill>
                <a:latin typeface="PMingLiU"/>
                <a:cs typeface="PMingLiU"/>
              </a:rPr>
              <a:t>录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位</a:t>
            </a:r>
            <a:r>
              <a:rPr sz="1100" spc="160" dirty="0">
                <a:solidFill>
                  <a:srgbClr val="6A737D"/>
                </a:solidFill>
                <a:latin typeface="PMingLiU"/>
                <a:cs typeface="PMingLiU"/>
              </a:rPr>
              <a:t>置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top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值</a:t>
            </a:r>
            <a:endParaRPr sz="1100">
              <a:latin typeface="PMingLiU"/>
              <a:cs typeface="PMingLiU"/>
            </a:endParaRPr>
          </a:p>
          <a:p>
            <a:pPr marL="563245" lvl="1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top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imgcode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location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'y'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563245" lvl="1" indent="-39814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加上宽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度</a:t>
            </a:r>
            <a:endParaRPr sz="1100">
              <a:latin typeface="PMingLiU"/>
              <a:cs typeface="PMingLiU"/>
            </a:endParaRPr>
          </a:p>
          <a:p>
            <a:pPr marL="563245" lvl="1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right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left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imgcode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size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'width'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563245" lvl="1" indent="-39814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加上⾼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度</a:t>
            </a:r>
            <a:endParaRPr sz="1100">
              <a:latin typeface="PMingLiU"/>
              <a:cs typeface="PMingLiU"/>
            </a:endParaRPr>
          </a:p>
          <a:p>
            <a:pPr marL="563245" lvl="1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bottom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top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imgcode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size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'height'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563245" lvl="1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im</a:t>
            </a:r>
            <a:r>
              <a:rPr sz="1050" spc="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Image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open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"vcode.png"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lvl="1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im</a:t>
            </a:r>
            <a:r>
              <a:rPr sz="1050" spc="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crop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left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top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right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bottom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  <a:p>
            <a:pPr marL="563245" lvl="1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im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save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'login.png'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18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2774" y="320990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49</a:t>
            </a:fld>
            <a:endParaRPr spc="-25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423283"/>
            <a:ext cx="50304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新版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驱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动下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载</a:t>
            </a:r>
            <a:r>
              <a:rPr sz="120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20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https://googlechromelabs.github.io/chrome-</a:t>
            </a:r>
            <a:r>
              <a:rPr sz="1200" spc="95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for-</a:t>
            </a: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testing/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8080616"/>
            <a:ext cx="4478020" cy="11836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75" dirty="0">
                <a:solidFill>
                  <a:srgbClr val="252525"/>
                </a:solidFill>
                <a:latin typeface="Arial"/>
                <a:cs typeface="Arial"/>
              </a:rPr>
              <a:t>126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版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20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20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https://googlechromelabs.github.io/chrome-</a:t>
            </a:r>
            <a:r>
              <a:rPr sz="1200" spc="95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for-</a:t>
            </a: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testing/</a:t>
            </a:r>
            <a:endParaRPr sz="1200">
              <a:latin typeface="Arial"/>
              <a:cs typeface="Arial"/>
            </a:endParaRPr>
          </a:p>
          <a:p>
            <a:pPr marL="583565" marR="865505" indent="-285750">
              <a:lnSpc>
                <a:spcPct val="177100"/>
              </a:lnSpc>
            </a:pPr>
            <a:r>
              <a:rPr sz="1200" dirty="0">
                <a:latin typeface="Arial"/>
                <a:cs typeface="Arial"/>
              </a:rPr>
              <a:t>2</a:t>
            </a:r>
            <a:r>
              <a:rPr sz="1100" dirty="0">
                <a:latin typeface="PMingLiU"/>
                <a:cs typeface="PMingLiU"/>
              </a:rPr>
              <a:t>、</a:t>
            </a:r>
            <a:r>
              <a:rPr sz="1200" spc="-90" dirty="0">
                <a:latin typeface="Microsoft JhengHei"/>
                <a:cs typeface="Microsoft JhengHei"/>
              </a:rPr>
              <a:t>⽕狐驱动⽹</a:t>
            </a:r>
            <a:r>
              <a:rPr sz="1200" spc="-90" dirty="0">
                <a:latin typeface="PMingLiU"/>
                <a:cs typeface="PMingLiU"/>
              </a:rPr>
              <a:t>址</a:t>
            </a:r>
            <a:r>
              <a:rPr sz="1200" spc="-50" dirty="0">
                <a:latin typeface="Arial"/>
                <a:cs typeface="Arial"/>
              </a:rPr>
              <a:t>: </a:t>
            </a: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3"/>
              </a:rPr>
              <a:t>https://npm.taobao.org/mirrors/geckodriver/</a:t>
            </a:r>
            <a:endParaRPr sz="1200">
              <a:latin typeface="Arial"/>
              <a:cs typeface="Arial"/>
            </a:endParaRPr>
          </a:p>
          <a:p>
            <a:pPr marL="297815">
              <a:lnSpc>
                <a:spcPct val="100000"/>
              </a:lnSpc>
              <a:spcBef>
                <a:spcPts val="1110"/>
              </a:spcBef>
            </a:pPr>
            <a:r>
              <a:rPr sz="1200" dirty="0">
                <a:latin typeface="Arial"/>
                <a:cs typeface="Arial"/>
              </a:rPr>
              <a:t>3</a:t>
            </a:r>
            <a:r>
              <a:rPr sz="1100" dirty="0">
                <a:latin typeface="PMingLiU"/>
                <a:cs typeface="PMingLiU"/>
              </a:rPr>
              <a:t>、</a:t>
            </a:r>
            <a:r>
              <a:rPr sz="1200" spc="-45" dirty="0">
                <a:latin typeface="Arial"/>
                <a:cs typeface="Arial"/>
              </a:rPr>
              <a:t>Edge</a:t>
            </a:r>
            <a:r>
              <a:rPr sz="1200" spc="-90" dirty="0">
                <a:latin typeface="Microsoft JhengHei"/>
                <a:cs typeface="Microsoft JhengHei"/>
              </a:rPr>
              <a:t>驱动⽹</a:t>
            </a:r>
            <a:r>
              <a:rPr sz="1200" spc="-90" dirty="0">
                <a:latin typeface="PMingLiU"/>
                <a:cs typeface="PMingLiU"/>
              </a:rPr>
              <a:t>址</a:t>
            </a:r>
            <a:r>
              <a:rPr sz="1200" spc="-50" dirty="0"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9124" y="457198"/>
            <a:ext cx="2238375" cy="3857625"/>
            <a:chOff x="619124" y="457198"/>
            <a:chExt cx="2238375" cy="3857625"/>
          </a:xfrm>
        </p:grpSpPr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19124" y="457199"/>
              <a:ext cx="2238374" cy="385762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23887" y="461961"/>
              <a:ext cx="2228850" cy="3848100"/>
            </a:xfrm>
            <a:custGeom>
              <a:avLst/>
              <a:gdLst/>
              <a:ahLst/>
              <a:cxnLst/>
              <a:rect l="l" t="t" r="r" b="b"/>
              <a:pathLst>
                <a:path w="2228850" h="3848100">
                  <a:moveTo>
                    <a:pt x="0" y="3814762"/>
                  </a:moveTo>
                  <a:lnTo>
                    <a:pt x="0" y="33337"/>
                  </a:lnTo>
                  <a:lnTo>
                    <a:pt x="0" y="28914"/>
                  </a:lnTo>
                  <a:lnTo>
                    <a:pt x="845" y="24661"/>
                  </a:lnTo>
                  <a:lnTo>
                    <a:pt x="2537" y="20577"/>
                  </a:lnTo>
                  <a:lnTo>
                    <a:pt x="4229" y="16491"/>
                  </a:lnTo>
                  <a:lnTo>
                    <a:pt x="6638" y="12885"/>
                  </a:lnTo>
                  <a:lnTo>
                    <a:pt x="9764" y="9762"/>
                  </a:lnTo>
                  <a:lnTo>
                    <a:pt x="12890" y="6634"/>
                  </a:lnTo>
                  <a:lnTo>
                    <a:pt x="16495" y="4225"/>
                  </a:lnTo>
                  <a:lnTo>
                    <a:pt x="20579" y="2534"/>
                  </a:lnTo>
                  <a:lnTo>
                    <a:pt x="24664" y="843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2195512" y="0"/>
                  </a:lnTo>
                  <a:lnTo>
                    <a:pt x="2199933" y="0"/>
                  </a:lnTo>
                  <a:lnTo>
                    <a:pt x="2204185" y="843"/>
                  </a:lnTo>
                  <a:lnTo>
                    <a:pt x="2208269" y="2534"/>
                  </a:lnTo>
                  <a:lnTo>
                    <a:pt x="2212354" y="4225"/>
                  </a:lnTo>
                  <a:lnTo>
                    <a:pt x="2215959" y="6634"/>
                  </a:lnTo>
                  <a:lnTo>
                    <a:pt x="2219085" y="9762"/>
                  </a:lnTo>
                  <a:lnTo>
                    <a:pt x="2222211" y="12885"/>
                  </a:lnTo>
                  <a:lnTo>
                    <a:pt x="2224619" y="16489"/>
                  </a:lnTo>
                  <a:lnTo>
                    <a:pt x="2226311" y="20575"/>
                  </a:lnTo>
                  <a:lnTo>
                    <a:pt x="2228003" y="24661"/>
                  </a:lnTo>
                  <a:lnTo>
                    <a:pt x="2228849" y="28914"/>
                  </a:lnTo>
                  <a:lnTo>
                    <a:pt x="2228849" y="33337"/>
                  </a:lnTo>
                  <a:lnTo>
                    <a:pt x="2228849" y="3814762"/>
                  </a:lnTo>
                  <a:lnTo>
                    <a:pt x="2204185" y="3847248"/>
                  </a:lnTo>
                  <a:lnTo>
                    <a:pt x="2195512" y="3848099"/>
                  </a:lnTo>
                  <a:lnTo>
                    <a:pt x="33337" y="3848099"/>
                  </a:lnTo>
                  <a:lnTo>
                    <a:pt x="28916" y="3848094"/>
                  </a:lnTo>
                  <a:lnTo>
                    <a:pt x="24664" y="3847248"/>
                  </a:lnTo>
                  <a:lnTo>
                    <a:pt x="20579" y="3845555"/>
                  </a:lnTo>
                  <a:lnTo>
                    <a:pt x="16495" y="3843862"/>
                  </a:lnTo>
                  <a:lnTo>
                    <a:pt x="0" y="3819180"/>
                  </a:lnTo>
                  <a:lnTo>
                    <a:pt x="0" y="3814762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125" y="4743450"/>
            <a:ext cx="4848224" cy="322897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</a:t>
            </a:fld>
            <a:endParaRPr spc="-25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476233"/>
            <a:ext cx="6534150" cy="1695450"/>
            <a:chOff x="609599" y="476233"/>
            <a:chExt cx="6534150" cy="1695450"/>
          </a:xfrm>
        </p:grpSpPr>
        <p:sp>
          <p:nvSpPr>
            <p:cNvPr id="3" name="object 3"/>
            <p:cNvSpPr/>
            <p:nvPr/>
          </p:nvSpPr>
          <p:spPr>
            <a:xfrm>
              <a:off x="614362" y="480995"/>
              <a:ext cx="6524625" cy="1685925"/>
            </a:xfrm>
            <a:custGeom>
              <a:avLst/>
              <a:gdLst/>
              <a:ahLst/>
              <a:cxnLst/>
              <a:rect l="l" t="t" r="r" b="b"/>
              <a:pathLst>
                <a:path w="6524625" h="1685925">
                  <a:moveTo>
                    <a:pt x="0" y="1652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573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1652587"/>
                  </a:lnTo>
                  <a:lnTo>
                    <a:pt x="6524623" y="1656978"/>
                  </a:lnTo>
                  <a:lnTo>
                    <a:pt x="6523778" y="1661217"/>
                  </a:lnTo>
                  <a:lnTo>
                    <a:pt x="6522086" y="1665274"/>
                  </a:lnTo>
                  <a:lnTo>
                    <a:pt x="6520394" y="1669370"/>
                  </a:lnTo>
                  <a:lnTo>
                    <a:pt x="6491287" y="1685924"/>
                  </a:lnTo>
                  <a:lnTo>
                    <a:pt x="33337" y="1685924"/>
                  </a:lnTo>
                  <a:lnTo>
                    <a:pt x="2537" y="1665274"/>
                  </a:lnTo>
                  <a:lnTo>
                    <a:pt x="845" y="1661217"/>
                  </a:lnTo>
                  <a:lnTo>
                    <a:pt x="0" y="1656978"/>
                  </a:lnTo>
                  <a:lnTo>
                    <a:pt x="0" y="1652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124" y="48577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6"/>
                  </a:lnTo>
                  <a:lnTo>
                    <a:pt x="23473" y="280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24" y="83818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596899" y="556696"/>
            <a:ext cx="6264275" cy="19373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from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selenium</a:t>
            </a:r>
            <a:r>
              <a:rPr sz="1050" spc="4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from</a:t>
            </a:r>
            <a:r>
              <a:rPr sz="1050" spc="7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selenium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chrome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r>
              <a:rPr sz="1050" spc="8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8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from</a:t>
            </a:r>
            <a:r>
              <a:rPr sz="1050" spc="6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webdriver_manager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chrome</a:t>
            </a:r>
            <a:r>
              <a:rPr sz="1050" spc="7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6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ChromeDriverManager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8B48E7"/>
                </a:solidFill>
                <a:latin typeface="Courier New"/>
                <a:cs typeface="Courier New"/>
              </a:rPr>
              <a:t>Chrome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ChromeDriverManager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8B48E7"/>
                </a:solidFill>
                <a:latin typeface="Courier New"/>
                <a:cs typeface="Courier New"/>
              </a:rPr>
              <a:t>install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()))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8B48E7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"file:///Users/tim/Desktop/selenium/book/login.html"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9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码：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962774" y="60005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50</a:t>
            </a:fld>
            <a:endParaRPr spc="-2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99" y="7619982"/>
            <a:ext cx="2146300" cy="209550"/>
          </a:xfrm>
          <a:prstGeom prst="rect">
            <a:avLst/>
          </a:prstGeom>
          <a:solidFill>
            <a:srgbClr val="F28F38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⾯试题：你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如何管理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驱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动的？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599" y="8267682"/>
            <a:ext cx="1552575" cy="209550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2.8</a:t>
            </a:r>
            <a:r>
              <a:rPr sz="1300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通过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源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码理解</a:t>
            </a:r>
            <a:r>
              <a:rPr sz="1300" spc="-75" dirty="0">
                <a:solidFill>
                  <a:srgbClr val="333333"/>
                </a:solidFill>
                <a:latin typeface="Arial"/>
                <a:cs typeface="Arial"/>
              </a:rPr>
              <a:t>By.ID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9147" y="8584610"/>
            <a:ext cx="374078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35" dirty="0">
                <a:solidFill>
                  <a:srgbClr val="333333"/>
                </a:solidFill>
                <a:latin typeface="Microsoft JhengHei"/>
                <a:cs typeface="Microsoft JhengHei"/>
              </a:rPr>
              <a:t>例： 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输</a:t>
            </a:r>
            <a:r>
              <a:rPr sz="1300" spc="5" dirty="0">
                <a:solidFill>
                  <a:srgbClr val="333333"/>
                </a:solidFill>
                <a:latin typeface="Microsoft JhengHei"/>
                <a:cs typeface="Microsoft JhengHei"/>
              </a:rPr>
              <a:t>出 </a:t>
            </a:r>
            <a:r>
              <a:rPr sz="1300" spc="-60" dirty="0">
                <a:solidFill>
                  <a:srgbClr val="333333"/>
                </a:solidFill>
                <a:latin typeface="Arial"/>
                <a:cs typeface="Arial"/>
              </a:rPr>
              <a:t>By.ID</a:t>
            </a:r>
            <a:r>
              <a:rPr sz="1300" spc="-2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值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思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考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为什么？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通过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看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源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码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恍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然⼤悟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609599" y="476232"/>
            <a:ext cx="6534150" cy="7029450"/>
            <a:chOff x="609599" y="476232"/>
            <a:chExt cx="6534150" cy="7029450"/>
          </a:xfrm>
        </p:grpSpPr>
        <p:sp>
          <p:nvSpPr>
            <p:cNvPr id="6" name="object 6"/>
            <p:cNvSpPr/>
            <p:nvPr/>
          </p:nvSpPr>
          <p:spPr>
            <a:xfrm>
              <a:off x="614362" y="480995"/>
              <a:ext cx="6524625" cy="7019925"/>
            </a:xfrm>
            <a:custGeom>
              <a:avLst/>
              <a:gdLst/>
              <a:ahLst/>
              <a:cxnLst/>
              <a:rect l="l" t="t" r="r" b="b"/>
              <a:pathLst>
                <a:path w="6524625" h="7019925">
                  <a:moveTo>
                    <a:pt x="0" y="6986586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497"/>
                  </a:lnTo>
                  <a:lnTo>
                    <a:pt x="4229" y="16411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6986586"/>
                  </a:lnTo>
                  <a:lnTo>
                    <a:pt x="6524623" y="6990977"/>
                  </a:lnTo>
                  <a:lnTo>
                    <a:pt x="6523778" y="6995216"/>
                  </a:lnTo>
                  <a:lnTo>
                    <a:pt x="6522086" y="6999274"/>
                  </a:lnTo>
                  <a:lnTo>
                    <a:pt x="6520394" y="7003369"/>
                  </a:lnTo>
                  <a:lnTo>
                    <a:pt x="6491287" y="7019924"/>
                  </a:lnTo>
                  <a:lnTo>
                    <a:pt x="33337" y="7019924"/>
                  </a:lnTo>
                  <a:lnTo>
                    <a:pt x="2537" y="6999274"/>
                  </a:lnTo>
                  <a:lnTo>
                    <a:pt x="845" y="6995216"/>
                  </a:lnTo>
                  <a:lnTo>
                    <a:pt x="0" y="6990977"/>
                  </a:lnTo>
                  <a:lnTo>
                    <a:pt x="0" y="6986586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12" y="485774"/>
              <a:ext cx="6515100" cy="7010400"/>
            </a:xfrm>
            <a:custGeom>
              <a:avLst/>
              <a:gdLst/>
              <a:ahLst/>
              <a:cxnLst/>
              <a:rect l="l" t="t" r="r" b="b"/>
              <a:pathLst>
                <a:path w="6515100" h="7010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972300"/>
                  </a:lnTo>
                  <a:lnTo>
                    <a:pt x="698" y="6979920"/>
                  </a:lnTo>
                  <a:lnTo>
                    <a:pt x="30505" y="7009727"/>
                  </a:lnTo>
                  <a:lnTo>
                    <a:pt x="38100" y="7010400"/>
                  </a:lnTo>
                  <a:lnTo>
                    <a:pt x="6477000" y="7010400"/>
                  </a:lnTo>
                  <a:lnTo>
                    <a:pt x="6484607" y="7009727"/>
                  </a:lnTo>
                  <a:lnTo>
                    <a:pt x="6491630" y="7007631"/>
                  </a:lnTo>
                  <a:lnTo>
                    <a:pt x="6498082" y="7004139"/>
                  </a:lnTo>
                  <a:lnTo>
                    <a:pt x="6503949" y="6999262"/>
                  </a:lnTo>
                  <a:lnTo>
                    <a:pt x="6508826" y="6993395"/>
                  </a:lnTo>
                  <a:lnTo>
                    <a:pt x="6512319" y="6986943"/>
                  </a:lnTo>
                  <a:lnTo>
                    <a:pt x="6514414" y="6979920"/>
                  </a:lnTo>
                  <a:lnTo>
                    <a:pt x="6515100" y="69723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1802978" y="4168775"/>
            <a:ext cx="8064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02903" y="4519294"/>
            <a:ext cx="3371850" cy="1549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0675" marR="634365" indent="-32131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ChromeDriver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driver_version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driver_version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url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url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320675">
              <a:lnSpc>
                <a:spcPct val="119000"/>
              </a:lnSpc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latest_release_url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latest_release_url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chrome_type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chrome_type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http_client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http_client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os_system_manager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os_system_manager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802978" y="6073774"/>
            <a:ext cx="80645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469032" y="6424294"/>
            <a:ext cx="4761865" cy="977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def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A12F00"/>
                </a:solidFill>
                <a:latin typeface="Courier New"/>
                <a:cs typeface="Courier New"/>
              </a:rPr>
              <a:t>install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self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spc="3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-&gt;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-2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333375" marR="5080">
              <a:lnSpc>
                <a:spcPct val="119000"/>
              </a:lnSpc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driver_path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4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_get_driver_binary_path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driver_path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3375" marR="2172335">
              <a:lnSpc>
                <a:spcPct val="119000"/>
              </a:lnSpc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os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chmod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driver_path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10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o755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return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driver_path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19125" y="895349"/>
            <a:ext cx="485775" cy="6553200"/>
          </a:xfrm>
          <a:custGeom>
            <a:avLst/>
            <a:gdLst/>
            <a:ahLst/>
            <a:cxnLst/>
            <a:rect l="l" t="t" r="r" b="b"/>
            <a:pathLst>
              <a:path w="485775" h="6553200">
                <a:moveTo>
                  <a:pt x="485774" y="6553199"/>
                </a:moveTo>
                <a:lnTo>
                  <a:pt x="0" y="6553199"/>
                </a:lnTo>
                <a:lnTo>
                  <a:pt x="0" y="0"/>
                </a:lnTo>
                <a:lnTo>
                  <a:pt x="485774" y="0"/>
                </a:lnTo>
                <a:lnTo>
                  <a:pt x="485774" y="65531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29667" y="899794"/>
            <a:ext cx="6271895" cy="3263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class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ChromeDriverManager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DriverManager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651510" indent="-63881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651510" algn="l"/>
                <a:tab pos="1133475" algn="l"/>
                <a:tab pos="161480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def </a:t>
            </a:r>
            <a:r>
              <a:rPr sz="1050" u="sng" dirty="0">
                <a:solidFill>
                  <a:srgbClr val="23292F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init</a:t>
            </a:r>
            <a:r>
              <a:rPr sz="1050" u="sng" dirty="0">
                <a:solidFill>
                  <a:srgbClr val="252525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endParaRPr sz="1050">
              <a:latin typeface="Courier New"/>
              <a:cs typeface="Courier New"/>
            </a:endParaRPr>
          </a:p>
          <a:p>
            <a:pPr marL="1294130" indent="-128143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294130" algn="l"/>
              </a:tabLst>
            </a:pP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1294130" indent="-128143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294130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driver_version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Optional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5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5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None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1294130" indent="-128143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294130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1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"chromedriver"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1294130" indent="-128143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294130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url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1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"https://chromedriver.storage.googleapis.com"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330835" indent="-318770">
              <a:lnSpc>
                <a:spcPct val="119000"/>
              </a:lnSpc>
              <a:buAutoNum type="arabicPlain"/>
              <a:tabLst>
                <a:tab pos="330835" algn="l"/>
                <a:tab pos="1294130" algn="l"/>
              </a:tabLst>
            </a:pP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latest_release_url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4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4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4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"https://chromedriver.storage.google apis.com/LATEST_RELEASE"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1294130" marR="875665">
              <a:lnSpc>
                <a:spcPct val="119000"/>
              </a:lnSpc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chrome_type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3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ChromeType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GOOGLE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download_manager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Optional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DownloadManager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8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8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None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cache_manager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8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Optional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DriverCacheManager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8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8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None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129413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os_system_manager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9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Optional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OperationSystemManager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10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0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None</a:t>
            </a:r>
            <a:endParaRPr sz="1050">
              <a:latin typeface="Courier New"/>
              <a:cs typeface="Courier New"/>
            </a:endParaRPr>
          </a:p>
          <a:p>
            <a:pPr marL="652145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1294130" marR="2159635" indent="-321310">
              <a:lnSpc>
                <a:spcPct val="119000"/>
              </a:lnSpc>
              <a:tabLst>
                <a:tab pos="1775460" algn="l"/>
                <a:tab pos="2257425" algn="l"/>
              </a:tabLst>
            </a:pP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super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().</a:t>
            </a:r>
            <a:r>
              <a:rPr sz="1050" u="sng" dirty="0">
                <a:solidFill>
                  <a:srgbClr val="23292F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init</a:t>
            </a:r>
            <a:r>
              <a:rPr sz="1050" u="sng" dirty="0">
                <a:solidFill>
                  <a:srgbClr val="252525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(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download_manager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download_manager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cache_manager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cache_manager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os_system_manager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os_system_manager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49448" y="2423795"/>
            <a:ext cx="186055" cy="4978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9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11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12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13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14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15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16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17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18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19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20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21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22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23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24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25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26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27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28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29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30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31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32</a:t>
            </a:r>
            <a:endParaRPr sz="1050">
              <a:latin typeface="Courier New"/>
              <a:cs typeface="Courier New"/>
            </a:endParaRPr>
          </a:p>
          <a:p>
            <a:pPr marR="508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33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19124" y="485774"/>
            <a:ext cx="6515100" cy="2724150"/>
            <a:chOff x="619124" y="485774"/>
            <a:chExt cx="6515100" cy="2724150"/>
          </a:xfrm>
        </p:grpSpPr>
        <p:pic>
          <p:nvPicPr>
            <p:cNvPr id="16" name="object 1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1504949"/>
              <a:ext cx="152399" cy="18097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2647949"/>
              <a:ext cx="152399" cy="561974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619124" y="48577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7"/>
                  </a:lnTo>
                  <a:lnTo>
                    <a:pt x="23473" y="2807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1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9124" y="83818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8423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6075262" y="556696"/>
            <a:ext cx="78613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dirty="0">
                <a:solidFill>
                  <a:srgbClr val="585858"/>
                </a:solidFill>
                <a:latin typeface="Arial"/>
                <a:cs typeface="Arial"/>
              </a:rPr>
              <a:t>Objective-</a:t>
            </a:r>
            <a:r>
              <a:rPr sz="1150" spc="-50" dirty="0">
                <a:solidFill>
                  <a:srgbClr val="585858"/>
                </a:solidFill>
                <a:latin typeface="Arial"/>
                <a:cs typeface="Arial"/>
              </a:rPr>
              <a:t>C</a:t>
            </a:r>
            <a:endParaRPr sz="11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62774" y="60005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51</a:t>
            </a:fld>
            <a:endParaRPr spc="-2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8042478"/>
            <a:ext cx="3534410" cy="556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作业：</a:t>
            </a:r>
            <a:endParaRPr sz="1300">
              <a:latin typeface="Microsoft JhengHei"/>
              <a:cs typeface="Microsoft JhengHei"/>
            </a:endParaRPr>
          </a:p>
          <a:p>
            <a:pPr marR="5080" algn="r">
              <a:lnSpc>
                <a:spcPts val="265"/>
              </a:lnSpc>
              <a:spcBef>
                <a:spcPts val="1750"/>
              </a:spcBef>
              <a:tabLst>
                <a:tab pos="690880" algn="l"/>
              </a:tabLst>
            </a:pP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215265">
              <a:lnSpc>
                <a:spcPts val="610"/>
              </a:lnSpc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</a:t>
            </a:r>
            <a:r>
              <a:rPr sz="1300" spc="-50" dirty="0">
                <a:solidFill>
                  <a:srgbClr val="333333"/>
                </a:solidFill>
                <a:latin typeface="Arial"/>
                <a:cs typeface="Arial"/>
              </a:rPr>
              <a:t>getElementsByName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给⽤户名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输</a:t>
            </a:r>
            <a:r>
              <a:rPr sz="1300" spc="40" dirty="0">
                <a:solidFill>
                  <a:srgbClr val="333333"/>
                </a:solidFill>
                <a:latin typeface="Microsoft JhengHei"/>
                <a:cs typeface="Microsoft JhengHei"/>
              </a:rPr>
              <a:t>⼊ ⼤⽜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测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试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599" y="476232"/>
            <a:ext cx="6534150" cy="1885950"/>
            <a:chOff x="609599" y="476232"/>
            <a:chExt cx="6534150" cy="1885950"/>
          </a:xfrm>
        </p:grpSpPr>
        <p:sp>
          <p:nvSpPr>
            <p:cNvPr id="4" name="object 4"/>
            <p:cNvSpPr/>
            <p:nvPr/>
          </p:nvSpPr>
          <p:spPr>
            <a:xfrm>
              <a:off x="614362" y="480994"/>
              <a:ext cx="6524625" cy="1876425"/>
            </a:xfrm>
            <a:custGeom>
              <a:avLst/>
              <a:gdLst/>
              <a:ahLst/>
              <a:cxnLst/>
              <a:rect l="l" t="t" r="r" b="b"/>
              <a:pathLst>
                <a:path w="6524625" h="1876425">
                  <a:moveTo>
                    <a:pt x="0" y="1843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535"/>
                  </a:lnTo>
                  <a:lnTo>
                    <a:pt x="4229" y="16478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200"/>
                  </a:lnTo>
                  <a:lnTo>
                    <a:pt x="20579" y="2533"/>
                  </a:lnTo>
                  <a:lnTo>
                    <a:pt x="24664" y="857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0394" y="16478"/>
                  </a:lnTo>
                  <a:lnTo>
                    <a:pt x="6522086" y="20535"/>
                  </a:lnTo>
                  <a:lnTo>
                    <a:pt x="6523778" y="24593"/>
                  </a:lnTo>
                  <a:lnTo>
                    <a:pt x="6524623" y="28870"/>
                  </a:lnTo>
                  <a:lnTo>
                    <a:pt x="6524624" y="33337"/>
                  </a:lnTo>
                  <a:lnTo>
                    <a:pt x="6524624" y="1843087"/>
                  </a:lnTo>
                  <a:lnTo>
                    <a:pt x="6524623" y="1847478"/>
                  </a:lnTo>
                  <a:lnTo>
                    <a:pt x="6523778" y="1851717"/>
                  </a:lnTo>
                  <a:lnTo>
                    <a:pt x="6522086" y="1855774"/>
                  </a:lnTo>
                  <a:lnTo>
                    <a:pt x="6520394" y="1859870"/>
                  </a:lnTo>
                  <a:lnTo>
                    <a:pt x="6491287" y="1876424"/>
                  </a:lnTo>
                  <a:lnTo>
                    <a:pt x="33337" y="1876424"/>
                  </a:lnTo>
                  <a:lnTo>
                    <a:pt x="2537" y="1855774"/>
                  </a:lnTo>
                  <a:lnTo>
                    <a:pt x="845" y="1851717"/>
                  </a:lnTo>
                  <a:lnTo>
                    <a:pt x="0" y="1847478"/>
                  </a:lnTo>
                  <a:lnTo>
                    <a:pt x="0" y="1843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485774"/>
              <a:ext cx="6515100" cy="1866900"/>
            </a:xfrm>
            <a:custGeom>
              <a:avLst/>
              <a:gdLst/>
              <a:ahLst/>
              <a:cxnLst/>
              <a:rect l="l" t="t" r="r" b="b"/>
              <a:pathLst>
                <a:path w="6515100" h="1866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828800"/>
                  </a:lnTo>
                  <a:lnTo>
                    <a:pt x="698" y="1836420"/>
                  </a:lnTo>
                  <a:lnTo>
                    <a:pt x="30505" y="1866226"/>
                  </a:lnTo>
                  <a:lnTo>
                    <a:pt x="38100" y="1866900"/>
                  </a:lnTo>
                  <a:lnTo>
                    <a:pt x="6477000" y="1866900"/>
                  </a:lnTo>
                  <a:lnTo>
                    <a:pt x="6484607" y="1866226"/>
                  </a:lnTo>
                  <a:lnTo>
                    <a:pt x="6491630" y="1864131"/>
                  </a:lnTo>
                  <a:lnTo>
                    <a:pt x="6498082" y="1860651"/>
                  </a:lnTo>
                  <a:lnTo>
                    <a:pt x="6503949" y="1855762"/>
                  </a:lnTo>
                  <a:lnTo>
                    <a:pt x="6508826" y="1849894"/>
                  </a:lnTo>
                  <a:lnTo>
                    <a:pt x="6512319" y="1843443"/>
                  </a:lnTo>
                  <a:lnTo>
                    <a:pt x="6514414" y="1836420"/>
                  </a:lnTo>
                  <a:lnTo>
                    <a:pt x="6515100" y="18288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/>
          <p:nvPr/>
        </p:nvSpPr>
        <p:spPr>
          <a:xfrm>
            <a:off x="596899" y="899794"/>
            <a:ext cx="4750435" cy="178435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83234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#coding=utf-</a:t>
            </a:r>
            <a:r>
              <a:rPr sz="1050" spc="-50" dirty="0">
                <a:solidFill>
                  <a:srgbClr val="6A737D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from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selenium</a:t>
            </a:r>
            <a:r>
              <a:rPr sz="1050" spc="4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from</a:t>
            </a:r>
            <a:r>
              <a:rPr sz="1050" spc="7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selenium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chrome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r>
              <a:rPr sz="1050" spc="8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8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from</a:t>
            </a:r>
            <a:r>
              <a:rPr sz="1050" spc="6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selenium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common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7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7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'D:\\dr\\chromedriver'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Chrome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码：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9124" y="485775"/>
            <a:ext cx="6515100" cy="361950"/>
            <a:chOff x="619124" y="485775"/>
            <a:chExt cx="6515100" cy="361950"/>
          </a:xfrm>
        </p:grpSpPr>
        <p:sp>
          <p:nvSpPr>
            <p:cNvPr id="8" name="object 8"/>
            <p:cNvSpPr/>
            <p:nvPr/>
          </p:nvSpPr>
          <p:spPr>
            <a:xfrm>
              <a:off x="619124" y="48577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7"/>
                  </a:lnTo>
                  <a:lnTo>
                    <a:pt x="23473" y="2807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1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83818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962774" y="60005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3" name="object 13"/>
          <p:cNvGrpSpPr/>
          <p:nvPr/>
        </p:nvGrpSpPr>
        <p:grpSpPr>
          <a:xfrm>
            <a:off x="609599" y="2809857"/>
            <a:ext cx="6534150" cy="3028950"/>
            <a:chOff x="609599" y="2809857"/>
            <a:chExt cx="6534150" cy="3028950"/>
          </a:xfrm>
        </p:grpSpPr>
        <p:sp>
          <p:nvSpPr>
            <p:cNvPr id="14" name="object 14"/>
            <p:cNvSpPr/>
            <p:nvPr/>
          </p:nvSpPr>
          <p:spPr>
            <a:xfrm>
              <a:off x="614362" y="2814619"/>
              <a:ext cx="6524625" cy="3019425"/>
            </a:xfrm>
            <a:custGeom>
              <a:avLst/>
              <a:gdLst/>
              <a:ahLst/>
              <a:cxnLst/>
              <a:rect l="l" t="t" r="r" b="b"/>
              <a:pathLst>
                <a:path w="6524625" h="3019425">
                  <a:moveTo>
                    <a:pt x="0" y="29860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497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2986087"/>
                  </a:lnTo>
                  <a:lnTo>
                    <a:pt x="6524623" y="2990478"/>
                  </a:lnTo>
                  <a:lnTo>
                    <a:pt x="6523778" y="2994716"/>
                  </a:lnTo>
                  <a:lnTo>
                    <a:pt x="6522086" y="2998774"/>
                  </a:lnTo>
                  <a:lnTo>
                    <a:pt x="6520394" y="3002870"/>
                  </a:lnTo>
                  <a:lnTo>
                    <a:pt x="6504044" y="3016824"/>
                  </a:lnTo>
                  <a:lnTo>
                    <a:pt x="6499959" y="3018529"/>
                  </a:lnTo>
                  <a:lnTo>
                    <a:pt x="6495707" y="3019386"/>
                  </a:lnTo>
                  <a:lnTo>
                    <a:pt x="6491287" y="3019424"/>
                  </a:lnTo>
                  <a:lnTo>
                    <a:pt x="33337" y="3019424"/>
                  </a:lnTo>
                  <a:lnTo>
                    <a:pt x="28916" y="3019386"/>
                  </a:lnTo>
                  <a:lnTo>
                    <a:pt x="24664" y="3018529"/>
                  </a:lnTo>
                  <a:lnTo>
                    <a:pt x="20579" y="3016824"/>
                  </a:lnTo>
                  <a:lnTo>
                    <a:pt x="16495" y="3015148"/>
                  </a:lnTo>
                  <a:lnTo>
                    <a:pt x="2537" y="2998774"/>
                  </a:lnTo>
                  <a:lnTo>
                    <a:pt x="845" y="2994716"/>
                  </a:lnTo>
                  <a:lnTo>
                    <a:pt x="0" y="2990478"/>
                  </a:lnTo>
                  <a:lnTo>
                    <a:pt x="0" y="2986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12" y="2819399"/>
              <a:ext cx="6515100" cy="3009900"/>
            </a:xfrm>
            <a:custGeom>
              <a:avLst/>
              <a:gdLst/>
              <a:ahLst/>
              <a:cxnLst/>
              <a:rect l="l" t="t" r="r" b="b"/>
              <a:pathLst>
                <a:path w="6515100" h="3009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2971800"/>
                  </a:lnTo>
                  <a:lnTo>
                    <a:pt x="698" y="2979420"/>
                  </a:lnTo>
                  <a:lnTo>
                    <a:pt x="30505" y="3009227"/>
                  </a:lnTo>
                  <a:lnTo>
                    <a:pt x="38100" y="3009900"/>
                  </a:lnTo>
                  <a:lnTo>
                    <a:pt x="6477000" y="3009900"/>
                  </a:lnTo>
                  <a:lnTo>
                    <a:pt x="6484607" y="3009227"/>
                  </a:lnTo>
                  <a:lnTo>
                    <a:pt x="6491630" y="3007131"/>
                  </a:lnTo>
                  <a:lnTo>
                    <a:pt x="6498082" y="3003651"/>
                  </a:lnTo>
                  <a:lnTo>
                    <a:pt x="6503949" y="2998762"/>
                  </a:lnTo>
                  <a:lnTo>
                    <a:pt x="6508826" y="2992894"/>
                  </a:lnTo>
                  <a:lnTo>
                    <a:pt x="6512319" y="2986443"/>
                  </a:lnTo>
                  <a:lnTo>
                    <a:pt x="6514414" y="2979420"/>
                  </a:lnTo>
                  <a:lnTo>
                    <a:pt x="6515100" y="29718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1481732" y="4185920"/>
            <a:ext cx="3143885" cy="1549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ID</a:t>
            </a:r>
            <a:r>
              <a:rPr sz="1050" spc="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669900"/>
                </a:solidFill>
                <a:latin typeface="Courier New"/>
                <a:cs typeface="Courier New"/>
              </a:rPr>
              <a:t>"id"</a:t>
            </a:r>
            <a:endParaRPr sz="1050">
              <a:latin typeface="Courier New"/>
              <a:cs typeface="Courier New"/>
            </a:endParaRPr>
          </a:p>
          <a:p>
            <a:pPr marR="1289685">
              <a:lnSpc>
                <a:spcPct val="119000"/>
              </a:lnSpc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XPATH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"xpath"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LINK_TEXT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"link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text"</a:t>
            </a:r>
            <a:endParaRPr sz="1050">
              <a:latin typeface="Courier New"/>
              <a:cs typeface="Courier New"/>
            </a:endParaRPr>
          </a:p>
          <a:p>
            <a:pPr marR="5080">
              <a:lnSpc>
                <a:spcPct val="119000"/>
              </a:lnSpc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PARTIAL_LINK_TEXT</a:t>
            </a:r>
            <a:r>
              <a:rPr sz="1050" spc="4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4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"partial</a:t>
            </a:r>
            <a:r>
              <a:rPr sz="1050" spc="5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link</a:t>
            </a:r>
            <a:r>
              <a:rPr sz="1050" spc="4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text"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"name"</a:t>
            </a:r>
            <a:endParaRPr sz="1050">
              <a:latin typeface="Courier New"/>
              <a:cs typeface="Courier New"/>
            </a:endParaRPr>
          </a:p>
          <a:p>
            <a:pPr marR="807720">
              <a:lnSpc>
                <a:spcPct val="119000"/>
              </a:lnSpc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TAG_NAME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"tag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name"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CLASS_NAME</a:t>
            </a:r>
            <a:r>
              <a:rPr sz="1050" spc="3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"class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name"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CSS_SELECTOR</a:t>
            </a:r>
            <a:r>
              <a:rPr sz="1050" spc="3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"css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selector"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19125" y="3228974"/>
            <a:ext cx="485775" cy="2552700"/>
          </a:xfrm>
          <a:custGeom>
            <a:avLst/>
            <a:gdLst/>
            <a:ahLst/>
            <a:cxnLst/>
            <a:rect l="l" t="t" r="r" b="b"/>
            <a:pathLst>
              <a:path w="485775" h="2552700">
                <a:moveTo>
                  <a:pt x="485774" y="2552699"/>
                </a:moveTo>
                <a:lnTo>
                  <a:pt x="0" y="2552699"/>
                </a:lnTo>
                <a:lnTo>
                  <a:pt x="0" y="0"/>
                </a:lnTo>
                <a:lnTo>
                  <a:pt x="485774" y="0"/>
                </a:lnTo>
                <a:lnTo>
                  <a:pt x="485774" y="25526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762148" y="3233420"/>
            <a:ext cx="3622675" cy="25019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9814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98145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class</a:t>
            </a:r>
            <a:r>
              <a:rPr sz="1050" spc="3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A12F00"/>
                </a:solidFill>
                <a:latin typeface="Courier New"/>
                <a:cs typeface="Courier New"/>
              </a:rPr>
              <a:t>By</a:t>
            </a:r>
            <a:r>
              <a:rPr sz="1050" spc="-25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194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719455" algn="l"/>
              </a:tabLst>
            </a:pP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"""</a:t>
            </a:r>
            <a:endParaRPr sz="1050">
              <a:latin typeface="Courier New"/>
              <a:cs typeface="Courier New"/>
            </a:endParaRPr>
          </a:p>
          <a:p>
            <a:pPr marL="7194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719455" algn="l"/>
              </a:tabLst>
            </a:pP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Set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of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supported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locator</a:t>
            </a:r>
            <a:r>
              <a:rPr sz="1050" spc="35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strategies.</a:t>
            </a:r>
            <a:endParaRPr sz="1050">
              <a:latin typeface="Courier New"/>
              <a:cs typeface="Courier New"/>
            </a:endParaRPr>
          </a:p>
          <a:p>
            <a:pPr marL="7194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719455" algn="l"/>
              </a:tabLst>
            </a:pP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"""</a:t>
            </a:r>
            <a:endParaRPr sz="1050">
              <a:latin typeface="Courier New"/>
              <a:cs typeface="Courier New"/>
            </a:endParaRPr>
          </a:p>
          <a:p>
            <a:pPr marR="345440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endParaRPr sz="1050">
              <a:latin typeface="Courier New"/>
              <a:cs typeface="Courier New"/>
            </a:endParaRPr>
          </a:p>
          <a:p>
            <a:pPr marR="345440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  <a:p>
            <a:pPr marR="345440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7</a:t>
            </a:r>
            <a:endParaRPr sz="1050">
              <a:latin typeface="Courier New"/>
              <a:cs typeface="Courier New"/>
            </a:endParaRPr>
          </a:p>
          <a:p>
            <a:pPr marR="345440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R="3454400" algn="r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9</a:t>
            </a:r>
            <a:endParaRPr sz="1050">
              <a:latin typeface="Courier New"/>
              <a:cs typeface="Courier New"/>
            </a:endParaRPr>
          </a:p>
          <a:p>
            <a:pPr marR="345440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  <a:p>
            <a:pPr marR="345440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11</a:t>
            </a:r>
            <a:endParaRPr sz="1050">
              <a:latin typeface="Courier New"/>
              <a:cs typeface="Courier New"/>
            </a:endParaRPr>
          </a:p>
          <a:p>
            <a:pPr marR="345440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12</a:t>
            </a:r>
            <a:endParaRPr sz="1050">
              <a:latin typeface="Courier New"/>
              <a:cs typeface="Courier New"/>
            </a:endParaRPr>
          </a:p>
          <a:p>
            <a:pPr marR="3454400" algn="r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13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619124" y="2819400"/>
            <a:ext cx="6515100" cy="628650"/>
            <a:chOff x="619124" y="2819400"/>
            <a:chExt cx="6515100" cy="628650"/>
          </a:xfrm>
        </p:grpSpPr>
        <p:pic>
          <p:nvPicPr>
            <p:cNvPr id="20" name="object 20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3267074"/>
              <a:ext cx="152399" cy="180974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619124" y="281940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7"/>
                  </a:lnTo>
                  <a:lnTo>
                    <a:pt x="23473" y="2807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1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619124" y="3171806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842391" y="29753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6422528" y="2880796"/>
            <a:ext cx="4387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962774" y="293368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6" name="object 26"/>
          <p:cNvGrpSpPr/>
          <p:nvPr/>
        </p:nvGrpSpPr>
        <p:grpSpPr>
          <a:xfrm>
            <a:off x="609599" y="6276956"/>
            <a:ext cx="6534150" cy="742950"/>
            <a:chOff x="609599" y="6276956"/>
            <a:chExt cx="6534150" cy="742950"/>
          </a:xfrm>
        </p:grpSpPr>
        <p:sp>
          <p:nvSpPr>
            <p:cNvPr id="27" name="object 27"/>
            <p:cNvSpPr/>
            <p:nvPr/>
          </p:nvSpPr>
          <p:spPr>
            <a:xfrm>
              <a:off x="614362" y="6281719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22086" y="20535"/>
                  </a:lnTo>
                  <a:lnTo>
                    <a:pt x="6523778" y="24593"/>
                  </a:lnTo>
                  <a:lnTo>
                    <a:pt x="6524623" y="28870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78"/>
                  </a:lnTo>
                  <a:lnTo>
                    <a:pt x="6523778" y="708717"/>
                  </a:lnTo>
                  <a:lnTo>
                    <a:pt x="6522086" y="712774"/>
                  </a:lnTo>
                  <a:lnTo>
                    <a:pt x="6520394" y="716870"/>
                  </a:lnTo>
                  <a:lnTo>
                    <a:pt x="6504044" y="730824"/>
                  </a:lnTo>
                  <a:lnTo>
                    <a:pt x="6499959" y="732529"/>
                  </a:lnTo>
                  <a:lnTo>
                    <a:pt x="6495707" y="733386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386"/>
                  </a:lnTo>
                  <a:lnTo>
                    <a:pt x="24664" y="732529"/>
                  </a:lnTo>
                  <a:lnTo>
                    <a:pt x="20579" y="730824"/>
                  </a:lnTo>
                  <a:lnTo>
                    <a:pt x="16495" y="729148"/>
                  </a:lnTo>
                  <a:lnTo>
                    <a:pt x="2537" y="712774"/>
                  </a:lnTo>
                  <a:lnTo>
                    <a:pt x="845" y="708717"/>
                  </a:lnTo>
                  <a:lnTo>
                    <a:pt x="0" y="704478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19112" y="6286499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20"/>
                  </a:lnTo>
                  <a:lnTo>
                    <a:pt x="30505" y="723226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484607" y="723226"/>
                  </a:lnTo>
                  <a:lnTo>
                    <a:pt x="6491630" y="721131"/>
                  </a:lnTo>
                  <a:lnTo>
                    <a:pt x="6498082" y="717651"/>
                  </a:lnTo>
                  <a:lnTo>
                    <a:pt x="6503949" y="712762"/>
                  </a:lnTo>
                  <a:lnTo>
                    <a:pt x="6508826" y="706894"/>
                  </a:lnTo>
                  <a:lnTo>
                    <a:pt x="6512319" y="700443"/>
                  </a:lnTo>
                  <a:lnTo>
                    <a:pt x="6514414" y="693420"/>
                  </a:lnTo>
                  <a:lnTo>
                    <a:pt x="6515100" y="6858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619124" y="628649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7"/>
                  </a:lnTo>
                  <a:lnTo>
                    <a:pt x="23473" y="2807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1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19124" y="663890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766191" y="64520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2" name="object 32"/>
          <p:cNvSpPr txBox="1"/>
          <p:nvPr/>
        </p:nvSpPr>
        <p:spPr>
          <a:xfrm>
            <a:off x="596899" y="5927135"/>
            <a:ext cx="6513830" cy="9918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尝试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替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换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id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200">
              <a:latin typeface="Arial"/>
              <a:cs typeface="Arial"/>
            </a:endParaRPr>
          </a:p>
          <a:p>
            <a:pPr marR="254000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find_element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"id"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send_keys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669900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669900"/>
                </a:solidFill>
                <a:latin typeface="Microsoft JhengHei"/>
                <a:cs typeface="Microsoft JhengHei"/>
              </a:rPr>
              <a:t>试</a:t>
            </a: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962774" y="640078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52</a:t>
            </a:fld>
            <a:endParaRPr spc="-2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53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07999" y="1343879"/>
            <a:ext cx="2273300" cy="27311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01600">
              <a:lnSpc>
                <a:spcPct val="100000"/>
              </a:lnSpc>
              <a:spcBef>
                <a:spcPts val="90"/>
              </a:spcBef>
            </a:pPr>
            <a:r>
              <a:rPr sz="1550" spc="-145" dirty="0">
                <a:solidFill>
                  <a:srgbClr val="252525"/>
                </a:solidFill>
                <a:latin typeface="PMingLiU"/>
                <a:cs typeface="PMingLiU"/>
              </a:rPr>
              <a:t>学习</a:t>
            </a:r>
            <a:r>
              <a:rPr sz="145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⽬</a:t>
            </a:r>
            <a:r>
              <a:rPr sz="1500" spc="-65" dirty="0">
                <a:solidFill>
                  <a:srgbClr val="252525"/>
                </a:solidFill>
                <a:latin typeface="PMingLiU"/>
                <a:cs typeface="PMingLiU"/>
              </a:rPr>
              <a:t>标：</a:t>
            </a:r>
            <a:endParaRPr sz="1500">
              <a:latin typeface="PMingLiU"/>
              <a:cs typeface="PMingLiU"/>
            </a:endParaRPr>
          </a:p>
          <a:p>
            <a:pPr marL="389255" indent="-194945">
              <a:lnSpc>
                <a:spcPct val="100000"/>
              </a:lnSpc>
              <a:spcBef>
                <a:spcPts val="1265"/>
              </a:spcBef>
              <a:buSzPct val="48275"/>
              <a:buFont typeface="PMingLiU"/>
              <a:buChar char="●"/>
              <a:tabLst>
                <a:tab pos="389255" algn="l"/>
              </a:tabLst>
            </a:pPr>
            <a:r>
              <a:rPr sz="145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理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解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项⽬需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求</a:t>
            </a:r>
            <a:endParaRPr sz="1500">
              <a:latin typeface="PMingLiU"/>
              <a:cs typeface="PMingLiU"/>
            </a:endParaRPr>
          </a:p>
          <a:p>
            <a:pPr marL="389255" indent="-194945">
              <a:lnSpc>
                <a:spcPct val="100000"/>
              </a:lnSpc>
              <a:spcBef>
                <a:spcPts val="975"/>
              </a:spcBef>
              <a:buSzPct val="46666"/>
              <a:buChar char="●"/>
              <a:tabLst>
                <a:tab pos="389255" algn="l"/>
              </a:tabLst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测试</a:t>
            </a:r>
            <a:r>
              <a:rPr sz="145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500" spc="-65" dirty="0">
                <a:solidFill>
                  <a:srgbClr val="252525"/>
                </a:solidFill>
                <a:latin typeface="PMingLiU"/>
                <a:cs typeface="PMingLiU"/>
              </a:rPr>
              <a:t>编写</a:t>
            </a:r>
            <a:endParaRPr sz="1500">
              <a:latin typeface="PMingLiU"/>
              <a:cs typeface="PMingLiU"/>
            </a:endParaRPr>
          </a:p>
          <a:p>
            <a:pPr marL="389255" indent="-194945">
              <a:lnSpc>
                <a:spcPct val="100000"/>
              </a:lnSpc>
              <a:spcBef>
                <a:spcPts val="900"/>
              </a:spcBef>
              <a:buSzPct val="46666"/>
              <a:buFont typeface="PMingLiU"/>
              <a:buChar char="●"/>
              <a:tabLst>
                <a:tab pos="389255" algn="l"/>
              </a:tabLst>
            </a:pP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验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证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码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识别与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改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良</a:t>
            </a:r>
            <a:endParaRPr sz="1500">
              <a:latin typeface="PMingLiU"/>
              <a:cs typeface="PMingLiU"/>
            </a:endParaRPr>
          </a:p>
          <a:p>
            <a:pPr marL="389255" indent="-194945">
              <a:lnSpc>
                <a:spcPct val="100000"/>
              </a:lnSpc>
              <a:spcBef>
                <a:spcPts val="975"/>
              </a:spcBef>
              <a:buSzPct val="46666"/>
              <a:buChar char="●"/>
              <a:tabLst>
                <a:tab pos="389255" algn="l"/>
              </a:tabLst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框架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封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装</a:t>
            </a:r>
            <a:endParaRPr sz="1500">
              <a:latin typeface="PMingLiU"/>
              <a:cs typeface="PMingLiU"/>
            </a:endParaRPr>
          </a:p>
          <a:p>
            <a:pPr marL="389255" indent="-194945">
              <a:lnSpc>
                <a:spcPct val="100000"/>
              </a:lnSpc>
              <a:spcBef>
                <a:spcPts val="975"/>
              </a:spcBef>
              <a:buSzPct val="46666"/>
              <a:buFont typeface="PMingLiU"/>
              <a:buChar char="●"/>
              <a:tabLst>
                <a:tab pos="389255" algn="l"/>
              </a:tabLst>
            </a:pP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⽆⼈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值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守⽅</a:t>
            </a:r>
            <a:r>
              <a:rPr sz="1500" spc="-70" dirty="0">
                <a:solidFill>
                  <a:srgbClr val="252525"/>
                </a:solidFill>
                <a:latin typeface="PMingLiU"/>
                <a:cs typeface="PMingLiU"/>
              </a:rPr>
              <a:t>案解决思路</a:t>
            </a:r>
            <a:endParaRPr sz="15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1845"/>
              </a:spcBef>
            </a:pPr>
            <a:endParaRPr sz="1400">
              <a:latin typeface="PMingLiU"/>
              <a:cs typeface="PMingLiU"/>
            </a:endParaRPr>
          </a:p>
          <a:p>
            <a:pPr marL="101600">
              <a:lnSpc>
                <a:spcPct val="100000"/>
              </a:lnSpc>
            </a:pPr>
            <a:r>
              <a:rPr sz="1300" spc="-170" dirty="0">
                <a:solidFill>
                  <a:srgbClr val="252525"/>
                </a:solidFill>
                <a:latin typeface="Arial"/>
                <a:cs typeface="Arial"/>
              </a:rPr>
              <a:t>1.1</a:t>
            </a:r>
            <a:r>
              <a:rPr sz="1300" spc="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功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能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测试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596899" y="432955"/>
            <a:ext cx="1981200" cy="37084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2250" spc="-165" dirty="0">
                <a:solidFill>
                  <a:srgbClr val="333333"/>
                </a:solidFill>
              </a:rPr>
              <a:t>第</a:t>
            </a:r>
            <a:r>
              <a:rPr sz="2050" dirty="0">
                <a:solidFill>
                  <a:srgbClr val="333333"/>
                </a:solidFill>
                <a:latin typeface="Microsoft JhengHei"/>
                <a:cs typeface="Microsoft JhengHei"/>
              </a:rPr>
              <a:t>⼆</a:t>
            </a:r>
            <a:r>
              <a:rPr sz="2250" spc="5" dirty="0">
                <a:solidFill>
                  <a:srgbClr val="333333"/>
                </a:solidFill>
              </a:rPr>
              <a:t>篇 </a:t>
            </a:r>
            <a:r>
              <a:rPr sz="2150" spc="-70" dirty="0">
                <a:solidFill>
                  <a:srgbClr val="333333"/>
                </a:solidFill>
              </a:rPr>
              <a:t>项</a:t>
            </a:r>
            <a:r>
              <a:rPr sz="2150" spc="-70" dirty="0">
                <a:solidFill>
                  <a:srgbClr val="333333"/>
                </a:solidFill>
                <a:latin typeface="Microsoft JhengHei"/>
                <a:cs typeface="Microsoft JhengHei"/>
              </a:rPr>
              <a:t>⽬</a:t>
            </a:r>
            <a:r>
              <a:rPr sz="2250" spc="-110" dirty="0">
                <a:solidFill>
                  <a:srgbClr val="333333"/>
                </a:solidFill>
              </a:rPr>
              <a:t>实战</a:t>
            </a:r>
            <a:endParaRPr sz="2250">
              <a:latin typeface="Microsoft JhengHei"/>
              <a:cs typeface="Microsoft JhengHe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9599" y="4181456"/>
          <a:ext cx="6543675" cy="347535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9944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2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ID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8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模块名</a:t>
                      </a:r>
                      <a:endParaRPr sz="1200">
                        <a:latin typeface="PMingLiU"/>
                        <a:cs typeface="PMingLiU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30175">
                        <a:lnSpc>
                          <a:spcPct val="135400"/>
                        </a:lnSpc>
                        <a:spcBef>
                          <a:spcPts val="50"/>
                        </a:spcBef>
                      </a:pPr>
                      <a:r>
                        <a:rPr sz="1200" spc="-9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覆</a:t>
                      </a:r>
                      <a:r>
                        <a:rPr sz="1200" spc="-9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盖功能</a:t>
                      </a:r>
                      <a:r>
                        <a:rPr sz="12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点</a:t>
                      </a:r>
                      <a:endParaRPr sz="1200">
                        <a:latin typeface="PMingLiU"/>
                        <a:cs typeface="PMingLiU"/>
                      </a:endParaRPr>
                    </a:p>
                  </a:txBody>
                  <a:tcPr marL="0" marR="0" marT="635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8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前置条件</a:t>
                      </a:r>
                      <a:endParaRPr sz="1200">
                        <a:latin typeface="PMingLiU"/>
                        <a:cs typeface="PMingLiU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9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测</a:t>
                      </a:r>
                      <a:r>
                        <a:rPr sz="1200" spc="-9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试</a:t>
                      </a:r>
                      <a:r>
                        <a:rPr sz="1200" spc="-9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步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骤</a:t>
                      </a:r>
                      <a:endParaRPr sz="1150">
                        <a:latin typeface="PMingLiU"/>
                        <a:cs typeface="PMingLiU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60"/>
                        </a:spcBef>
                      </a:pPr>
                      <a:r>
                        <a:rPr sz="1200" spc="-8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预期结果</a:t>
                      </a:r>
                      <a:endParaRPr sz="1200">
                        <a:latin typeface="PMingLiU"/>
                        <a:cs typeface="PMingLiU"/>
                      </a:endParaRPr>
                    </a:p>
                  </a:txBody>
                  <a:tcPr marL="0" marR="0" marT="711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759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90170" marR="109855">
                        <a:lnSpc>
                          <a:spcPct val="141300"/>
                        </a:lnSpc>
                      </a:pPr>
                      <a:r>
                        <a:rPr sz="1150" spc="-4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testcase_ </a:t>
                      </a:r>
                      <a:r>
                        <a:rPr sz="1150" spc="-2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01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系统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838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功能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838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3825" indent="43815">
                        <a:lnSpc>
                          <a:spcPct val="147700"/>
                        </a:lnSpc>
                        <a:spcBef>
                          <a:spcPts val="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6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功能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正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381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9575" indent="-323850">
                        <a:lnSpc>
                          <a:spcPct val="100000"/>
                        </a:lnSpc>
                        <a:spcBef>
                          <a:spcPts val="610"/>
                        </a:spcBef>
                        <a:buSzPct val="86363"/>
                        <a:buAutoNum type="arabicPlain"/>
                        <a:tabLst>
                          <a:tab pos="40957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开系统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⻚⾯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88265" indent="345440" algn="just">
                        <a:lnSpc>
                          <a:spcPct val="146300"/>
                        </a:lnSpc>
                        <a:spcBef>
                          <a:spcPts val="530"/>
                        </a:spcBef>
                        <a:buSzPct val="86363"/>
                        <a:buFont typeface="Microsoft JhengHei"/>
                        <a:buAutoNum type="arabicPlain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在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⽤户名和密码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框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中分别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⼊⽤户名与密码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88265" indent="345440" algn="just">
                        <a:lnSpc>
                          <a:spcPct val="144900"/>
                        </a:lnSpc>
                        <a:spcBef>
                          <a:spcPts val="489"/>
                        </a:spcBef>
                        <a:buSzPct val="86363"/>
                        <a:buAutoNum type="arabicPlain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使⽤验证码识别技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术</a:t>
                      </a:r>
                      <a:r>
                        <a:rPr sz="1100" spc="-4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识 别验证码</a:t>
                      </a:r>
                      <a:r>
                        <a:rPr sz="1100" spc="-6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141605" indent="345440" algn="just">
                        <a:lnSpc>
                          <a:spcPct val="144900"/>
                        </a:lnSpc>
                        <a:spcBef>
                          <a:spcPts val="560"/>
                        </a:spcBef>
                        <a:buSzPct val="86363"/>
                        <a:buFont typeface="Microsoft JhengHei"/>
                        <a:buAutoNum type="arabicPlain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第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步中识</a:t>
                      </a:r>
                      <a:r>
                        <a:rPr sz="1100" spc="-1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别 出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来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的验证码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  <a:buClr>
                          <a:srgbClr val="252525"/>
                        </a:buClr>
                        <a:buFont typeface="Microsoft JhengHei"/>
                        <a:buAutoNum type="arabicPlain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3820" algn="ctr">
                        <a:lnSpc>
                          <a:spcPts val="245"/>
                        </a:lnSpc>
                        <a:tabLst>
                          <a:tab pos="42227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435609" indent="-345440" algn="just">
                        <a:lnSpc>
                          <a:spcPts val="530"/>
                        </a:lnSpc>
                        <a:buSzPct val="86363"/>
                        <a:buAutoNum type="arabicPlain" startAt="5"/>
                        <a:tabLst>
                          <a:tab pos="435609" algn="l"/>
                        </a:tabLst>
                      </a:pPr>
                      <a:r>
                        <a:rPr sz="1100" spc="2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单击 登</a:t>
                      </a:r>
                      <a:r>
                        <a:rPr sz="1100" spc="11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按钮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213360" indent="363220">
                        <a:lnSpc>
                          <a:spcPts val="1950"/>
                        </a:lnSpc>
                        <a:spcBef>
                          <a:spcPts val="200"/>
                        </a:spcBef>
                        <a:buSzPct val="86363"/>
                        <a:buAutoNum type="arabicPlain"/>
                        <a:tabLst>
                          <a:tab pos="453390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⻚⾯能正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97790" indent="345440">
                        <a:lnSpc>
                          <a:spcPct val="144900"/>
                        </a:lnSpc>
                        <a:spcBef>
                          <a:spcPts val="390"/>
                        </a:spcBef>
                        <a:buSzPct val="86363"/>
                        <a:buAutoNum type="arabicPlain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⽤户名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、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密码信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能正</a:t>
                      </a:r>
                      <a:r>
                        <a:rPr sz="1100" spc="-2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 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97790" indent="345440">
                        <a:lnSpc>
                          <a:spcPct val="144900"/>
                        </a:lnSpc>
                        <a:spcBef>
                          <a:spcPts val="484"/>
                        </a:spcBef>
                        <a:buSzPct val="86363"/>
                        <a:buAutoNum type="arabicPlain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验证码能被正确识别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186690" indent="389255">
                        <a:lnSpc>
                          <a:spcPct val="144900"/>
                        </a:lnSpc>
                        <a:spcBef>
                          <a:spcPts val="560"/>
                        </a:spcBef>
                        <a:buSzPct val="86363"/>
                        <a:buAutoNum type="arabicPlain"/>
                        <a:tabLst>
                          <a:tab pos="47942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识别出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来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的验证</a:t>
                      </a:r>
                      <a:r>
                        <a:rPr sz="1100" spc="-4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码能被正 确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97790" indent="345440">
                        <a:lnSpc>
                          <a:spcPct val="144900"/>
                        </a:lnSpc>
                        <a:spcBef>
                          <a:spcPts val="565"/>
                        </a:spcBef>
                        <a:buSzPct val="86363"/>
                        <a:buAutoNum type="arabicPlain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⽤户能正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录系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统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2540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54</a:t>
            </a:fld>
            <a:endParaRPr spc="-25" dirty="0"/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609599" y="466706"/>
          <a:ext cx="6543675" cy="727519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237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90170" marR="109855">
                        <a:lnSpc>
                          <a:spcPct val="141300"/>
                        </a:lnSpc>
                      </a:pPr>
                      <a:r>
                        <a:rPr sz="1150" spc="-4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testcase_ </a:t>
                      </a:r>
                      <a:r>
                        <a:rPr sz="1150" spc="-2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02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岗位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838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3825" indent="43815">
                        <a:lnSpc>
                          <a:spcPct val="147700"/>
                        </a:lnSpc>
                        <a:spcBef>
                          <a:spcPts val="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岗位信</a:t>
                      </a:r>
                      <a:r>
                        <a:rPr sz="1100" spc="-7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3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 功能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381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3825" indent="43815" algn="just">
                        <a:lnSpc>
                          <a:spcPct val="147700"/>
                        </a:lnSpc>
                        <a:spcBef>
                          <a:spcPts val="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6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理员能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正</a:t>
                      </a:r>
                      <a:r>
                        <a:rPr sz="1100" spc="-4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7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系统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381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9575" indent="-323850">
                        <a:lnSpc>
                          <a:spcPct val="100000"/>
                        </a:lnSpc>
                        <a:spcBef>
                          <a:spcPts val="610"/>
                        </a:spcBef>
                        <a:buSzPct val="86363"/>
                        <a:buAutoNum type="arabicPlain"/>
                        <a:tabLst>
                          <a:tab pos="40957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岗位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理⻚⾯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  <a:buClr>
                          <a:srgbClr val="252525"/>
                        </a:buClr>
                        <a:buFont typeface="Microsoft JhengHei"/>
                        <a:buAutoNum type="arabicPlain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3820" algn="ctr">
                        <a:lnSpc>
                          <a:spcPts val="245"/>
                        </a:lnSpc>
                        <a:tabLst>
                          <a:tab pos="42227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435609" indent="-345440">
                        <a:lnSpc>
                          <a:spcPts val="530"/>
                        </a:lnSpc>
                        <a:buSzPct val="86363"/>
                        <a:buAutoNum type="arabicPlain" startAt="2"/>
                        <a:tabLst>
                          <a:tab pos="435609" algn="l"/>
                        </a:tabLst>
                      </a:pPr>
                      <a:r>
                        <a:rPr sz="1100" spc="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单击 新增 按钮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435609" indent="-345440">
                        <a:lnSpc>
                          <a:spcPct val="100000"/>
                        </a:lnSpc>
                        <a:spcBef>
                          <a:spcPts val="1095"/>
                        </a:spcBef>
                        <a:buSzPct val="86363"/>
                        <a:buFont typeface="Microsoft JhengHei"/>
                        <a:buAutoNum type="arabicPlain" startAt="2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在添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加岗位⻚⾯，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267970">
                        <a:lnSpc>
                          <a:spcPts val="220"/>
                        </a:lnSpc>
                        <a:spcBef>
                          <a:spcPts val="1200"/>
                        </a:spcBef>
                        <a:tabLst>
                          <a:tab pos="87312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1016000" algn="l"/>
                        </a:tabLst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</a:t>
                      </a:r>
                      <a:r>
                        <a:rPr sz="1100" spc="1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 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岗位名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称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岗位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编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ts val="220"/>
                        </a:lnSpc>
                        <a:tabLst>
                          <a:tab pos="944244" algn="l"/>
                        </a:tabLst>
                      </a:pP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366395" algn="l"/>
                          <a:tab pos="1087755" algn="l"/>
                        </a:tabLst>
                      </a:pP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码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显</a:t>
                      </a:r>
                      <a:r>
                        <a:rPr sz="1100" spc="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示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顺</a:t>
                      </a:r>
                      <a:r>
                        <a:rPr sz="1100" spc="-6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序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备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ts val="220"/>
                        </a:lnSpc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</a:pPr>
                      <a:r>
                        <a:rPr sz="1100" spc="2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注 等。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3820" algn="ctr">
                        <a:lnSpc>
                          <a:spcPts val="245"/>
                        </a:lnSpc>
                        <a:tabLst>
                          <a:tab pos="42227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435609" indent="-345440">
                        <a:lnSpc>
                          <a:spcPts val="530"/>
                        </a:lnSpc>
                        <a:buSzPct val="86363"/>
                        <a:buAutoNum type="arabicPlain" startAt="4"/>
                        <a:tabLst>
                          <a:tab pos="435609" algn="l"/>
                        </a:tabLst>
                      </a:pPr>
                      <a:r>
                        <a:rPr sz="1100" spc="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单击 确定 按钮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4460" indent="-4445">
                        <a:lnSpc>
                          <a:spcPct val="143100"/>
                        </a:lnSpc>
                        <a:spcBef>
                          <a:spcPts val="15"/>
                        </a:spcBef>
                        <a:buSzPct val="86363"/>
                        <a:buAutoNum type="arabicPlain"/>
                        <a:tabLst>
                          <a:tab pos="40957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岗位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理⻚⾯能正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2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开。 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加岗位⻚⾯能正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133350" indent="345440" algn="just">
                        <a:lnSpc>
                          <a:spcPts val="1950"/>
                        </a:lnSpc>
                        <a:spcBef>
                          <a:spcPts val="170"/>
                        </a:spcBef>
                        <a:buSzPct val="86363"/>
                        <a:buFont typeface="Microsoft JhengHei"/>
                        <a:buAutoNum type="arabicPlain" startAt="3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测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试步骤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）中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这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些字 段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⼊相关字段内容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35609" indent="-345440">
                        <a:lnSpc>
                          <a:spcPct val="100000"/>
                        </a:lnSpc>
                        <a:buSzPct val="86363"/>
                        <a:buAutoNum type="arabicPlain" startAt="3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能够成功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加岗位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90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97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90170" marR="109855">
                        <a:lnSpc>
                          <a:spcPct val="141300"/>
                        </a:lnSpc>
                      </a:pPr>
                      <a:r>
                        <a:rPr sz="1150" spc="-4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testcase_ </a:t>
                      </a:r>
                      <a:r>
                        <a:rPr sz="1150" spc="-2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03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部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838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3825" indent="132715">
                        <a:lnSpc>
                          <a:spcPct val="147700"/>
                        </a:lnSpc>
                        <a:spcBef>
                          <a:spcPts val="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部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⻔信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息管</a:t>
                      </a:r>
                      <a:r>
                        <a:rPr sz="1100" spc="-4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 功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381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3825" indent="43815" algn="just">
                        <a:lnSpc>
                          <a:spcPct val="147700"/>
                        </a:lnSpc>
                        <a:spcBef>
                          <a:spcPts val="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6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理员能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正</a:t>
                      </a:r>
                      <a:r>
                        <a:rPr sz="1100" spc="-4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7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系统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381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4025" indent="-323850">
                        <a:lnSpc>
                          <a:spcPct val="100000"/>
                        </a:lnSpc>
                        <a:spcBef>
                          <a:spcPts val="610"/>
                        </a:spcBef>
                        <a:buSzPct val="86363"/>
                        <a:buAutoNum type="arabicPlain"/>
                        <a:tabLst>
                          <a:tab pos="45402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开部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6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理⻚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⾯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3820" algn="ctr">
                        <a:lnSpc>
                          <a:spcPts val="245"/>
                        </a:lnSpc>
                        <a:tabLst>
                          <a:tab pos="42227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435609" indent="-345440">
                        <a:lnSpc>
                          <a:spcPts val="530"/>
                        </a:lnSpc>
                        <a:buSzPct val="86363"/>
                        <a:buAutoNum type="arabicPlain" startAt="2"/>
                        <a:tabLst>
                          <a:tab pos="435609" algn="l"/>
                        </a:tabLst>
                      </a:pPr>
                      <a:r>
                        <a:rPr sz="1100" spc="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单击 新增 按钮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435609" indent="-345440">
                        <a:lnSpc>
                          <a:spcPct val="100000"/>
                        </a:lnSpc>
                        <a:spcBef>
                          <a:spcPts val="1095"/>
                        </a:spcBef>
                        <a:buSzPct val="86363"/>
                        <a:buFont typeface="Microsoft JhengHei"/>
                        <a:buAutoNum type="arabicPlain" startAt="2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在添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部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⻔⻚⾯，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267970">
                        <a:lnSpc>
                          <a:spcPts val="220"/>
                        </a:lnSpc>
                        <a:spcBef>
                          <a:spcPts val="1200"/>
                        </a:spcBef>
                        <a:tabLst>
                          <a:tab pos="87312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1016000" algn="l"/>
                        </a:tabLst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</a:t>
                      </a:r>
                      <a:r>
                        <a:rPr sz="1100" spc="1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 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上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级部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部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名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ts val="220"/>
                        </a:lnSpc>
                        <a:tabLst>
                          <a:tab pos="944244" algn="l"/>
                        </a:tabLst>
                      </a:pP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366395" algn="l"/>
                          <a:tab pos="1087755" algn="l"/>
                        </a:tabLst>
                      </a:pP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称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显</a:t>
                      </a:r>
                      <a:r>
                        <a:rPr sz="1100" spc="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示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顺</a:t>
                      </a:r>
                      <a:r>
                        <a:rPr sz="1100" spc="-6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序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负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责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ts val="220"/>
                        </a:lnSpc>
                        <a:tabLst>
                          <a:tab pos="944244" algn="l"/>
                          <a:tab pos="1354455" algn="l"/>
                        </a:tabLst>
                      </a:pP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366395" algn="l"/>
                          <a:tab pos="1087755" algn="l"/>
                          <a:tab pos="1497330" algn="l"/>
                        </a:tabLst>
                      </a:pP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⼈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联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系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电</a:t>
                      </a:r>
                      <a:r>
                        <a:rPr sz="1100" spc="1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话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邮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箱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部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90220">
                        <a:lnSpc>
                          <a:spcPts val="220"/>
                        </a:lnSpc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⻔状</a:t>
                      </a:r>
                      <a:r>
                        <a:rPr sz="1100" spc="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态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00" spc="1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正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或停⽤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6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等。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3820" algn="ctr">
                        <a:lnSpc>
                          <a:spcPts val="245"/>
                        </a:lnSpc>
                        <a:tabLst>
                          <a:tab pos="42227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435609" indent="-345440">
                        <a:lnSpc>
                          <a:spcPts val="530"/>
                        </a:lnSpc>
                        <a:buSzPct val="86363"/>
                        <a:buAutoNum type="arabicPlain" startAt="4"/>
                        <a:tabLst>
                          <a:tab pos="435609" algn="l"/>
                        </a:tabLst>
                      </a:pPr>
                      <a:r>
                        <a:rPr sz="1100" spc="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单击 确定 按钮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4460" indent="-4445">
                        <a:lnSpc>
                          <a:spcPct val="141300"/>
                        </a:lnSpc>
                        <a:spcBef>
                          <a:spcPts val="40"/>
                        </a:spcBef>
                        <a:buSzPct val="86363"/>
                        <a:buFont typeface="Microsoft JhengHei"/>
                        <a:buAutoNum type="arabicPlain"/>
                        <a:tabLst>
                          <a:tab pos="40957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部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理⻚⾯能正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1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开。 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部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⻔⻚⾯能正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133350" indent="345440" algn="just">
                        <a:lnSpc>
                          <a:spcPts val="1950"/>
                        </a:lnSpc>
                        <a:spcBef>
                          <a:spcPts val="170"/>
                        </a:spcBef>
                        <a:buSzPct val="86363"/>
                        <a:buFont typeface="Microsoft JhengHei"/>
                        <a:buAutoNum type="arabicPlain" startAt="3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测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试步骤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）中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这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些字 段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⼊相关字段内容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35609" indent="-345440">
                        <a:lnSpc>
                          <a:spcPct val="100000"/>
                        </a:lnSpc>
                        <a:buSzPct val="86363"/>
                        <a:buAutoNum type="arabicPlain" startAt="3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能够成功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部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508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377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90170" marR="109855">
                        <a:lnSpc>
                          <a:spcPct val="141300"/>
                        </a:lnSpc>
                      </a:pPr>
                      <a:r>
                        <a:rPr sz="1150" spc="-4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testcase_ </a:t>
                      </a:r>
                      <a:r>
                        <a:rPr sz="1150" spc="-2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04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⻆⾊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838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3825">
                        <a:lnSpc>
                          <a:spcPct val="147700"/>
                        </a:lnSpc>
                        <a:spcBef>
                          <a:spcPts val="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⻆⾊信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3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 功能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381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3825" indent="43815" algn="just">
                        <a:lnSpc>
                          <a:spcPct val="147700"/>
                        </a:lnSpc>
                        <a:spcBef>
                          <a:spcPts val="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6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理员能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正</a:t>
                      </a:r>
                      <a:r>
                        <a:rPr sz="1100" spc="-4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7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系统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381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09575" indent="-323850">
                        <a:lnSpc>
                          <a:spcPct val="100000"/>
                        </a:lnSpc>
                        <a:spcBef>
                          <a:spcPts val="610"/>
                        </a:spcBef>
                        <a:buSzPct val="86363"/>
                        <a:buAutoNum type="arabicPlain"/>
                        <a:tabLst>
                          <a:tab pos="40957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⻆⾊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理⻚⾯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70"/>
                        </a:spcBef>
                        <a:buClr>
                          <a:srgbClr val="252525"/>
                        </a:buClr>
                        <a:buFont typeface="Microsoft JhengHei"/>
                        <a:buAutoNum type="arabicPlain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03580">
                        <a:lnSpc>
                          <a:spcPts val="245"/>
                        </a:lnSpc>
                        <a:tabLst>
                          <a:tab pos="104203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435609" indent="-345440">
                        <a:lnSpc>
                          <a:spcPts val="530"/>
                        </a:lnSpc>
                        <a:buSzPct val="86363"/>
                        <a:buAutoNum type="arabicPlain" startAt="2"/>
                        <a:tabLst>
                          <a:tab pos="435609" algn="l"/>
                        </a:tabLst>
                      </a:pPr>
                      <a:r>
                        <a:rPr sz="1100" spc="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单击 新增 按钮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435609" indent="-345440">
                        <a:lnSpc>
                          <a:spcPct val="100000"/>
                        </a:lnSpc>
                        <a:spcBef>
                          <a:spcPts val="1095"/>
                        </a:spcBef>
                        <a:buSzPct val="86363"/>
                        <a:buFont typeface="Microsoft JhengHei"/>
                        <a:buAutoNum type="arabicPlain" startAt="2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在添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加⻆⾊⻚⾯，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267970">
                        <a:lnSpc>
                          <a:spcPts val="220"/>
                        </a:lnSpc>
                        <a:spcBef>
                          <a:spcPts val="1200"/>
                        </a:spcBef>
                        <a:tabLst>
                          <a:tab pos="87312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1016000" algn="l"/>
                        </a:tabLst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</a:t>
                      </a:r>
                      <a:r>
                        <a:rPr sz="1100" spc="1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 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⻆⾊名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称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权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限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字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ts val="220"/>
                        </a:lnSpc>
                        <a:tabLst>
                          <a:tab pos="944244" algn="l"/>
                          <a:tab pos="1354455" algn="l"/>
                        </a:tabLst>
                      </a:pP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366395" algn="l"/>
                          <a:tab pos="1087755" algn="l"/>
                          <a:tab pos="1497330" algn="l"/>
                        </a:tabLst>
                      </a:pP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符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显</a:t>
                      </a:r>
                      <a:r>
                        <a:rPr sz="1100" spc="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示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顺</a:t>
                      </a:r>
                      <a:r>
                        <a:rPr sz="1100" spc="-6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序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状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态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备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ts val="220"/>
                        </a:lnSpc>
                        <a:tabLst>
                          <a:tab pos="944244" algn="l"/>
                        </a:tabLst>
                      </a:pP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366395" algn="l"/>
                        </a:tabLst>
                      </a:pP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注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菜</a:t>
                      </a:r>
                      <a:r>
                        <a:rPr sz="1100" spc="2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权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限</a:t>
                      </a:r>
                      <a:r>
                        <a:rPr sz="1100" spc="2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等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748030">
                        <a:lnSpc>
                          <a:spcPts val="245"/>
                        </a:lnSpc>
                        <a:tabLst>
                          <a:tab pos="108648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480059" indent="-345440">
                        <a:lnSpc>
                          <a:spcPts val="530"/>
                        </a:lnSpc>
                        <a:buSzPct val="86363"/>
                        <a:buAutoNum type="arabicPlain" startAt="4"/>
                        <a:tabLst>
                          <a:tab pos="480059" algn="l"/>
                        </a:tabLst>
                      </a:pPr>
                      <a:r>
                        <a:rPr sz="1100" spc="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单击 确定 按钮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4460" indent="-4445">
                        <a:lnSpc>
                          <a:spcPct val="141300"/>
                        </a:lnSpc>
                        <a:spcBef>
                          <a:spcPts val="40"/>
                        </a:spcBef>
                        <a:buSzPct val="86363"/>
                        <a:buAutoNum type="arabicPlain"/>
                        <a:tabLst>
                          <a:tab pos="40957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⻆⾊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理⻚⾯能正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1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开。 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加⻆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⾊⻚⾯能正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133350" indent="345440" algn="just">
                        <a:lnSpc>
                          <a:spcPts val="1950"/>
                        </a:lnSpc>
                        <a:spcBef>
                          <a:spcPts val="170"/>
                        </a:spcBef>
                        <a:buSzPct val="86363"/>
                        <a:buFont typeface="Microsoft JhengHei"/>
                        <a:buAutoNum type="arabicPlain" startAt="3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测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试步骤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）中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这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些字 段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⼊相关字段内容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35609" indent="-345440">
                        <a:lnSpc>
                          <a:spcPct val="100000"/>
                        </a:lnSpc>
                        <a:buSzPct val="86363"/>
                        <a:buAutoNum type="arabicPlain" startAt="3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能够成功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加⻆⾊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508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46099" y="3917360"/>
            <a:ext cx="2331085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10515" lvl="1" indent="-247015">
              <a:lnSpc>
                <a:spcPct val="100000"/>
              </a:lnSpc>
              <a:spcBef>
                <a:spcPts val="105"/>
              </a:spcBef>
              <a:buSzPct val="108333"/>
              <a:buFont typeface="Arial"/>
              <a:buAutoNum type="arabicPeriod"/>
              <a:tabLst>
                <a:tab pos="310515" algn="l"/>
              </a:tabLst>
            </a:pP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项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⽬</a:t>
            </a:r>
            <a:r>
              <a:rPr sz="1300" spc="-80" dirty="0">
                <a:solidFill>
                  <a:srgbClr val="252525"/>
                </a:solidFill>
                <a:latin typeface="PMingLiU"/>
                <a:cs typeface="PMingLiU"/>
              </a:rPr>
              <a:t>部署</a:t>
            </a:r>
            <a:endParaRPr sz="1300">
              <a:latin typeface="PMingLiU"/>
              <a:cs typeface="PMingLiU"/>
            </a:endParaRPr>
          </a:p>
          <a:p>
            <a:pPr marL="63500">
              <a:lnSpc>
                <a:spcPct val="100000"/>
              </a:lnSpc>
              <a:spcBef>
                <a:spcPts val="990"/>
              </a:spcBef>
            </a:pPr>
            <a:r>
              <a:rPr sz="1300" spc="-24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项⽬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部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署</a:t>
            </a:r>
            <a:endParaRPr sz="1300">
              <a:latin typeface="Microsoft JhengHei"/>
              <a:cs typeface="Microsoft JhengHei"/>
            </a:endParaRPr>
          </a:p>
          <a:p>
            <a:pPr marL="351155" lvl="2" indent="-173990">
              <a:lnSpc>
                <a:spcPct val="100000"/>
              </a:lnSpc>
              <a:spcBef>
                <a:spcPts val="1065"/>
              </a:spcBef>
              <a:buSzPct val="50000"/>
              <a:buFont typeface="PMingLiU"/>
              <a:buChar char="●"/>
              <a:tabLst>
                <a:tab pos="351155" algn="l"/>
              </a:tabLst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先安装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JDK</a:t>
            </a:r>
            <a:endParaRPr sz="1300">
              <a:latin typeface="Arial"/>
              <a:cs typeface="Arial"/>
            </a:endParaRPr>
          </a:p>
          <a:p>
            <a:pPr marL="635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安装后好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输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⼊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dos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窗⼝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输</a:t>
            </a:r>
            <a:r>
              <a:rPr sz="1300" spc="-65" dirty="0">
                <a:solidFill>
                  <a:srgbClr val="252525"/>
                </a:solidFill>
                <a:latin typeface="Microsoft JhengHei"/>
                <a:cs typeface="Microsoft JhengHei"/>
              </a:rPr>
              <a:t>⼊：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java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7586146"/>
            <a:ext cx="74739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再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输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⼊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javac</a:t>
            </a:r>
            <a:endParaRPr sz="115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609599" y="466706"/>
          <a:ext cx="6543675" cy="32283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80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335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6097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2834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90170" marR="109855">
                        <a:lnSpc>
                          <a:spcPct val="141300"/>
                        </a:lnSpc>
                      </a:pPr>
                      <a:r>
                        <a:rPr sz="1150" spc="-4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testcase_ </a:t>
                      </a:r>
                      <a:r>
                        <a:rPr sz="1150" spc="-2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05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9969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34620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⽤户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8382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3825" indent="43815">
                        <a:lnSpc>
                          <a:spcPct val="147700"/>
                        </a:lnSpc>
                        <a:spcBef>
                          <a:spcPts val="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⽤户信</a:t>
                      </a:r>
                      <a:r>
                        <a:rPr sz="1100" spc="-7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息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3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 功能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381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3825" indent="43815" algn="just">
                        <a:lnSpc>
                          <a:spcPct val="147700"/>
                        </a:lnSpc>
                        <a:spcBef>
                          <a:spcPts val="3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6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理员能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正</a:t>
                      </a:r>
                      <a:r>
                        <a:rPr sz="1100" spc="-4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7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系统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381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54025" indent="-323850">
                        <a:lnSpc>
                          <a:spcPct val="100000"/>
                        </a:lnSpc>
                        <a:spcBef>
                          <a:spcPts val="610"/>
                        </a:spcBef>
                        <a:buSzPct val="86363"/>
                        <a:buAutoNum type="arabicPlain"/>
                        <a:tabLst>
                          <a:tab pos="45402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⽤户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6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理⻚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 marL="90170">
                        <a:lnSpc>
                          <a:spcPct val="100000"/>
                        </a:lnSpc>
                        <a:spcBef>
                          <a:spcPts val="62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⾯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80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3820" algn="ctr">
                        <a:lnSpc>
                          <a:spcPts val="245"/>
                        </a:lnSpc>
                        <a:tabLst>
                          <a:tab pos="42227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435609" indent="-345440">
                        <a:lnSpc>
                          <a:spcPts val="530"/>
                        </a:lnSpc>
                        <a:buSzPct val="86363"/>
                        <a:buAutoNum type="arabicPlain" startAt="2"/>
                        <a:tabLst>
                          <a:tab pos="435609" algn="l"/>
                        </a:tabLst>
                      </a:pPr>
                      <a:r>
                        <a:rPr sz="1100" spc="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单击 新增 按钮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435609" indent="-345440">
                        <a:lnSpc>
                          <a:spcPct val="100000"/>
                        </a:lnSpc>
                        <a:spcBef>
                          <a:spcPts val="1095"/>
                        </a:spcBef>
                        <a:buSzPct val="86363"/>
                        <a:buFont typeface="Microsoft JhengHei"/>
                        <a:buAutoNum type="arabicPlain" startAt="2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在添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加⽤户⻚⾯，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267970">
                        <a:lnSpc>
                          <a:spcPts val="220"/>
                        </a:lnSpc>
                        <a:spcBef>
                          <a:spcPts val="1200"/>
                        </a:spcBef>
                        <a:tabLst>
                          <a:tab pos="87312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1016000" algn="l"/>
                        </a:tabLst>
                      </a:pP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</a:t>
                      </a:r>
                      <a:r>
                        <a:rPr sz="1100" spc="1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 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⽤户名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称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⼿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机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号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ts val="220"/>
                        </a:lnSpc>
                        <a:tabLst>
                          <a:tab pos="944244" algn="l"/>
                        </a:tabLst>
                      </a:pP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366395" algn="l"/>
                          <a:tab pos="1087755" algn="l"/>
                        </a:tabLst>
                      </a:pP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码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登</a:t>
                      </a:r>
                      <a:r>
                        <a:rPr sz="1100" spc="1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账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户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⽤户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性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ts val="220"/>
                        </a:lnSpc>
                        <a:tabLst>
                          <a:tab pos="633095" algn="l"/>
                          <a:tab pos="1087755" algn="l"/>
                        </a:tabLst>
                      </a:pP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5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300" spc="27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366395" algn="l"/>
                          <a:tab pos="821055" algn="l"/>
                          <a:tab pos="1230630" algn="l"/>
                        </a:tabLst>
                      </a:pP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别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岗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位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⻆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⾊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归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属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部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223520">
                        <a:lnSpc>
                          <a:spcPts val="220"/>
                        </a:lnSpc>
                        <a:tabLst>
                          <a:tab pos="633095" algn="l"/>
                          <a:tab pos="1354455" algn="l"/>
                        </a:tabLst>
                      </a:pP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5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r>
                        <a:rPr sz="300" spc="27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34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”“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  <a:tabLst>
                          <a:tab pos="366395" algn="l"/>
                          <a:tab pos="821055" algn="l"/>
                          <a:tab pos="1497330" algn="l"/>
                        </a:tabLst>
                      </a:pP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邮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箱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	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密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码</a:t>
                      </a:r>
                      <a:r>
                        <a:rPr sz="1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90220">
                        <a:lnSpc>
                          <a:spcPts val="220"/>
                        </a:lnSpc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90170">
                        <a:lnSpc>
                          <a:spcPts val="520"/>
                        </a:lnSpc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户状</a:t>
                      </a:r>
                      <a:r>
                        <a:rPr sz="1100" spc="2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态 等。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575"/>
                        </a:spcBef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83820" algn="ctr">
                        <a:lnSpc>
                          <a:spcPts val="245"/>
                        </a:lnSpc>
                        <a:tabLst>
                          <a:tab pos="422275" algn="l"/>
                        </a:tabLst>
                      </a:pP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“</a:t>
                      </a:r>
                      <a:r>
                        <a:rPr sz="30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	</a:t>
                      </a:r>
                      <a:r>
                        <a:rPr sz="300" spc="409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”</a:t>
                      </a:r>
                      <a:endParaRPr sz="300">
                        <a:latin typeface="Arial"/>
                        <a:cs typeface="Arial"/>
                      </a:endParaRPr>
                    </a:p>
                    <a:p>
                      <a:pPr marL="435609" indent="-345440">
                        <a:lnSpc>
                          <a:spcPts val="530"/>
                        </a:lnSpc>
                        <a:buSzPct val="86363"/>
                        <a:buAutoNum type="arabicPlain" startAt="4"/>
                        <a:tabLst>
                          <a:tab pos="435609" algn="l"/>
                        </a:tabLst>
                      </a:pPr>
                      <a:r>
                        <a:rPr sz="1100" spc="2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单击 确定 按钮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7747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124460" indent="-4445">
                        <a:lnSpc>
                          <a:spcPct val="143100"/>
                        </a:lnSpc>
                        <a:spcBef>
                          <a:spcPts val="15"/>
                        </a:spcBef>
                        <a:buSzPct val="86363"/>
                        <a:buAutoNum type="arabicPlain"/>
                        <a:tabLst>
                          <a:tab pos="409575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	⽤户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管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理⻚⾯能正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2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开。 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2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加⽤户⻚⾯能正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常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开。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 marL="90170" marR="128905" indent="345440">
                        <a:lnSpc>
                          <a:spcPts val="1950"/>
                        </a:lnSpc>
                        <a:spcBef>
                          <a:spcPts val="170"/>
                        </a:spcBef>
                        <a:buSzPct val="86363"/>
                        <a:buFont typeface="Microsoft JhengHei"/>
                        <a:buAutoNum type="arabicPlain" startAt="3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测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试步骤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（</a:t>
                      </a:r>
                      <a:r>
                        <a:rPr sz="1150" spc="-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3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）中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这</a:t>
                      </a:r>
                      <a:r>
                        <a:rPr sz="1100" spc="-4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些字 段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⼊相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关字段内容，其 中岗</a:t>
                      </a:r>
                      <a:r>
                        <a:rPr sz="1100" spc="5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位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、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⻆⾊和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归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属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部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⻔可</a:t>
                      </a:r>
                      <a:r>
                        <a:rPr sz="1100" spc="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以 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选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择 </a:t>
                      </a:r>
                      <a:r>
                        <a:rPr sz="115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testcase_02/03/04</a:t>
                      </a:r>
                      <a:r>
                        <a:rPr sz="1150" spc="-8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新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建</a:t>
                      </a:r>
                      <a:r>
                        <a:rPr sz="1100" spc="-1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的 记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录。</a:t>
                      </a:r>
                      <a:endParaRPr sz="1100">
                        <a:latin typeface="PMingLiU"/>
                        <a:cs typeface="PMingLiU"/>
                      </a:endParaRPr>
                    </a:p>
                    <a:p>
                      <a:pPr>
                        <a:lnSpc>
                          <a:spcPct val="100000"/>
                        </a:lnSpc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70"/>
                        </a:spcBef>
                        <a:buClr>
                          <a:srgbClr val="252525"/>
                        </a:buClr>
                        <a:buFont typeface="Microsoft JhengHei"/>
                        <a:buAutoNum type="arabicPlain" startAt="3"/>
                      </a:pPr>
                      <a:endParaRPr sz="1050">
                        <a:latin typeface="Times New Roman"/>
                        <a:cs typeface="Times New Roman"/>
                      </a:endParaRPr>
                    </a:p>
                    <a:p>
                      <a:pPr marL="435609" indent="-345440">
                        <a:lnSpc>
                          <a:spcPct val="100000"/>
                        </a:lnSpc>
                        <a:buSzPct val="86363"/>
                        <a:buAutoNum type="arabicPlain" startAt="3"/>
                        <a:tabLst>
                          <a:tab pos="435609" algn="l"/>
                        </a:tabLst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能够成功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加⽤户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90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5238750"/>
            <a:ext cx="4791074" cy="222884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55</a:t>
            </a:fld>
            <a:endParaRPr spc="-2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2907710"/>
            <a:ext cx="144272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#java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jar</a:t>
            </a:r>
            <a:r>
              <a:rPr sz="13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dntest.jar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5737580"/>
            <a:ext cx="212217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访问⽹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址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15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http://localhost/login</a:t>
            </a:r>
            <a:endParaRPr sz="1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6070010"/>
            <a:ext cx="3126105" cy="18586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⽤户名</a:t>
            </a:r>
            <a:r>
              <a:rPr sz="1300" spc="229" dirty="0">
                <a:solidFill>
                  <a:srgbClr val="252525"/>
                </a:solidFill>
                <a:latin typeface="Arial"/>
                <a:cs typeface="Arial"/>
              </a:rPr>
              <a:t>/</a:t>
            </a:r>
            <a:r>
              <a:rPr sz="1300" spc="-45" dirty="0">
                <a:solidFill>
                  <a:srgbClr val="252525"/>
                </a:solidFill>
                <a:latin typeface="Microsoft JhengHei"/>
                <a:cs typeface="Microsoft JhengHei"/>
              </a:rPr>
              <a:t>密码 ：</a:t>
            </a:r>
            <a:endParaRPr sz="13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1480"/>
              </a:spcBef>
            </a:pP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3.2</a:t>
            </a:r>
            <a:r>
              <a:rPr sz="1300" spc="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⻆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⾊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管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理疑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难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分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析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⻆⾊管理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中与不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选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中</a:t>
            </a:r>
            <a:endParaRPr sz="1300">
              <a:latin typeface="Microsoft JhengHei"/>
              <a:cs typeface="Microsoft JhengHei"/>
            </a:endParaRPr>
          </a:p>
          <a:p>
            <a:pPr marL="12700" marR="5080">
              <a:lnSpc>
                <a:spcPct val="179300"/>
              </a:lnSpc>
              <a:spcBef>
                <a:spcPts val="45"/>
              </a:spcBef>
            </a:pP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#side-</a:t>
            </a:r>
            <a:r>
              <a:rPr sz="1150" spc="-50" dirty="0">
                <a:solidFill>
                  <a:srgbClr val="252525"/>
                </a:solidFill>
                <a:latin typeface="Arial"/>
                <a:cs typeface="Arial"/>
              </a:rPr>
              <a:t>menu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 &gt; li.active &gt;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ul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 &gt; 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li.active.selected</a:t>
            </a:r>
            <a:r>
              <a:rPr sz="1150" spc="-15" dirty="0">
                <a:solidFill>
                  <a:srgbClr val="252525"/>
                </a:solidFill>
                <a:latin typeface="Arial"/>
                <a:cs typeface="Arial"/>
              </a:rPr>
              <a:t> &gt; </a:t>
            </a:r>
            <a:r>
              <a:rPr sz="1150" spc="-50" dirty="0">
                <a:solidFill>
                  <a:srgbClr val="252525"/>
                </a:solidFill>
                <a:latin typeface="Arial"/>
                <a:cs typeface="Arial"/>
              </a:rPr>
              <a:t>a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新增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确定功能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8365535"/>
            <a:ext cx="1316990" cy="558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3.3</a:t>
            </a:r>
            <a:r>
              <a:rPr sz="1200" spc="-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复杂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控件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定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位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#js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复数定位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199" y="29650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8343" y="5807288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57200"/>
            <a:ext cx="6534149" cy="23431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3238500"/>
            <a:ext cx="5934074" cy="24002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56</a:t>
            </a:fld>
            <a:endParaRPr spc="-2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9785"/>
            <a:ext cx="1657985" cy="8775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3.4</a:t>
            </a:r>
            <a:r>
              <a:rPr sz="1200" spc="-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登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码</a:t>
            </a:r>
            <a:r>
              <a:rPr sz="1300" spc="-80" dirty="0">
                <a:solidFill>
                  <a:srgbClr val="252525"/>
                </a:solidFill>
                <a:latin typeface="PMingLiU"/>
                <a:cs typeface="PMingLiU"/>
              </a:rPr>
              <a:t>封装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斐斐打码：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140"/>
              </a:spcBef>
            </a:pPr>
            <a:r>
              <a:rPr sz="115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http://www.fateadm.com/</a:t>
            </a:r>
            <a:endParaRPr sz="1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3043948"/>
            <a:ext cx="692150" cy="19812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下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载地址</a:t>
            </a:r>
            <a:r>
              <a:rPr sz="1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6577456"/>
            <a:ext cx="692150" cy="198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源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码修改：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399" y="7100731"/>
            <a:ext cx="2508885" cy="1800225"/>
          </a:xfrm>
          <a:prstGeom prst="rect">
            <a:avLst/>
          </a:prstGeom>
        </p:spPr>
        <p:txBody>
          <a:bodyPr vert="horz" wrap="square" lIns="0" tIns="12509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98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3.5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80" dirty="0">
                <a:solidFill>
                  <a:srgbClr val="252525"/>
                </a:solidFill>
                <a:latin typeface="PMingLiU"/>
                <a:cs typeface="PMingLiU"/>
              </a:rPr>
              <a:t>封装</a:t>
            </a:r>
            <a:endParaRPr sz="1300">
              <a:latin typeface="PMingLiU"/>
              <a:cs typeface="PMingLiU"/>
            </a:endParaRPr>
          </a:p>
          <a:p>
            <a:pPr marL="76200">
              <a:lnSpc>
                <a:spcPct val="100000"/>
              </a:lnSpc>
              <a:spcBef>
                <a:spcPts val="1040"/>
              </a:spcBef>
            </a:pPr>
            <a:r>
              <a:rPr sz="1550" spc="-145" dirty="0">
                <a:solidFill>
                  <a:srgbClr val="252525"/>
                </a:solidFill>
                <a:latin typeface="PMingLiU"/>
                <a:cs typeface="PMingLiU"/>
              </a:rPr>
              <a:t>学习</a:t>
            </a:r>
            <a:r>
              <a:rPr sz="145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⽬</a:t>
            </a:r>
            <a:r>
              <a:rPr sz="1500" spc="-65" dirty="0">
                <a:solidFill>
                  <a:srgbClr val="252525"/>
                </a:solidFill>
                <a:latin typeface="PMingLiU"/>
                <a:cs typeface="PMingLiU"/>
              </a:rPr>
              <a:t>标：</a:t>
            </a:r>
            <a:endParaRPr sz="1500">
              <a:latin typeface="PMingLiU"/>
              <a:cs typeface="PMingLiU"/>
            </a:endParaRPr>
          </a:p>
          <a:p>
            <a:pPr marL="363855" indent="-194945">
              <a:lnSpc>
                <a:spcPct val="100000"/>
              </a:lnSpc>
              <a:spcBef>
                <a:spcPts val="1265"/>
              </a:spcBef>
              <a:buSzPct val="46666"/>
              <a:buChar char="●"/>
              <a:tabLst>
                <a:tab pos="363855" algn="l"/>
              </a:tabLst>
            </a:pP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4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⽆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返回值函</a:t>
            </a:r>
            <a:r>
              <a:rPr sz="15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数</a:t>
            </a:r>
            <a:endParaRPr sz="1500">
              <a:latin typeface="Microsoft JhengHei"/>
              <a:cs typeface="Microsoft JhengHei"/>
            </a:endParaRPr>
          </a:p>
          <a:p>
            <a:pPr marL="363855" indent="-194945">
              <a:lnSpc>
                <a:spcPct val="100000"/>
              </a:lnSpc>
              <a:spcBef>
                <a:spcPts val="925"/>
              </a:spcBef>
              <a:buSzPct val="45161"/>
              <a:buFont typeface="PMingLiU"/>
              <a:buChar char="●"/>
              <a:tabLst>
                <a:tab pos="363855" algn="l"/>
              </a:tabLst>
            </a:pPr>
            <a:r>
              <a:rPr sz="1550" spc="-105" dirty="0">
                <a:solidFill>
                  <a:srgbClr val="252525"/>
                </a:solidFill>
                <a:latin typeface="Lucida Sans Unicode"/>
                <a:cs typeface="Lucida Sans Unicode"/>
              </a:rPr>
              <a:t>unittest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框架应</a:t>
            </a:r>
            <a:r>
              <a:rPr sz="14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endParaRPr sz="1450">
              <a:latin typeface="Microsoft JhengHei"/>
              <a:cs typeface="Microsoft JhengHei"/>
            </a:endParaRPr>
          </a:p>
          <a:p>
            <a:pPr marL="363855" indent="-194945">
              <a:lnSpc>
                <a:spcPct val="100000"/>
              </a:lnSpc>
              <a:spcBef>
                <a:spcPts val="915"/>
              </a:spcBef>
              <a:buSzPct val="45161"/>
              <a:buFont typeface="PMingLiU"/>
              <a:buChar char="●"/>
              <a:tabLst>
                <a:tab pos="363855" algn="l"/>
              </a:tabLst>
            </a:pPr>
            <a:r>
              <a:rPr sz="1550" spc="-105" dirty="0">
                <a:solidFill>
                  <a:srgbClr val="252525"/>
                </a:solidFill>
                <a:latin typeface="Lucida Sans Unicode"/>
                <a:cs typeface="Lucida Sans Unicode"/>
              </a:rPr>
              <a:t>unittest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结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合</a:t>
            </a:r>
            <a:r>
              <a:rPr sz="1550" spc="-130" dirty="0">
                <a:solidFill>
                  <a:srgbClr val="252525"/>
                </a:solidFill>
                <a:latin typeface="Lucida Sans Unicode"/>
                <a:cs typeface="Lucida Sans Unicode"/>
              </a:rPr>
              <a:t>selenium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实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践</a:t>
            </a:r>
            <a:endParaRPr sz="150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1438275"/>
            <a:ext cx="6534149" cy="14858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3352800"/>
            <a:ext cx="6534149" cy="2781299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57</a:t>
            </a:fld>
            <a:endParaRPr spc="-2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2057380"/>
            <a:ext cx="6534150" cy="933450"/>
            <a:chOff x="609599" y="2057380"/>
            <a:chExt cx="6534150" cy="933450"/>
          </a:xfrm>
        </p:grpSpPr>
        <p:sp>
          <p:nvSpPr>
            <p:cNvPr id="3" name="object 3"/>
            <p:cNvSpPr/>
            <p:nvPr/>
          </p:nvSpPr>
          <p:spPr>
            <a:xfrm>
              <a:off x="614362" y="2062142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00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200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0394" y="16449"/>
                  </a:lnTo>
                  <a:lnTo>
                    <a:pt x="6522086" y="20535"/>
                  </a:lnTo>
                  <a:lnTo>
                    <a:pt x="6523778" y="24593"/>
                  </a:lnTo>
                  <a:lnTo>
                    <a:pt x="6524623" y="28870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04044" y="921353"/>
                  </a:lnTo>
                  <a:lnTo>
                    <a:pt x="6499959" y="923067"/>
                  </a:lnTo>
                  <a:lnTo>
                    <a:pt x="6495707" y="923924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924"/>
                  </a:lnTo>
                  <a:lnTo>
                    <a:pt x="24664" y="923067"/>
                  </a:lnTo>
                  <a:lnTo>
                    <a:pt x="20579" y="921353"/>
                  </a:lnTo>
                  <a:lnTo>
                    <a:pt x="16495" y="919648"/>
                  </a:lnTo>
                  <a:lnTo>
                    <a:pt x="0" y="894978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112" y="2066937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2514600"/>
              <a:ext cx="152399" cy="180974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19124" y="206692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9"/>
                  </a:lnTo>
                  <a:lnTo>
                    <a:pt x="23473" y="280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2419333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191" y="22324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6899" y="459785"/>
            <a:ext cx="6527800" cy="34442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75" dirty="0">
                <a:solidFill>
                  <a:srgbClr val="252525"/>
                </a:solidFill>
                <a:latin typeface="Arial"/>
                <a:cs typeface="Arial"/>
              </a:rPr>
              <a:t>3.51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函数</a:t>
            </a:r>
            <a:endParaRPr sz="1300">
              <a:latin typeface="Microsoft JhengHei"/>
              <a:cs typeface="Microsoft JhengHei"/>
            </a:endParaRPr>
          </a:p>
          <a:p>
            <a:pPr marL="12700" marR="5080">
              <a:lnSpc>
                <a:spcPct val="129800"/>
              </a:lnSpc>
              <a:spcBef>
                <a:spcPts val="600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函数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指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将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⼀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组语句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的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集合通过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⼀个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名字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函数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名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封装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起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以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简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化代码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提⾼代码的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复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性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代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可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扩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展</a:t>
            </a:r>
            <a:endParaRPr sz="1300">
              <a:latin typeface="PMingLiU"/>
              <a:cs typeface="PMingLiU"/>
            </a:endParaRPr>
          </a:p>
          <a:p>
            <a:pPr marL="12700" marR="2284095">
              <a:lnSpc>
                <a:spcPct val="163500"/>
              </a:lnSpc>
              <a:spcBef>
                <a:spcPts val="75"/>
              </a:spcBef>
            </a:pPr>
            <a:r>
              <a:rPr sz="1300" spc="-45" dirty="0">
                <a:solidFill>
                  <a:srgbClr val="333333"/>
                </a:solidFill>
                <a:latin typeface="Arial"/>
                <a:cs typeface="Arial"/>
              </a:rPr>
              <a:t>Python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函数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有</a:t>
            </a:r>
            <a:r>
              <a:rPr sz="1300" spc="-95" dirty="0">
                <a:solidFill>
                  <a:srgbClr val="333333"/>
                </a:solidFill>
                <a:latin typeface="Microsoft JhengHei"/>
                <a:cs typeface="Microsoft JhengHei"/>
              </a:rPr>
              <a:t>五⼤要素：</a:t>
            </a:r>
            <a:r>
              <a:rPr sz="1300" spc="-35" dirty="0">
                <a:solidFill>
                  <a:srgbClr val="333333"/>
                </a:solidFill>
                <a:latin typeface="Arial"/>
                <a:cs typeface="Arial"/>
              </a:rPr>
              <a:t>def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函数名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函数体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参数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、返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回值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例⼦</a:t>
            </a:r>
            <a:r>
              <a:rPr sz="1300" spc="-5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0"/>
              </a:spcBef>
            </a:pPr>
            <a:endParaRPr sz="1200">
              <a:latin typeface="Arial"/>
              <a:cs typeface="Arial"/>
            </a:endParaRPr>
          </a:p>
          <a:p>
            <a:pPr marR="267970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sum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80454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04545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return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a</a:t>
            </a:r>
            <a:r>
              <a:rPr sz="1050" spc="-25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b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95"/>
              </a:spcBef>
            </a:pPr>
            <a:endParaRPr sz="1050">
              <a:latin typeface="Courier New"/>
              <a:cs typeface="Courier New"/>
            </a:endParaRPr>
          </a:p>
          <a:p>
            <a:pPr marL="662305">
              <a:lnSpc>
                <a:spcPts val="265"/>
              </a:lnSpc>
              <a:tabLst>
                <a:tab pos="1036319" algn="l"/>
                <a:tab pos="1880235" algn="l"/>
                <a:tab pos="2176780" algn="l"/>
                <a:tab pos="3630295" algn="l"/>
                <a:tab pos="5967730" algn="l"/>
              </a:tabLst>
            </a:pP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50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r>
              <a:rPr sz="350" spc="22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r>
              <a:rPr sz="350" dirty="0">
                <a:solidFill>
                  <a:srgbClr val="333333"/>
                </a:solidFill>
                <a:latin typeface="Arial"/>
                <a:cs typeface="Arial"/>
              </a:rPr>
              <a:t>	</a:t>
            </a: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“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注</a:t>
            </a:r>
            <a:r>
              <a:rPr sz="1300" spc="-6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sz="1300" dirty="0">
                <a:solidFill>
                  <a:srgbClr val="333333"/>
                </a:solidFill>
                <a:latin typeface="Microsoft JhengHei"/>
                <a:cs typeface="Microsoft JhengHei"/>
              </a:rPr>
              <a:t>函数名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sum</a:t>
            </a:r>
            <a:r>
              <a:rPr sz="1300" spc="1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和参数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部</a:t>
            </a:r>
            <a:r>
              <a:rPr sz="1300" spc="114" dirty="0">
                <a:solidFill>
                  <a:srgbClr val="333333"/>
                </a:solidFill>
                <a:latin typeface="Microsoft JhengHei"/>
                <a:cs typeface="Microsoft JhengHei"/>
              </a:rPr>
              <a:t>分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a,b</a:t>
            </a:r>
            <a:r>
              <a:rPr sz="1300" spc="19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70" dirty="0">
                <a:solidFill>
                  <a:srgbClr val="333333"/>
                </a:solidFill>
                <a:latin typeface="Microsoft JhengHei"/>
                <a:cs typeface="Microsoft JhengHei"/>
              </a:rPr>
              <a:t>，后⾯紧接⼀个冒号 </a:t>
            </a:r>
            <a:r>
              <a:rPr sz="1300" spc="95" dirty="0">
                <a:solidFill>
                  <a:srgbClr val="333333"/>
                </a:solidFill>
                <a:latin typeface="Arial"/>
                <a:cs typeface="Arial"/>
              </a:rPr>
              <a:t>: 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可以理解为声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明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函数结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束标志</a:t>
            </a:r>
            <a:r>
              <a:rPr sz="1300" spc="114" dirty="0">
                <a:solidFill>
                  <a:srgbClr val="333333"/>
                </a:solidFill>
                <a:latin typeface="Microsoft JhengHei"/>
                <a:cs typeface="Microsoft JhengHei"/>
              </a:rPr>
              <a:t>； 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return</a:t>
            </a:r>
            <a:endParaRPr sz="1300">
              <a:latin typeface="Arial"/>
              <a:cs typeface="Arial"/>
            </a:endParaRPr>
          </a:p>
          <a:p>
            <a:pPr marL="278765">
              <a:lnSpc>
                <a:spcPts val="265"/>
              </a:lnSpc>
              <a:spcBef>
                <a:spcPts val="1150"/>
              </a:spcBef>
            </a:pPr>
            <a:r>
              <a:rPr sz="350" spc="455" dirty="0">
                <a:solidFill>
                  <a:srgbClr val="333333"/>
                </a:solidFill>
                <a:latin typeface="Arial"/>
                <a:cs typeface="Arial"/>
              </a:rPr>
              <a:t>”</a:t>
            </a:r>
            <a:endParaRPr sz="350">
              <a:latin typeface="Arial"/>
              <a:cs typeface="Arial"/>
            </a:endParaRPr>
          </a:p>
          <a:p>
            <a:pPr marL="12700">
              <a:lnSpc>
                <a:spcPts val="610"/>
              </a:lnSpc>
            </a:pP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a+b</a:t>
            </a:r>
            <a:r>
              <a:rPr sz="1300" spc="18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是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函数体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spc="-180" dirty="0">
                <a:solidFill>
                  <a:srgbClr val="333333"/>
                </a:solidFill>
                <a:latin typeface="Arial"/>
                <a:cs typeface="Arial"/>
              </a:rPr>
              <a:t>1</a:t>
            </a:r>
            <a:r>
              <a:rPr sz="1300" spc="-18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初</a:t>
            </a:r>
            <a:r>
              <a:rPr sz="1300" spc="-80" dirty="0">
                <a:solidFill>
                  <a:srgbClr val="252525"/>
                </a:solidFill>
                <a:latin typeface="PMingLiU"/>
                <a:cs typeface="PMingLiU"/>
              </a:rPr>
              <a:t>始值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2774" y="2181208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1" name="object 11"/>
          <p:cNvGrpSpPr/>
          <p:nvPr/>
        </p:nvGrpSpPr>
        <p:grpSpPr>
          <a:xfrm>
            <a:off x="609599" y="4029054"/>
            <a:ext cx="6534150" cy="933450"/>
            <a:chOff x="609599" y="4029054"/>
            <a:chExt cx="6534150" cy="933450"/>
          </a:xfrm>
        </p:grpSpPr>
        <p:sp>
          <p:nvSpPr>
            <p:cNvPr id="12" name="object 12"/>
            <p:cNvSpPr/>
            <p:nvPr/>
          </p:nvSpPr>
          <p:spPr>
            <a:xfrm>
              <a:off x="614362" y="4033817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44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57"/>
                  </a:lnTo>
                  <a:lnTo>
                    <a:pt x="6504043" y="2533"/>
                  </a:lnTo>
                  <a:lnTo>
                    <a:pt x="6508127" y="4200"/>
                  </a:lnTo>
                  <a:lnTo>
                    <a:pt x="6511733" y="6581"/>
                  </a:lnTo>
                  <a:lnTo>
                    <a:pt x="6514860" y="9744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4978"/>
                  </a:lnTo>
                  <a:lnTo>
                    <a:pt x="6523778" y="899217"/>
                  </a:lnTo>
                  <a:lnTo>
                    <a:pt x="6522086" y="903274"/>
                  </a:lnTo>
                  <a:lnTo>
                    <a:pt x="6520394" y="907370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537" y="903274"/>
                  </a:lnTo>
                  <a:lnTo>
                    <a:pt x="845" y="899217"/>
                  </a:lnTo>
                  <a:lnTo>
                    <a:pt x="0" y="894978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12" y="4038612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508826" y="897382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774" y="4486274"/>
              <a:ext cx="152399" cy="1809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9124" y="403860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9"/>
                  </a:lnTo>
                  <a:lnTo>
                    <a:pt x="23473" y="280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439100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6191" y="41945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1047750" y="4100957"/>
            <a:ext cx="546100" cy="19875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初始赋</a:t>
            </a:r>
            <a:r>
              <a:rPr sz="1100" spc="-50" dirty="0">
                <a:solidFill>
                  <a:srgbClr val="252525"/>
                </a:solidFill>
                <a:latin typeface="PMingLiU"/>
                <a:cs typeface="PMingLiU"/>
              </a:rPr>
              <a:t>值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422528" y="4099997"/>
            <a:ext cx="4387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62774" y="415288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09599" y="5400654"/>
            <a:ext cx="6534150" cy="1314450"/>
            <a:chOff x="609599" y="5400654"/>
            <a:chExt cx="6534150" cy="1314450"/>
          </a:xfrm>
        </p:grpSpPr>
        <p:sp>
          <p:nvSpPr>
            <p:cNvPr id="22" name="object 22"/>
            <p:cNvSpPr/>
            <p:nvPr/>
          </p:nvSpPr>
          <p:spPr>
            <a:xfrm>
              <a:off x="614362" y="5405417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59"/>
                  </a:lnTo>
                  <a:lnTo>
                    <a:pt x="4229" y="16373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499959" y="1303991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845" y="1280217"/>
                  </a:lnTo>
                  <a:lnTo>
                    <a:pt x="0" y="1275978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12" y="5410212"/>
              <a:ext cx="6515100" cy="1295400"/>
            </a:xfrm>
            <a:custGeom>
              <a:avLst/>
              <a:gdLst/>
              <a:ahLst/>
              <a:cxnLst/>
              <a:rect l="l" t="t" r="r" b="b"/>
              <a:pathLst>
                <a:path w="6515100" h="12954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257300"/>
                  </a:lnTo>
                  <a:lnTo>
                    <a:pt x="698" y="1264920"/>
                  </a:lnTo>
                  <a:lnTo>
                    <a:pt x="30505" y="1294714"/>
                  </a:lnTo>
                  <a:lnTo>
                    <a:pt x="38100" y="1295400"/>
                  </a:lnTo>
                  <a:lnTo>
                    <a:pt x="6477000" y="1295400"/>
                  </a:lnTo>
                  <a:lnTo>
                    <a:pt x="6508826" y="1278382"/>
                  </a:lnTo>
                  <a:lnTo>
                    <a:pt x="6512319" y="1271943"/>
                  </a:lnTo>
                  <a:lnTo>
                    <a:pt x="6514414" y="1264920"/>
                  </a:lnTo>
                  <a:lnTo>
                    <a:pt x="6515100" y="1257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4" name="object 2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774" y="5857874"/>
              <a:ext cx="152399" cy="180974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619124" y="541020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19"/>
                  </a:lnTo>
                  <a:lnTo>
                    <a:pt x="23473" y="280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619124" y="576260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7"/>
            <p:cNvSpPr/>
            <p:nvPr/>
          </p:nvSpPr>
          <p:spPr>
            <a:xfrm>
              <a:off x="766191" y="55757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8" name="object 28"/>
            <p:cNvSpPr/>
            <p:nvPr/>
          </p:nvSpPr>
          <p:spPr>
            <a:xfrm>
              <a:off x="6962774" y="5534007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9" name="object 29"/>
          <p:cNvGrpSpPr/>
          <p:nvPr/>
        </p:nvGrpSpPr>
        <p:grpSpPr>
          <a:xfrm>
            <a:off x="609599" y="7753329"/>
            <a:ext cx="6534150" cy="1314450"/>
            <a:chOff x="609599" y="7753329"/>
            <a:chExt cx="6534150" cy="1314450"/>
          </a:xfrm>
        </p:grpSpPr>
        <p:sp>
          <p:nvSpPr>
            <p:cNvPr id="30" name="object 30"/>
            <p:cNvSpPr/>
            <p:nvPr/>
          </p:nvSpPr>
          <p:spPr>
            <a:xfrm>
              <a:off x="614362" y="7758092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11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53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53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504044" y="1302286"/>
                  </a:lnTo>
                  <a:lnTo>
                    <a:pt x="6499959" y="1303991"/>
                  </a:lnTo>
                  <a:lnTo>
                    <a:pt x="6495707" y="1304886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28916" y="1304886"/>
                  </a:lnTo>
                  <a:lnTo>
                    <a:pt x="24664" y="1303991"/>
                  </a:lnTo>
                  <a:lnTo>
                    <a:pt x="20579" y="1302286"/>
                  </a:lnTo>
                  <a:lnTo>
                    <a:pt x="16495" y="1300610"/>
                  </a:lnTo>
                  <a:lnTo>
                    <a:pt x="0" y="1275978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1" name="object 31"/>
            <p:cNvSpPr/>
            <p:nvPr/>
          </p:nvSpPr>
          <p:spPr>
            <a:xfrm>
              <a:off x="619112" y="7762887"/>
              <a:ext cx="6515100" cy="1295400"/>
            </a:xfrm>
            <a:custGeom>
              <a:avLst/>
              <a:gdLst/>
              <a:ahLst/>
              <a:cxnLst/>
              <a:rect l="l" t="t" r="r" b="b"/>
              <a:pathLst>
                <a:path w="6515100" h="12954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257300"/>
                  </a:lnTo>
                  <a:lnTo>
                    <a:pt x="698" y="1264920"/>
                  </a:lnTo>
                  <a:lnTo>
                    <a:pt x="30505" y="1294714"/>
                  </a:lnTo>
                  <a:lnTo>
                    <a:pt x="38100" y="1295400"/>
                  </a:lnTo>
                  <a:lnTo>
                    <a:pt x="6477000" y="1295400"/>
                  </a:lnTo>
                  <a:lnTo>
                    <a:pt x="6484607" y="1294714"/>
                  </a:lnTo>
                  <a:lnTo>
                    <a:pt x="6491630" y="1292631"/>
                  </a:lnTo>
                  <a:lnTo>
                    <a:pt x="6498082" y="1289138"/>
                  </a:lnTo>
                  <a:lnTo>
                    <a:pt x="6503949" y="1284249"/>
                  </a:lnTo>
                  <a:lnTo>
                    <a:pt x="6508826" y="1278382"/>
                  </a:lnTo>
                  <a:lnTo>
                    <a:pt x="6512319" y="1271943"/>
                  </a:lnTo>
                  <a:lnTo>
                    <a:pt x="6514414" y="1264920"/>
                  </a:lnTo>
                  <a:lnTo>
                    <a:pt x="6515100" y="1257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2" name="object 32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6774" y="8210549"/>
              <a:ext cx="152399" cy="1809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9124" y="776287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0"/>
                  </a:lnTo>
                  <a:lnTo>
                    <a:pt x="23473" y="281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9124" y="811528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66191" y="79188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596899" y="4452620"/>
            <a:ext cx="6517640" cy="451167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483234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def</a:t>
            </a:r>
            <a:r>
              <a:rPr sz="1050" spc="2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A12F00"/>
                </a:solidFill>
                <a:latin typeface="Courier New"/>
                <a:cs typeface="Courier New"/>
              </a:rPr>
              <a:t>testFunc2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b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005CC4"/>
                </a:solidFill>
                <a:latin typeface="Courier New"/>
                <a:cs typeface="Courier New"/>
              </a:rPr>
              <a:t>3</a:t>
            </a:r>
            <a:r>
              <a:rPr sz="1050" spc="-25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723900" indent="-55880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723900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return</a:t>
            </a:r>
            <a:r>
              <a:rPr sz="1050" spc="1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50" dirty="0">
                <a:solidFill>
                  <a:srgbClr val="23292F"/>
                </a:solidFill>
                <a:latin typeface="Courier New"/>
                <a:cs typeface="Courier New"/>
              </a:rPr>
              <a:t>b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spc="-60" dirty="0">
                <a:solidFill>
                  <a:srgbClr val="333333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：可变参数</a:t>
            </a:r>
            <a:r>
              <a:rPr sz="1300" spc="290" dirty="0">
                <a:solidFill>
                  <a:srgbClr val="333333"/>
                </a:solidFill>
                <a:latin typeface="Arial"/>
                <a:cs typeface="Arial"/>
              </a:rPr>
              <a:t>-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即函数中，参数的个数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不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固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定的，可以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是</a:t>
            </a:r>
            <a:r>
              <a:rPr sz="1300" spc="-245" dirty="0">
                <a:solidFill>
                  <a:srgbClr val="333333"/>
                </a:solidFill>
                <a:latin typeface="Arial"/>
                <a:cs typeface="Arial"/>
              </a:rPr>
              <a:t>1</a:t>
            </a:r>
            <a:r>
              <a:rPr sz="1300" spc="-85" dirty="0">
                <a:solidFill>
                  <a:srgbClr val="333333"/>
                </a:solidFill>
                <a:latin typeface="Microsoft JhengHei"/>
                <a:cs typeface="Microsoft JhengHei"/>
              </a:rPr>
              <a:t>个，</a:t>
            </a:r>
            <a:r>
              <a:rPr sz="1300" spc="-60" dirty="0">
                <a:solidFill>
                  <a:srgbClr val="333333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个，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还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可以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是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0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个等等</a:t>
            </a:r>
            <a:endParaRPr sz="1300">
              <a:latin typeface="Microsoft JhengHei"/>
              <a:cs typeface="Microsoft JhengHei"/>
            </a:endParaRPr>
          </a:p>
          <a:p>
            <a:pPr marL="5825490">
              <a:lnSpc>
                <a:spcPct val="100000"/>
              </a:lnSpc>
              <a:spcBef>
                <a:spcPts val="1739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testFunc3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*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80454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045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80454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045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b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testFunc3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</a:t>
            </a: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sz="13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关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键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字参数</a:t>
            </a:r>
            <a:endParaRPr sz="1300">
              <a:latin typeface="Microsoft JhengHei"/>
              <a:cs typeface="Microsoft JhengHei"/>
            </a:endParaRPr>
          </a:p>
          <a:p>
            <a:pPr marL="12700" marR="5080">
              <a:lnSpc>
                <a:spcPct val="129800"/>
              </a:lnSpc>
              <a:spcBef>
                <a:spcPts val="600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关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键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字参数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允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许传⼊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0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个或任意个含参数名的参数，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⽽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这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些关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键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字参数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在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函数内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部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⾃</a:t>
            </a:r>
            <a:r>
              <a:rPr sz="1300" spc="-100" dirty="0">
                <a:solidFill>
                  <a:srgbClr val="333333"/>
                </a:solidFill>
                <a:latin typeface="Microsoft JhengHei"/>
                <a:cs typeface="Microsoft JhengHei"/>
              </a:rPr>
              <a:t>动组装成⼀个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字典类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型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实例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源</a:t>
            </a:r>
            <a:r>
              <a:rPr sz="1300" spc="-100" dirty="0">
                <a:solidFill>
                  <a:srgbClr val="333333"/>
                </a:solidFill>
                <a:latin typeface="Microsoft JhengHei"/>
                <a:cs typeface="Microsoft JhengHei"/>
              </a:rPr>
              <a:t>码如下：</a:t>
            </a:r>
            <a:endParaRPr sz="1300">
              <a:latin typeface="Microsoft JhengHei"/>
              <a:cs typeface="Microsoft JhengHei"/>
            </a:endParaRPr>
          </a:p>
          <a:p>
            <a:pPr marL="5825490">
              <a:lnSpc>
                <a:spcPct val="100000"/>
              </a:lnSpc>
              <a:spcBef>
                <a:spcPts val="1739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4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testFunc4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**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kw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80454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045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'id:'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id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'name:'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'other:'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kw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testFunc4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"a"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"b"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ss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'kk'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62774" y="787715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58</a:t>
            </a:fld>
            <a:endParaRPr spc="-2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60883"/>
            <a:ext cx="10922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⽤外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部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函数：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2155235"/>
            <a:ext cx="6520180" cy="364362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3.52</a:t>
            </a:r>
            <a:r>
              <a:rPr sz="1200" spc="50" dirty="0">
                <a:solidFill>
                  <a:srgbClr val="252525"/>
                </a:solidFill>
                <a:latin typeface="PMingLiU"/>
                <a:cs typeface="PMingLiU"/>
              </a:rPr>
              <a:t>、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元</a:t>
            </a:r>
            <a:r>
              <a:rPr sz="1300" spc="-80" dirty="0">
                <a:solidFill>
                  <a:srgbClr val="252525"/>
                </a:solidFill>
                <a:latin typeface="PMingLiU"/>
                <a:cs typeface="PMingLiU"/>
              </a:rPr>
              <a:t>测试</a:t>
            </a:r>
            <a:endParaRPr sz="1300">
              <a:latin typeface="PMingLiU"/>
              <a:cs typeface="PMingLiU"/>
            </a:endParaRPr>
          </a:p>
          <a:p>
            <a:pPr marL="62865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单元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</a:t>
            </a:r>
            <a:r>
              <a:rPr sz="1300" spc="-80" dirty="0">
                <a:solidFill>
                  <a:srgbClr val="252525"/>
                </a:solidFill>
                <a:latin typeface="PMingLiU"/>
                <a:cs typeface="PMingLiU"/>
              </a:rPr>
              <a:t>框架</a:t>
            </a:r>
            <a:endParaRPr sz="1300">
              <a:latin typeface="PMingLiU"/>
              <a:cs typeface="PMingLiU"/>
            </a:endParaRPr>
          </a:p>
          <a:p>
            <a:pPr marL="165100" indent="-152400">
              <a:lnSpc>
                <a:spcPct val="100000"/>
              </a:lnSpc>
              <a:spcBef>
                <a:spcPts val="464"/>
              </a:spcBef>
              <a:buSzPct val="88000"/>
              <a:buChar char="●"/>
              <a:tabLst>
                <a:tab pos="165100" algn="l"/>
              </a:tabLst>
            </a:pP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脚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⼿</a:t>
            </a:r>
            <a:r>
              <a:rPr sz="1300" spc="-50" dirty="0">
                <a:solidFill>
                  <a:srgbClr val="212121"/>
                </a:solidFill>
                <a:latin typeface="PMingLiU"/>
                <a:cs typeface="PMingLiU"/>
              </a:rPr>
              <a:t>架</a:t>
            </a:r>
            <a:endParaRPr sz="1300">
              <a:latin typeface="PMingLiU"/>
              <a:cs typeface="PMingLiU"/>
            </a:endParaRPr>
          </a:p>
          <a:p>
            <a:pPr marL="12700" marR="86995">
              <a:lnSpc>
                <a:spcPts val="2030"/>
              </a:lnSpc>
              <a:spcBef>
                <a:spcPts val="140"/>
              </a:spcBef>
            </a:pPr>
            <a:r>
              <a:rPr sz="1350" i="1" dirty="0">
                <a:solidFill>
                  <a:srgbClr val="212121"/>
                </a:solidFill>
                <a:latin typeface="Arial"/>
                <a:cs typeface="Arial"/>
              </a:rPr>
              <a:t>test </a:t>
            </a:r>
            <a:r>
              <a:rPr sz="1350" i="1" spc="-25" dirty="0">
                <a:solidFill>
                  <a:srgbClr val="212121"/>
                </a:solidFill>
                <a:latin typeface="Arial"/>
                <a:cs typeface="Arial"/>
              </a:rPr>
              <a:t>fixture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表示为了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开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展⼀项或多项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试所需要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进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⾏的准备⼯作，以及所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相关的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清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理操作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。</a:t>
            </a:r>
            <a:r>
              <a:rPr sz="130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举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个例⼦，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这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可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能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包含创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建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临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时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或代理的数据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库、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⽬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录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，再或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者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启动⼀个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服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务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进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程</a:t>
            </a:r>
            <a:r>
              <a:rPr sz="1300" spc="-50" dirty="0">
                <a:solidFill>
                  <a:srgbClr val="212121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 marL="165100" indent="-152400">
              <a:lnSpc>
                <a:spcPct val="100000"/>
              </a:lnSpc>
              <a:spcBef>
                <a:spcPts val="315"/>
              </a:spcBef>
              <a:buSzPct val="88000"/>
              <a:buChar char="●"/>
              <a:tabLst>
                <a:tab pos="165100" algn="l"/>
              </a:tabLst>
            </a:pP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90" dirty="0">
                <a:solidFill>
                  <a:srgbClr val="212121"/>
                </a:solidFill>
                <a:latin typeface="Microsoft JhengHei"/>
                <a:cs typeface="Microsoft JhengHei"/>
              </a:rPr>
              <a:t>试⽤例</a:t>
            </a:r>
            <a:endParaRPr sz="1300">
              <a:latin typeface="Microsoft JhengHei"/>
              <a:cs typeface="Microsoft JhengHei"/>
            </a:endParaRPr>
          </a:p>
          <a:p>
            <a:pPr marL="12700" marR="5080">
              <a:lnSpc>
                <a:spcPct val="129800"/>
              </a:lnSpc>
            </a:pP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⼀个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试⽤例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⼀个独⽴的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试单元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。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它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检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查输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⼊特定的数据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时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的响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应。</a:t>
            </a:r>
            <a:r>
              <a:rPr sz="130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unittest</a:t>
            </a:r>
            <a:r>
              <a:rPr sz="1300" spc="-105" dirty="0">
                <a:solidFill>
                  <a:srgbClr val="212121"/>
                </a:solidFill>
                <a:latin typeface="Microsoft JhengHei"/>
                <a:cs typeface="Microsoft JhengHei"/>
              </a:rPr>
              <a:t>提供⼀个基类：</a:t>
            </a:r>
            <a:r>
              <a:rPr sz="130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 </a:t>
            </a:r>
            <a:r>
              <a:rPr sz="1300" spc="-45" dirty="0">
                <a:solidFill>
                  <a:srgbClr val="117CED"/>
                </a:solidFill>
                <a:latin typeface="Arial"/>
                <a:cs typeface="Arial"/>
                <a:hlinkClick r:id="rId3"/>
              </a:rPr>
              <a:t>TestCase</a:t>
            </a:r>
            <a:r>
              <a:rPr sz="1300" spc="-95" dirty="0">
                <a:solidFill>
                  <a:srgbClr val="212121"/>
                </a:solidFill>
                <a:latin typeface="Microsoft JhengHei"/>
                <a:cs typeface="Microsoft JhengHei"/>
              </a:rPr>
              <a:t>，⽤于新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建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试⽤例</a:t>
            </a:r>
            <a:r>
              <a:rPr sz="1300" spc="-50" dirty="0">
                <a:solidFill>
                  <a:srgbClr val="212121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 marL="165100" indent="-152400">
              <a:lnSpc>
                <a:spcPct val="100000"/>
              </a:lnSpc>
              <a:spcBef>
                <a:spcPts val="464"/>
              </a:spcBef>
              <a:buSzPct val="88000"/>
              <a:buChar char="●"/>
              <a:tabLst>
                <a:tab pos="165100" algn="l"/>
              </a:tabLst>
            </a:pP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90" dirty="0">
                <a:solidFill>
                  <a:srgbClr val="212121"/>
                </a:solidFill>
                <a:latin typeface="Microsoft JhengHei"/>
                <a:cs typeface="Microsoft JhengHei"/>
              </a:rPr>
              <a:t>试套件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414"/>
              </a:spcBef>
            </a:pPr>
            <a:r>
              <a:rPr sz="1350" i="1" dirty="0">
                <a:solidFill>
                  <a:srgbClr val="212121"/>
                </a:solidFill>
                <a:latin typeface="Arial"/>
                <a:cs typeface="Arial"/>
              </a:rPr>
              <a:t>test</a:t>
            </a:r>
            <a:r>
              <a:rPr sz="1350" i="1" spc="14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50" i="1" spc="-35" dirty="0">
                <a:solidFill>
                  <a:srgbClr val="212121"/>
                </a:solidFill>
                <a:latin typeface="Arial"/>
                <a:cs typeface="Arial"/>
              </a:rPr>
              <a:t>suite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⼀系列的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试⽤例，或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试套件，或两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者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皆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有。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它⽤于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归档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需要⼀起执⾏的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</a:t>
            </a:r>
            <a:r>
              <a:rPr sz="1300" spc="-50" dirty="0">
                <a:solidFill>
                  <a:srgbClr val="212121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 marL="165100" indent="-152400">
              <a:lnSpc>
                <a:spcPct val="100000"/>
              </a:lnSpc>
              <a:spcBef>
                <a:spcPts val="455"/>
              </a:spcBef>
              <a:buSzPct val="88000"/>
              <a:buChar char="●"/>
              <a:tabLst>
                <a:tab pos="165100" algn="l"/>
              </a:tabLst>
            </a:pP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⾏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器</a:t>
            </a:r>
            <a:r>
              <a:rPr sz="1300" dirty="0">
                <a:solidFill>
                  <a:srgbClr val="212121"/>
                </a:solidFill>
                <a:latin typeface="Microsoft JhengHei"/>
                <a:cs typeface="Microsoft JhengHei"/>
              </a:rPr>
              <a:t>（</a:t>
            </a:r>
            <a:r>
              <a:rPr sz="1300" dirty="0">
                <a:solidFill>
                  <a:srgbClr val="212121"/>
                </a:solidFill>
                <a:latin typeface="Arial"/>
                <a:cs typeface="Arial"/>
              </a:rPr>
              <a:t>test</a:t>
            </a:r>
            <a:r>
              <a:rPr sz="1300" spc="-4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runner</a:t>
            </a:r>
            <a:r>
              <a:rPr sz="1300" spc="-10" dirty="0">
                <a:solidFill>
                  <a:srgbClr val="212121"/>
                </a:solidFill>
                <a:latin typeface="Microsoft JhengHei"/>
                <a:cs typeface="Microsoft JhengHei"/>
              </a:rPr>
              <a:t>）</a:t>
            </a:r>
            <a:endParaRPr sz="1300">
              <a:latin typeface="Microsoft JhengHei"/>
              <a:cs typeface="Microsoft JhengHei"/>
            </a:endParaRPr>
          </a:p>
          <a:p>
            <a:pPr marL="12700" marR="38100">
              <a:lnSpc>
                <a:spcPts val="2030"/>
              </a:lnSpc>
              <a:spcBef>
                <a:spcPts val="140"/>
              </a:spcBef>
            </a:pPr>
            <a:r>
              <a:rPr sz="1350" i="1" dirty="0">
                <a:solidFill>
                  <a:srgbClr val="212121"/>
                </a:solidFill>
                <a:latin typeface="Arial"/>
                <a:cs typeface="Arial"/>
              </a:rPr>
              <a:t>test </a:t>
            </a:r>
            <a:r>
              <a:rPr sz="1350" i="1" spc="-45" dirty="0">
                <a:solidFill>
                  <a:srgbClr val="212121"/>
                </a:solidFill>
                <a:latin typeface="Arial"/>
                <a:cs typeface="Arial"/>
              </a:rPr>
              <a:t>runner 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⼀个⽤于执⾏和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输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出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试结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果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的组件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。这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个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⾏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可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能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使⽤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图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形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接⼝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⽂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本</a:t>
            </a:r>
            <a:r>
              <a:rPr sz="1300" spc="-90" dirty="0">
                <a:solidFill>
                  <a:srgbClr val="212121"/>
                </a:solidFill>
                <a:latin typeface="Microsoft JhengHei"/>
                <a:cs typeface="Microsoft JhengHei"/>
              </a:rPr>
              <a:t>接⼝，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或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回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⼀个特定的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值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表示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⾏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试的结</a:t>
            </a:r>
            <a:r>
              <a:rPr sz="1300" spc="-80" dirty="0">
                <a:solidFill>
                  <a:srgbClr val="212121"/>
                </a:solidFill>
                <a:latin typeface="PMingLiU"/>
                <a:cs typeface="PMingLiU"/>
              </a:rPr>
              <a:t>果。</a:t>
            </a:r>
            <a:endParaRPr sz="1300">
              <a:latin typeface="PMingLiU"/>
              <a:cs typeface="PMingLiU"/>
            </a:endParaRPr>
          </a:p>
          <a:p>
            <a:pPr marL="165100" indent="-152400">
              <a:lnSpc>
                <a:spcPct val="100000"/>
              </a:lnSpc>
              <a:spcBef>
                <a:spcPts val="315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断⾔类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型</a:t>
            </a:r>
            <a:endParaRPr sz="1250">
              <a:latin typeface="PMingLiU"/>
              <a:cs typeface="PMingLiU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599" y="809604"/>
            <a:ext cx="6534150" cy="933450"/>
            <a:chOff x="609599" y="809604"/>
            <a:chExt cx="6534150" cy="933450"/>
          </a:xfrm>
        </p:grpSpPr>
        <p:sp>
          <p:nvSpPr>
            <p:cNvPr id="5" name="object 5"/>
            <p:cNvSpPr/>
            <p:nvPr/>
          </p:nvSpPr>
          <p:spPr>
            <a:xfrm>
              <a:off x="614362" y="814367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4978"/>
                  </a:lnTo>
                  <a:lnTo>
                    <a:pt x="6523778" y="899217"/>
                  </a:lnTo>
                  <a:lnTo>
                    <a:pt x="6522086" y="903274"/>
                  </a:lnTo>
                  <a:lnTo>
                    <a:pt x="6520394" y="907370"/>
                  </a:lnTo>
                  <a:lnTo>
                    <a:pt x="6504044" y="921324"/>
                  </a:lnTo>
                  <a:lnTo>
                    <a:pt x="6499959" y="923029"/>
                  </a:lnTo>
                  <a:lnTo>
                    <a:pt x="6495707" y="923886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28916" y="923886"/>
                  </a:lnTo>
                  <a:lnTo>
                    <a:pt x="24664" y="923029"/>
                  </a:lnTo>
                  <a:lnTo>
                    <a:pt x="20579" y="921324"/>
                  </a:lnTo>
                  <a:lnTo>
                    <a:pt x="16495" y="919648"/>
                  </a:lnTo>
                  <a:lnTo>
                    <a:pt x="2537" y="903274"/>
                  </a:lnTo>
                  <a:lnTo>
                    <a:pt x="845" y="899217"/>
                  </a:lnTo>
                  <a:lnTo>
                    <a:pt x="0" y="894978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12" y="819162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14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228228" y="1233169"/>
            <a:ext cx="1390015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xx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from</a:t>
            </a:r>
            <a:r>
              <a:rPr sz="1050" spc="2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xx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2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xx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9125" y="1228724"/>
            <a:ext cx="400050" cy="457200"/>
          </a:xfrm>
          <a:custGeom>
            <a:avLst/>
            <a:gdLst/>
            <a:ahLst/>
            <a:cxnLst/>
            <a:rect l="l" t="t" r="r" b="b"/>
            <a:pathLst>
              <a:path w="400050" h="457200">
                <a:moveTo>
                  <a:pt x="400049" y="457199"/>
                </a:moveTo>
                <a:lnTo>
                  <a:pt x="0" y="457199"/>
                </a:lnTo>
                <a:lnTo>
                  <a:pt x="0" y="0"/>
                </a:lnTo>
                <a:lnTo>
                  <a:pt x="400049" y="0"/>
                </a:lnTo>
                <a:lnTo>
                  <a:pt x="400049" y="457199"/>
                </a:lnTo>
                <a:close/>
              </a:path>
            </a:pathLst>
          </a:custGeom>
          <a:solidFill>
            <a:srgbClr val="FAFA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9448" y="1233169"/>
            <a:ext cx="106045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4" y="819154"/>
            <a:ext cx="6515100" cy="361950"/>
            <a:chOff x="619124" y="819154"/>
            <a:chExt cx="6515100" cy="361950"/>
          </a:xfrm>
        </p:grpSpPr>
        <p:sp>
          <p:nvSpPr>
            <p:cNvPr id="11" name="object 11"/>
            <p:cNvSpPr/>
            <p:nvPr/>
          </p:nvSpPr>
          <p:spPr>
            <a:xfrm>
              <a:off x="619124" y="81915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0"/>
                  </a:lnTo>
                  <a:lnTo>
                    <a:pt x="23474" y="280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1171558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9751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8805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93343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59</a:t>
            </a:fld>
            <a:endParaRPr spc="-2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60616"/>
            <a:ext cx="5470525" cy="5359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3594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https://developer.microsoft.com/en-us/microsoft-</a:t>
            </a:r>
            <a:r>
              <a:rPr sz="12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edge/tools/webdriver/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试脚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2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9599" y="3305173"/>
            <a:ext cx="1298575" cy="200025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注意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：环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境异常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分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析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3554212"/>
            <a:ext cx="421703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0"/>
              </a:spcBef>
            </a:pPr>
            <a:r>
              <a:rPr sz="1200" spc="-125" dirty="0">
                <a:solidFill>
                  <a:srgbClr val="252525"/>
                </a:solidFill>
                <a:latin typeface="Microsoft JhengHei"/>
                <a:cs typeface="Microsoft JhengHei"/>
              </a:rPr>
              <a:t>（</a:t>
            </a:r>
            <a:r>
              <a:rPr sz="1200" spc="-12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200" spc="-125" dirty="0">
                <a:solidFill>
                  <a:srgbClr val="252525"/>
                </a:solidFill>
                <a:latin typeface="Microsoft JhengHei"/>
                <a:cs typeface="Microsoft JhengHei"/>
              </a:rPr>
              <a:t>）</a:t>
            </a:r>
            <a:r>
              <a:rPr sz="1200" spc="180" dirty="0">
                <a:solidFill>
                  <a:srgbClr val="252525"/>
                </a:solidFill>
                <a:latin typeface="Microsoft JhengHei"/>
                <a:cs typeface="Microsoft JhengHei"/>
              </a:rPr>
              <a:t> 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pycharm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⾃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带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selenium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模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块</a:t>
            </a:r>
            <a:r>
              <a:rPr sz="13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D:\soft\PyCharm 2021.3.2\plugins\python\helpers\typeshed\stubs\selenium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5603285"/>
            <a:ext cx="1891664" cy="54610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5969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(2</a:t>
            </a:r>
            <a:r>
              <a:rPr sz="1300" spc="204" dirty="0">
                <a:solidFill>
                  <a:srgbClr val="252525"/>
                </a:solidFill>
                <a:latin typeface="Arial"/>
                <a:cs typeface="Arial"/>
              </a:rPr>
              <a:t>)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不同环境导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致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找不到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库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200" spc="-90" dirty="0">
                <a:solidFill>
                  <a:srgbClr val="F28F38"/>
                </a:solidFill>
                <a:latin typeface="Microsoft JhengHei"/>
                <a:cs typeface="Microsoft JhengHei"/>
              </a:rPr>
              <a:t>版</a:t>
            </a:r>
            <a:r>
              <a:rPr sz="1200" spc="-90" dirty="0">
                <a:solidFill>
                  <a:srgbClr val="F28F38"/>
                </a:solidFill>
                <a:latin typeface="PMingLiU"/>
                <a:cs typeface="PMingLiU"/>
              </a:rPr>
              <a:t>本</a:t>
            </a:r>
            <a:r>
              <a:rPr sz="1200" spc="-90" dirty="0">
                <a:solidFill>
                  <a:srgbClr val="F28F38"/>
                </a:solidFill>
                <a:latin typeface="Microsoft JhengHei"/>
                <a:cs typeface="Microsoft JhengHei"/>
              </a:rPr>
              <a:t>匹</a:t>
            </a:r>
            <a:r>
              <a:rPr sz="1200" spc="-80" dirty="0">
                <a:solidFill>
                  <a:srgbClr val="F28F38"/>
                </a:solidFill>
                <a:latin typeface="PMingLiU"/>
                <a:cs typeface="PMingLiU"/>
              </a:rPr>
              <a:t>配异常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95349" y="7667622"/>
            <a:ext cx="1190625" cy="200025"/>
          </a:xfrm>
          <a:prstGeom prst="rect">
            <a:avLst/>
          </a:prstGeom>
          <a:solidFill>
            <a:srgbClr val="F2BA2E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Mac</a:t>
            </a:r>
            <a:r>
              <a:rPr sz="1200" spc="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系统环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境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搭</a:t>
            </a:r>
            <a:r>
              <a:rPr sz="1200" spc="-65" dirty="0">
                <a:solidFill>
                  <a:srgbClr val="252525"/>
                </a:solidFill>
                <a:latin typeface="PMingLiU"/>
                <a:cs typeface="PMingLiU"/>
              </a:rPr>
              <a:t>建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899" y="7975841"/>
            <a:ext cx="138303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22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下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载</a:t>
            </a:r>
            <a:r>
              <a:rPr sz="1200" spc="-30" dirty="0">
                <a:solidFill>
                  <a:srgbClr val="252525"/>
                </a:solidFill>
                <a:latin typeface="Arial"/>
                <a:cs typeface="Arial"/>
              </a:rPr>
              <a:t>mac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版</a:t>
            </a:r>
            <a:r>
              <a:rPr sz="1200" spc="-10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8343" y="7712288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609599" y="1123948"/>
            <a:ext cx="6534150" cy="2076450"/>
            <a:chOff x="609599" y="1123948"/>
            <a:chExt cx="6534150" cy="2076450"/>
          </a:xfrm>
        </p:grpSpPr>
        <p:sp>
          <p:nvSpPr>
            <p:cNvPr id="10" name="object 10"/>
            <p:cNvSpPr/>
            <p:nvPr/>
          </p:nvSpPr>
          <p:spPr>
            <a:xfrm>
              <a:off x="614362" y="1128710"/>
              <a:ext cx="6524625" cy="2066925"/>
            </a:xfrm>
            <a:custGeom>
              <a:avLst/>
              <a:gdLst/>
              <a:ahLst/>
              <a:cxnLst/>
              <a:rect l="l" t="t" r="r" b="b"/>
              <a:pathLst>
                <a:path w="6524625" h="2066925">
                  <a:moveTo>
                    <a:pt x="0" y="2033587"/>
                  </a:moveTo>
                  <a:lnTo>
                    <a:pt x="0" y="33337"/>
                  </a:lnTo>
                  <a:lnTo>
                    <a:pt x="0" y="28914"/>
                  </a:lnTo>
                  <a:lnTo>
                    <a:pt x="845" y="24659"/>
                  </a:lnTo>
                  <a:lnTo>
                    <a:pt x="2537" y="20575"/>
                  </a:lnTo>
                  <a:lnTo>
                    <a:pt x="4229" y="16487"/>
                  </a:lnTo>
                  <a:lnTo>
                    <a:pt x="6638" y="12882"/>
                  </a:lnTo>
                  <a:lnTo>
                    <a:pt x="9764" y="9762"/>
                  </a:lnTo>
                  <a:lnTo>
                    <a:pt x="12890" y="6632"/>
                  </a:lnTo>
                  <a:lnTo>
                    <a:pt x="16495" y="4223"/>
                  </a:lnTo>
                  <a:lnTo>
                    <a:pt x="20579" y="2534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34"/>
                  </a:lnTo>
                  <a:lnTo>
                    <a:pt x="6508127" y="4223"/>
                  </a:lnTo>
                  <a:lnTo>
                    <a:pt x="6511733" y="6632"/>
                  </a:lnTo>
                  <a:lnTo>
                    <a:pt x="6514860" y="9762"/>
                  </a:lnTo>
                  <a:lnTo>
                    <a:pt x="6517986" y="12882"/>
                  </a:lnTo>
                  <a:lnTo>
                    <a:pt x="6520394" y="16487"/>
                  </a:lnTo>
                  <a:lnTo>
                    <a:pt x="6522086" y="20575"/>
                  </a:lnTo>
                  <a:lnTo>
                    <a:pt x="6523778" y="24659"/>
                  </a:lnTo>
                  <a:lnTo>
                    <a:pt x="6524623" y="28914"/>
                  </a:lnTo>
                  <a:lnTo>
                    <a:pt x="6524624" y="33337"/>
                  </a:lnTo>
                  <a:lnTo>
                    <a:pt x="6524624" y="2033587"/>
                  </a:lnTo>
                  <a:lnTo>
                    <a:pt x="6499959" y="2066073"/>
                  </a:lnTo>
                  <a:lnTo>
                    <a:pt x="6491287" y="2066924"/>
                  </a:lnTo>
                  <a:lnTo>
                    <a:pt x="33337" y="2066924"/>
                  </a:lnTo>
                  <a:lnTo>
                    <a:pt x="28916" y="2066920"/>
                  </a:lnTo>
                  <a:lnTo>
                    <a:pt x="24664" y="2066073"/>
                  </a:lnTo>
                  <a:lnTo>
                    <a:pt x="20579" y="2064385"/>
                  </a:lnTo>
                  <a:lnTo>
                    <a:pt x="16495" y="2062697"/>
                  </a:lnTo>
                  <a:lnTo>
                    <a:pt x="0" y="2038010"/>
                  </a:lnTo>
                  <a:lnTo>
                    <a:pt x="0" y="2033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112" y="1133474"/>
              <a:ext cx="6515100" cy="2057400"/>
            </a:xfrm>
            <a:custGeom>
              <a:avLst/>
              <a:gdLst/>
              <a:ahLst/>
              <a:cxnLst/>
              <a:rect l="l" t="t" r="r" b="b"/>
              <a:pathLst>
                <a:path w="6515100" h="2057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2019300"/>
                  </a:lnTo>
                  <a:lnTo>
                    <a:pt x="698" y="2026907"/>
                  </a:lnTo>
                  <a:lnTo>
                    <a:pt x="30505" y="2056714"/>
                  </a:lnTo>
                  <a:lnTo>
                    <a:pt x="38100" y="2057400"/>
                  </a:lnTo>
                  <a:lnTo>
                    <a:pt x="6477000" y="2057400"/>
                  </a:lnTo>
                  <a:lnTo>
                    <a:pt x="6512319" y="2033930"/>
                  </a:lnTo>
                  <a:lnTo>
                    <a:pt x="6515100" y="2019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9448" y="1547494"/>
            <a:ext cx="3555365" cy="1549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#coding=utf-</a:t>
            </a:r>
            <a:r>
              <a:rPr sz="1050" spc="-50" dirty="0">
                <a:solidFill>
                  <a:srgbClr val="6A737D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from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selenium</a:t>
            </a:r>
            <a:r>
              <a:rPr sz="1050" spc="4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'../chromedriver.exe'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#selenium4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新增了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Service</a:t>
            </a:r>
            <a:r>
              <a:rPr sz="1100" spc="-55" dirty="0">
                <a:solidFill>
                  <a:srgbClr val="6A737D"/>
                </a:solidFill>
                <a:latin typeface="Microsoft JhengHei"/>
                <a:cs typeface="Microsoft JhengHei"/>
              </a:rPr>
              <a:t>⽅</a:t>
            </a:r>
            <a:r>
              <a:rPr sz="1100" spc="-50" dirty="0">
                <a:solidFill>
                  <a:srgbClr val="6A737D"/>
                </a:solidFill>
                <a:latin typeface="PMingLiU"/>
                <a:cs typeface="PMingLiU"/>
              </a:rPr>
              <a:t>法</a:t>
            </a:r>
            <a:endParaRPr sz="1100">
              <a:latin typeface="PMingLiU"/>
              <a:cs typeface="PMingLiU"/>
            </a:endParaRPr>
          </a:p>
          <a:p>
            <a:pPr marL="33083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#path1=Service(r'D:\dr\geckodriver.exe')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Chrome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  <a:hlinkClick r:id="rId3"/>
              </a:rPr>
              <a:t>'https://www.baidu.com/'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9124" y="1133474"/>
            <a:ext cx="6515100" cy="361950"/>
            <a:chOff x="619124" y="1133474"/>
            <a:chExt cx="6515100" cy="361950"/>
          </a:xfrm>
        </p:grpSpPr>
        <p:sp>
          <p:nvSpPr>
            <p:cNvPr id="14" name="object 14"/>
            <p:cNvSpPr/>
            <p:nvPr/>
          </p:nvSpPr>
          <p:spPr>
            <a:xfrm>
              <a:off x="619124" y="1133474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1"/>
                  </a:lnTo>
                  <a:lnTo>
                    <a:pt x="23473" y="279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24" y="148589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766191" y="128945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7" name="object 17"/>
          <p:cNvSpPr txBox="1"/>
          <p:nvPr/>
        </p:nvSpPr>
        <p:spPr>
          <a:xfrm>
            <a:off x="1035050" y="1194871"/>
            <a:ext cx="10541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50" dirty="0">
                <a:solidFill>
                  <a:srgbClr val="252525"/>
                </a:solidFill>
                <a:latin typeface="Arial"/>
                <a:cs typeface="Arial"/>
              </a:rPr>
              <a:t>#</a:t>
            </a:r>
            <a:endParaRPr sz="115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6409828" y="1194871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2774" y="124777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0" name="object 2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4200525"/>
            <a:ext cx="5695949" cy="1304924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125" y="6257925"/>
            <a:ext cx="6534149" cy="1285874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</a:t>
            </a:fld>
            <a:endParaRPr spc="-25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85055"/>
            <a:ext cx="3302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80" dirty="0">
                <a:solidFill>
                  <a:srgbClr val="212121"/>
                </a:solidFill>
                <a:latin typeface="Microsoft JhengHei"/>
                <a:cs typeface="Microsoft JhengHei"/>
              </a:rPr>
              <a:t>示例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8477410"/>
            <a:ext cx="4109085" cy="608965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146050" indent="-133350">
              <a:lnSpc>
                <a:spcPct val="100000"/>
              </a:lnSpc>
              <a:spcBef>
                <a:spcPts val="695"/>
              </a:spcBef>
              <a:buClr>
                <a:srgbClr val="252525"/>
              </a:buClr>
              <a:buSzPct val="73076"/>
              <a:buFont typeface="PMingLiU"/>
              <a:buChar char="●"/>
              <a:tabLst>
                <a:tab pos="146050" algn="l"/>
              </a:tabLst>
            </a:pP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@unittest.</a:t>
            </a:r>
            <a:r>
              <a:rPr sz="1550" spc="-10" dirty="0">
                <a:solidFill>
                  <a:srgbClr val="212121"/>
                </a:solidFill>
                <a:latin typeface="Arial"/>
                <a:cs typeface="Arial"/>
              </a:rPr>
              <a:t>skip</a:t>
            </a: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(</a:t>
            </a:r>
            <a:r>
              <a:rPr sz="1350" i="1" spc="-10" dirty="0">
                <a:solidFill>
                  <a:srgbClr val="212121"/>
                </a:solidFill>
                <a:latin typeface="Arial"/>
                <a:cs typeface="Arial"/>
              </a:rPr>
              <a:t>reason</a:t>
            </a: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)</a:t>
            </a:r>
            <a:r>
              <a:rPr sz="13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¶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15"/>
              </a:spcBef>
            </a:pP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跳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过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被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此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装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饰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装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饰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的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</a:t>
            </a:r>
            <a:r>
              <a:rPr sz="1300" spc="20" dirty="0">
                <a:solidFill>
                  <a:srgbClr val="212121"/>
                </a:solidFill>
                <a:latin typeface="PMingLiU"/>
                <a:cs typeface="PMingLiU"/>
              </a:rPr>
              <a:t>。 </a:t>
            </a:r>
            <a:r>
              <a:rPr sz="1350" i="1" spc="-60" dirty="0">
                <a:solidFill>
                  <a:srgbClr val="212121"/>
                </a:solidFill>
                <a:latin typeface="Arial"/>
                <a:cs typeface="Arial"/>
              </a:rPr>
              <a:t>reason</a:t>
            </a:r>
            <a:r>
              <a:rPr sz="1350" i="1" spc="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为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试被跳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过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的原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因</a:t>
            </a:r>
            <a:r>
              <a:rPr sz="1300" spc="-50" dirty="0">
                <a:solidFill>
                  <a:srgbClr val="212121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57200"/>
            <a:ext cx="5991224" cy="37718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19124" y="5191130"/>
            <a:ext cx="6515100" cy="361950"/>
            <a:chOff x="619124" y="5191130"/>
            <a:chExt cx="6515100" cy="361950"/>
          </a:xfrm>
        </p:grpSpPr>
        <p:sp>
          <p:nvSpPr>
            <p:cNvPr id="6" name="object 6"/>
            <p:cNvSpPr/>
            <p:nvPr/>
          </p:nvSpPr>
          <p:spPr>
            <a:xfrm>
              <a:off x="619124" y="519113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0"/>
                  </a:lnTo>
                  <a:lnTo>
                    <a:pt x="23473" y="281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842391" y="53471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6280" y="5186341"/>
          <a:ext cx="6617334" cy="301180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972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950">
                <a:tc gridSpan="2">
                  <a:txBody>
                    <a:bodyPr/>
                    <a:lstStyle/>
                    <a:p>
                      <a:pPr marR="28257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10" dirty="0">
                          <a:solidFill>
                            <a:srgbClr val="8B8B8B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E7E8E7"/>
                      </a:solidFill>
                      <a:prstDash val="solid"/>
                    </a:lnL>
                    <a:lnR w="19050">
                      <a:solidFill>
                        <a:srgbClr val="E7E8E7"/>
                      </a:solidFill>
                      <a:prstDash val="solid"/>
                    </a:lnR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19050">
                      <a:solidFill>
                        <a:srgbClr val="E7E8E7"/>
                      </a:solidFill>
                      <a:prstDash val="solid"/>
                    </a:lnL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r>
                        <a:rPr sz="1050" spc="3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unittest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R w="19050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class</a:t>
                      </a:r>
                      <a:r>
                        <a:rPr sz="1050" spc="3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8F20CC"/>
                          </a:solidFill>
                          <a:latin typeface="Courier New"/>
                          <a:cs typeface="Courier New"/>
                        </a:rPr>
                        <a:t>TestStringMethods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unittest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TestCase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8F20CC"/>
                          </a:solidFill>
                          <a:latin typeface="Courier New"/>
                          <a:cs typeface="Courier New"/>
                        </a:rPr>
                        <a:t>test_upper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self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07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self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assertEqual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'foo'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upper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(),</a:t>
                      </a:r>
                      <a:r>
                        <a:rPr sz="1050" spc="145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'FOO'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8F20CC"/>
                          </a:solidFill>
                          <a:latin typeface="Courier New"/>
                          <a:cs typeface="Courier New"/>
                        </a:rPr>
                        <a:t>test_isupper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self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07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self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assertTrue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'FOO'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isupper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())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76073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self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assertFalse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'Foo'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isupper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())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60"/>
                        </a:spcBef>
                        <a:tabLst>
                          <a:tab pos="520065" algn="l"/>
                          <a:tab pos="1032510" algn="l"/>
                          <a:tab pos="1563370" algn="l"/>
                          <a:tab pos="2044700" algn="l"/>
                        </a:tabLst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if </a:t>
                      </a:r>
                      <a:r>
                        <a:rPr sz="1050" u="sng" dirty="0">
                          <a:solidFill>
                            <a:srgbClr val="2869C8"/>
                          </a:solidFill>
                          <a:uFill>
                            <a:solidFill>
                              <a:srgbClr val="333333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050" spc="-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name</a:t>
                      </a:r>
                      <a:r>
                        <a:rPr sz="1050" u="sng" dirty="0">
                          <a:solidFill>
                            <a:srgbClr val="343434"/>
                          </a:solidFill>
                          <a:uFill>
                            <a:solidFill>
                              <a:srgbClr val="333333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050" spc="190" dirty="0">
                          <a:solidFill>
                            <a:srgbClr val="343434"/>
                          </a:solidFill>
                          <a:latin typeface="Times New Roman"/>
                          <a:cs typeface="Times New Roman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== 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050" u="sng" dirty="0">
                          <a:solidFill>
                            <a:srgbClr val="F68000"/>
                          </a:solidFill>
                          <a:uFill>
                            <a:solidFill>
                              <a:srgbClr val="F57F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050" spc="-2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main</a:t>
                      </a:r>
                      <a:r>
                        <a:rPr sz="1050" u="sng" dirty="0">
                          <a:solidFill>
                            <a:srgbClr val="F68000"/>
                          </a:solidFill>
                          <a:uFill>
                            <a:solidFill>
                              <a:srgbClr val="F57F00"/>
                            </a:solidFill>
                          </a:uFill>
                          <a:latin typeface="Times New Roman"/>
                          <a:cs typeface="Times New Roman"/>
                        </a:rPr>
                        <a:t>	</a:t>
                      </a:r>
                      <a:r>
                        <a:rPr sz="1050" spc="-25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050" spc="-25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unittest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main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" y="6019799"/>
            <a:ext cx="152399" cy="1809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" y="6400799"/>
            <a:ext cx="152399" cy="1809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" y="6972300"/>
            <a:ext cx="152399" cy="1809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52499" y="7734299"/>
            <a:ext cx="152399" cy="180974"/>
          </a:xfrm>
          <a:prstGeom prst="rect">
            <a:avLst/>
          </a:prstGeom>
        </p:spPr>
      </p:pic>
      <p:sp>
        <p:nvSpPr>
          <p:cNvPr id="13" name="object 13"/>
          <p:cNvSpPr/>
          <p:nvPr/>
        </p:nvSpPr>
        <p:spPr>
          <a:xfrm>
            <a:off x="6962774" y="5305408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60</a:t>
            </a:fld>
            <a:endParaRPr spc="-2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01437"/>
            <a:ext cx="854710" cy="539750"/>
          </a:xfrm>
          <a:prstGeom prst="rect">
            <a:avLst/>
          </a:prstGeom>
        </p:spPr>
        <p:txBody>
          <a:bodyPr vert="horz" wrap="square" lIns="0" tIns="71755" rIns="0" bIns="0" rtlCol="0">
            <a:spAutoFit/>
          </a:bodyPr>
          <a:lstStyle/>
          <a:p>
            <a:pPr marL="165100" indent="-152400">
              <a:lnSpc>
                <a:spcPct val="100000"/>
              </a:lnSpc>
              <a:spcBef>
                <a:spcPts val="565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setUp</a:t>
            </a:r>
            <a:endParaRPr sz="1300">
              <a:latin typeface="Arial"/>
              <a:cs typeface="Arial"/>
            </a:endParaRPr>
          </a:p>
          <a:p>
            <a:pPr marL="165100" indent="-152400">
              <a:lnSpc>
                <a:spcPct val="100000"/>
              </a:lnSpc>
              <a:spcBef>
                <a:spcPts val="464"/>
              </a:spcBef>
              <a:buSzPct val="84615"/>
              <a:buFont typeface="PMingLiU"/>
              <a:buChar char="●"/>
              <a:tabLst>
                <a:tab pos="165100" algn="l"/>
              </a:tabLst>
            </a:pPr>
            <a:r>
              <a:rPr sz="1300" spc="-30" dirty="0">
                <a:solidFill>
                  <a:srgbClr val="212121"/>
                </a:solidFill>
                <a:latin typeface="Arial"/>
                <a:cs typeface="Arial"/>
              </a:rPr>
              <a:t>tearDown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165803"/>
            <a:ext cx="2057400" cy="556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综合案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endParaRPr sz="1300">
              <a:latin typeface="Microsoft JhengHei"/>
              <a:cs typeface="Microsoft JhengHei"/>
            </a:endParaRPr>
          </a:p>
          <a:p>
            <a:pPr marL="215265">
              <a:lnSpc>
                <a:spcPct val="100000"/>
              </a:lnSpc>
              <a:spcBef>
                <a:spcPts val="1065"/>
              </a:spcBef>
            </a:pP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构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多窗⼝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案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例，增加断⾔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5804102"/>
            <a:ext cx="6350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登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窗⼝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8471103"/>
            <a:ext cx="2311400" cy="88074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需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：⼗组⽤户登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批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登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功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能</a:t>
            </a:r>
            <a:endParaRPr sz="1250">
              <a:latin typeface="Microsoft JhengHei"/>
              <a:cs typeface="Microsoft JhengHei"/>
            </a:endParaRPr>
          </a:p>
          <a:p>
            <a:pPr marL="469265" marR="523240" indent="-457200">
              <a:lnSpc>
                <a:spcPct val="163500"/>
              </a:lnSpc>
              <a:spcBef>
                <a:spcPts val="75"/>
              </a:spcBef>
            </a:pPr>
            <a:r>
              <a:rPr sz="1300" spc="-135" dirty="0">
                <a:solidFill>
                  <a:srgbClr val="252525"/>
                </a:solidFill>
                <a:latin typeface="Microsoft JhengHei"/>
                <a:cs typeface="Microsoft JhengHei"/>
              </a:rPr>
              <a:t>问题：</a:t>
            </a:r>
            <a:r>
              <a:rPr sz="1300" spc="-18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览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打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开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两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遍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默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认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值没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25" dirty="0">
                <a:solidFill>
                  <a:srgbClr val="252525"/>
                </a:solidFill>
                <a:latin typeface="Microsoft JhengHei"/>
                <a:cs typeface="Microsoft JhengHei"/>
              </a:rPr>
              <a:t>去掉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599" y="2047854"/>
            <a:ext cx="6534150" cy="1695450"/>
            <a:chOff x="609599" y="2047854"/>
            <a:chExt cx="6534150" cy="1695450"/>
          </a:xfrm>
        </p:grpSpPr>
        <p:sp>
          <p:nvSpPr>
            <p:cNvPr id="7" name="object 7"/>
            <p:cNvSpPr/>
            <p:nvPr/>
          </p:nvSpPr>
          <p:spPr>
            <a:xfrm>
              <a:off x="614362" y="2052616"/>
              <a:ext cx="6524625" cy="1685925"/>
            </a:xfrm>
            <a:custGeom>
              <a:avLst/>
              <a:gdLst/>
              <a:ahLst/>
              <a:cxnLst/>
              <a:rect l="l" t="t" r="r" b="b"/>
              <a:pathLst>
                <a:path w="6524625" h="1685925">
                  <a:moveTo>
                    <a:pt x="0" y="1652587"/>
                  </a:moveTo>
                  <a:lnTo>
                    <a:pt x="0" y="33337"/>
                  </a:lnTo>
                  <a:lnTo>
                    <a:pt x="0" y="28908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11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0394" y="16411"/>
                  </a:lnTo>
                  <a:lnTo>
                    <a:pt x="6522086" y="20535"/>
                  </a:lnTo>
                  <a:lnTo>
                    <a:pt x="6523778" y="24631"/>
                  </a:lnTo>
                  <a:lnTo>
                    <a:pt x="6524623" y="28908"/>
                  </a:lnTo>
                  <a:lnTo>
                    <a:pt x="6524624" y="33337"/>
                  </a:lnTo>
                  <a:lnTo>
                    <a:pt x="6524624" y="1652587"/>
                  </a:lnTo>
                  <a:lnTo>
                    <a:pt x="6499959" y="1685029"/>
                  </a:lnTo>
                  <a:lnTo>
                    <a:pt x="6491287" y="1685924"/>
                  </a:lnTo>
                  <a:lnTo>
                    <a:pt x="33337" y="1685924"/>
                  </a:lnTo>
                  <a:lnTo>
                    <a:pt x="845" y="1661217"/>
                  </a:lnTo>
                  <a:lnTo>
                    <a:pt x="0" y="1656978"/>
                  </a:lnTo>
                  <a:lnTo>
                    <a:pt x="0" y="1652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12" y="2057374"/>
              <a:ext cx="6515100" cy="1676400"/>
            </a:xfrm>
            <a:custGeom>
              <a:avLst/>
              <a:gdLst/>
              <a:ahLst/>
              <a:cxnLst/>
              <a:rect l="l" t="t" r="r" b="b"/>
              <a:pathLst>
                <a:path w="6515100" h="1676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638300"/>
                  </a:lnTo>
                  <a:lnTo>
                    <a:pt x="698" y="1645920"/>
                  </a:lnTo>
                  <a:lnTo>
                    <a:pt x="30505" y="1675726"/>
                  </a:lnTo>
                  <a:lnTo>
                    <a:pt x="38100" y="1676400"/>
                  </a:lnTo>
                  <a:lnTo>
                    <a:pt x="6477000" y="1676400"/>
                  </a:lnTo>
                  <a:lnTo>
                    <a:pt x="6512319" y="1652955"/>
                  </a:lnTo>
                  <a:lnTo>
                    <a:pt x="6514414" y="1645920"/>
                  </a:lnTo>
                  <a:lnTo>
                    <a:pt x="6515100" y="16383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2057372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0"/>
                  </a:lnTo>
                  <a:lnTo>
                    <a:pt x="23473" y="281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4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24" y="240977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6191" y="222290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596899" y="1383710"/>
            <a:ext cx="6516370" cy="22561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3.53</a:t>
            </a:r>
            <a:r>
              <a:rPr sz="1200" spc="-10" dirty="0">
                <a:solidFill>
                  <a:srgbClr val="212121"/>
                </a:solidFill>
                <a:latin typeface="PMingLiU"/>
                <a:cs typeface="PMingLiU"/>
              </a:rPr>
              <a:t>、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批量运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脚本：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15"/>
              </a:spcBef>
            </a:pPr>
            <a:r>
              <a:rPr sz="1200" spc="-25" dirty="0">
                <a:solidFill>
                  <a:srgbClr val="660099"/>
                </a:solidFill>
                <a:latin typeface="Arial"/>
                <a:cs typeface="Arial"/>
              </a:rPr>
              <a:t>top_level_dir</a:t>
            </a:r>
            <a:r>
              <a:rPr sz="1200" spc="10" dirty="0">
                <a:solidFill>
                  <a:srgbClr val="660099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660099"/>
                </a:solidFill>
                <a:latin typeface="Microsoft JhengHei"/>
                <a:cs typeface="Microsoft JhengHei"/>
              </a:rPr>
              <a:t>路</a:t>
            </a:r>
            <a:r>
              <a:rPr sz="1200" spc="-90" dirty="0">
                <a:solidFill>
                  <a:srgbClr val="660099"/>
                </a:solidFill>
                <a:latin typeface="PMingLiU"/>
                <a:cs typeface="PMingLiU"/>
              </a:rPr>
              <a:t>径</a:t>
            </a:r>
            <a:r>
              <a:rPr sz="1200" spc="-95" dirty="0">
                <a:solidFill>
                  <a:srgbClr val="660099"/>
                </a:solidFill>
                <a:latin typeface="Microsoft JhengHei"/>
                <a:cs typeface="Microsoft JhengHei"/>
              </a:rPr>
              <a:t>：</a:t>
            </a:r>
            <a:r>
              <a:rPr sz="1100" spc="-55" dirty="0">
                <a:solidFill>
                  <a:srgbClr val="444444"/>
                </a:solidFill>
                <a:latin typeface="PMingLiU"/>
                <a:cs typeface="PMingLiU"/>
              </a:rPr>
              <a:t>第</a:t>
            </a:r>
            <a:r>
              <a:rPr sz="1100" spc="-55" dirty="0">
                <a:solidFill>
                  <a:srgbClr val="444444"/>
                </a:solidFill>
                <a:latin typeface="Microsoft JhengHei"/>
                <a:cs typeface="Microsoft JhengHei"/>
              </a:rPr>
              <a:t>⼀次</a:t>
            </a:r>
            <a:r>
              <a:rPr sz="1100" spc="-55" dirty="0">
                <a:solidFill>
                  <a:srgbClr val="444444"/>
                </a:solidFill>
                <a:latin typeface="PMingLiU"/>
                <a:cs typeface="PMingLiU"/>
              </a:rPr>
              <a:t>运</a:t>
            </a:r>
            <a:r>
              <a:rPr sz="1100" spc="-55" dirty="0">
                <a:solidFill>
                  <a:srgbClr val="444444"/>
                </a:solidFill>
                <a:latin typeface="Microsoft JhengHei"/>
                <a:cs typeface="Microsoft JhengHei"/>
              </a:rPr>
              <a:t>⾏</a:t>
            </a:r>
            <a:r>
              <a:rPr sz="1100" spc="-55" dirty="0">
                <a:solidFill>
                  <a:srgbClr val="444444"/>
                </a:solidFill>
                <a:latin typeface="PMingLiU"/>
                <a:cs typeface="PMingLiU"/>
              </a:rPr>
              <a:t>时</a:t>
            </a:r>
            <a:r>
              <a:rPr sz="1100" spc="-55" dirty="0">
                <a:solidFill>
                  <a:srgbClr val="444444"/>
                </a:solidFill>
                <a:latin typeface="Microsoft JhengHei"/>
                <a:cs typeface="Microsoft JhengHei"/>
              </a:rPr>
              <a:t>如</a:t>
            </a:r>
            <a:r>
              <a:rPr sz="1100" spc="-55" dirty="0">
                <a:solidFill>
                  <a:srgbClr val="444444"/>
                </a:solidFill>
                <a:latin typeface="PMingLiU"/>
                <a:cs typeface="PMingLiU"/>
              </a:rPr>
              <a:t>果</a:t>
            </a:r>
            <a:r>
              <a:rPr sz="1100" spc="-55" dirty="0">
                <a:solidFill>
                  <a:srgbClr val="444444"/>
                </a:solidFill>
                <a:latin typeface="Microsoft JhengHei"/>
                <a:cs typeface="Microsoft JhengHei"/>
              </a:rPr>
              <a:t>为</a:t>
            </a:r>
            <a:r>
              <a:rPr sz="1150" spc="-50" dirty="0">
                <a:solidFill>
                  <a:srgbClr val="444444"/>
                </a:solidFill>
                <a:latin typeface="Arial"/>
                <a:cs typeface="Arial"/>
              </a:rPr>
              <a:t>None</a:t>
            </a:r>
            <a:r>
              <a:rPr sz="1150" spc="5" dirty="0">
                <a:solidFill>
                  <a:srgbClr val="444444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444444"/>
                </a:solidFill>
                <a:latin typeface="Microsoft JhengHei"/>
                <a:cs typeface="Microsoft JhengHei"/>
              </a:rPr>
              <a:t>会取</a:t>
            </a:r>
            <a:r>
              <a:rPr sz="1100" spc="-55" dirty="0">
                <a:solidFill>
                  <a:srgbClr val="444444"/>
                </a:solidFill>
                <a:latin typeface="PMingLiU"/>
                <a:cs typeface="PMingLiU"/>
              </a:rPr>
              <a:t>当</a:t>
            </a:r>
            <a:r>
              <a:rPr sz="1100" spc="-55" dirty="0">
                <a:solidFill>
                  <a:srgbClr val="444444"/>
                </a:solidFill>
                <a:latin typeface="Microsoft JhengHei"/>
                <a:cs typeface="Microsoft JhengHei"/>
              </a:rPr>
              <a:t>前传⼊的</a:t>
            </a:r>
            <a:r>
              <a:rPr sz="1100" spc="-55" dirty="0">
                <a:solidFill>
                  <a:srgbClr val="444444"/>
                </a:solidFill>
                <a:latin typeface="PMingLiU"/>
                <a:cs typeface="PMingLiU"/>
              </a:rPr>
              <a:t>在</a:t>
            </a:r>
            <a:r>
              <a:rPr sz="1100" spc="-55" dirty="0">
                <a:solidFill>
                  <a:srgbClr val="444444"/>
                </a:solidFill>
                <a:latin typeface="Microsoft JhengHei"/>
                <a:cs typeface="Microsoft JhengHei"/>
              </a:rPr>
              <a:t>路</a:t>
            </a:r>
            <a:r>
              <a:rPr sz="1100" spc="-55" dirty="0">
                <a:solidFill>
                  <a:srgbClr val="444444"/>
                </a:solidFill>
                <a:latin typeface="PMingLiU"/>
                <a:cs typeface="PMingLiU"/>
              </a:rPr>
              <a:t>径</a:t>
            </a:r>
            <a:r>
              <a:rPr sz="1100" spc="25" dirty="0">
                <a:solidFill>
                  <a:srgbClr val="444444"/>
                </a:solidFill>
                <a:latin typeface="Microsoft JhengHei"/>
                <a:cs typeface="Microsoft JhengHei"/>
              </a:rPr>
              <a:t>为 </a:t>
            </a:r>
            <a:r>
              <a:rPr sz="1150" spc="-10" dirty="0">
                <a:solidFill>
                  <a:srgbClr val="444444"/>
                </a:solidFill>
                <a:latin typeface="Arial"/>
                <a:cs typeface="Arial"/>
              </a:rPr>
              <a:t>top_level_dir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625"/>
              </a:spcBef>
            </a:pPr>
            <a:endParaRPr sz="1050">
              <a:latin typeface="Arial"/>
              <a:cs typeface="Arial"/>
            </a:endParaRPr>
          </a:p>
          <a:p>
            <a:pPr marR="257175" algn="r">
              <a:lnSpc>
                <a:spcPct val="100000"/>
              </a:lnSpc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os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getcwd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"\\cases"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marR="5080" indent="-318770">
              <a:lnSpc>
                <a:spcPct val="119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discover</a:t>
            </a:r>
            <a:r>
              <a:rPr sz="1050" spc="9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9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unittest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defaultTestLoader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discover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9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pattern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"test*.py"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95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to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p_level_dir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None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runner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unittest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TextTestRunner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runner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run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discover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62774" y="217165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6134100"/>
            <a:ext cx="2314574" cy="222884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61</a:t>
            </a:fld>
            <a:endParaRPr spc="-25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4897" y="459785"/>
            <a:ext cx="960119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excel+ddt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5022260"/>
            <a:ext cx="5096510" cy="3939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3.6</a:t>
            </a:r>
            <a:r>
              <a:rPr sz="1200" spc="-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⽆⼈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值守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⾃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动化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登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封装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杂案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循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环登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实现</a:t>
            </a:r>
            <a:endParaRPr sz="13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415"/>
              </a:spcBef>
            </a:pPr>
            <a:endParaRPr sz="1200">
              <a:latin typeface="Microsoft JhengHei"/>
              <a:cs typeface="Microsoft JhengHei"/>
            </a:endParaRPr>
          </a:p>
          <a:p>
            <a:pPr marL="12700" marR="4096385">
              <a:lnSpc>
                <a:spcPct val="168300"/>
              </a:lnSpc>
            </a:pP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3.7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框架封</a:t>
            </a:r>
            <a:r>
              <a:rPr sz="1300" spc="-140" dirty="0">
                <a:solidFill>
                  <a:srgbClr val="252525"/>
                </a:solidFill>
                <a:latin typeface="PMingLiU"/>
                <a:cs typeface="PMingLiU"/>
              </a:rPr>
              <a:t>装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构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登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构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⻆⾊管理</a:t>
            </a:r>
            <a:endParaRPr sz="13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1535"/>
              </a:spcBef>
            </a:pP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sz="1550" spc="-145" dirty="0">
                <a:solidFill>
                  <a:srgbClr val="252525"/>
                </a:solidFill>
                <a:latin typeface="PMingLiU"/>
                <a:cs typeface="PMingLiU"/>
              </a:rPr>
              <a:t>作</a:t>
            </a:r>
            <a:r>
              <a:rPr sz="1500" spc="-65" dirty="0">
                <a:solidFill>
                  <a:srgbClr val="252525"/>
                </a:solidFill>
                <a:latin typeface="PMingLiU"/>
                <a:cs typeface="PMingLiU"/>
              </a:rPr>
              <a:t>业：</a:t>
            </a:r>
            <a:endParaRPr sz="1500">
              <a:latin typeface="PMingLiU"/>
              <a:cs typeface="PMingLiU"/>
            </a:endParaRPr>
          </a:p>
          <a:p>
            <a:pPr marL="62865">
              <a:lnSpc>
                <a:spcPct val="100000"/>
              </a:lnSpc>
              <a:spcBef>
                <a:spcPts val="1165"/>
              </a:spcBef>
            </a:pPr>
            <a:r>
              <a:rPr sz="1300" spc="-24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完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善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需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求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表</a:t>
            </a:r>
            <a:endParaRPr sz="1300">
              <a:latin typeface="Microsoft JhengHei"/>
              <a:cs typeface="Microsoft JhengHei"/>
            </a:endParaRPr>
          </a:p>
          <a:p>
            <a:pPr marL="62865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参照⻆⾊管理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模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块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封装⽅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，任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⼀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模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块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进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⾏封装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------------------------------------------------------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19124" y="819123"/>
            <a:ext cx="6515100" cy="361950"/>
            <a:chOff x="619124" y="819123"/>
            <a:chExt cx="6515100" cy="361950"/>
          </a:xfrm>
        </p:grpSpPr>
        <p:sp>
          <p:nvSpPr>
            <p:cNvPr id="5" name="object 5"/>
            <p:cNvSpPr/>
            <p:nvPr/>
          </p:nvSpPr>
          <p:spPr>
            <a:xfrm>
              <a:off x="619124" y="81912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1"/>
                  </a:lnTo>
                  <a:lnTo>
                    <a:pt x="23473" y="2810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842391" y="9751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606280" y="814366"/>
          <a:ext cx="6617334" cy="37706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73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972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315">
                <a:tc gridSpan="3">
                  <a:txBody>
                    <a:bodyPr/>
                    <a:lstStyle/>
                    <a:p>
                      <a:pPr marR="28257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10" dirty="0">
                          <a:solidFill>
                            <a:srgbClr val="8B8B8B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L w="19050">
                      <a:solidFill>
                        <a:srgbClr val="E7E8E7"/>
                      </a:solidFill>
                      <a:prstDash val="solid"/>
                    </a:lnL>
                    <a:lnR w="19050">
                      <a:solidFill>
                        <a:srgbClr val="E7E8E7"/>
                      </a:solidFill>
                      <a:prstDash val="solid"/>
                    </a:lnR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19050">
                      <a:solidFill>
                        <a:srgbClr val="E7E8E7"/>
                      </a:solidFill>
                      <a:prstDash val="solid"/>
                    </a:lnL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2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dirty="0">
                          <a:solidFill>
                            <a:srgbClr val="8F20CC"/>
                          </a:solidFill>
                          <a:latin typeface="Courier New"/>
                          <a:cs typeface="Courier New"/>
                        </a:rPr>
                        <a:t>get_data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filename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050" spc="95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sheetnum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R w="19050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r>
                        <a:rPr sz="1050" spc="1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'testdata.xls'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book_data</a:t>
                      </a:r>
                      <a:r>
                        <a:rPr sz="1050" spc="3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3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xlrd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open_workbook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book_sheet</a:t>
                      </a:r>
                      <a:r>
                        <a:rPr sz="1050" spc="3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3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book_data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sheet_by_index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491865" algn="l"/>
                        </a:tabLst>
                      </a:pP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#book_sheet</a:t>
                      </a:r>
                      <a:r>
                        <a:rPr sz="1050" spc="2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 = </a:t>
                      </a:r>
                      <a:r>
                        <a:rPr sz="1050" spc="-1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book_data.sheet_by_index(1)</a:t>
                      </a: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	# 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开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⽂件的中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第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⼀个表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367280" algn="l"/>
                        </a:tabLst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rows_num</a:t>
                      </a:r>
                      <a:r>
                        <a:rPr sz="1050" spc="2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book_sheet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nrows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⾏数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768600" algn="l"/>
                        </a:tabLst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rows0</a:t>
                      </a:r>
                      <a:r>
                        <a:rPr sz="1050" spc="1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book_sheet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row_values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第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⼀⾏的各个名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称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作为字典的键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1965960" algn="l"/>
                        </a:tabLst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rows0_num</a:t>
                      </a:r>
                      <a:r>
                        <a:rPr sz="1050" spc="3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len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rows0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这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个可以知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道有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⼏列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085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list</a:t>
                      </a:r>
                      <a:r>
                        <a:rPr sz="1050" spc="1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25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[]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050" spc="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range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050" spc="2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rows_num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3410585" algn="l"/>
                        </a:tabLst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rows_data</a:t>
                      </a:r>
                      <a:r>
                        <a:rPr sz="1050" spc="3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book_sheet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row_values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i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取每⼀⾏的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值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作为列表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rows_dir</a:t>
                      </a:r>
                      <a:r>
                        <a:rPr sz="1050" spc="2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3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25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{}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2848610" algn="l"/>
                        </a:tabLst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for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050" spc="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in</a:t>
                      </a:r>
                      <a:r>
                        <a:rPr sz="1050" spc="1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range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050" spc="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rows0_num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):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将每⼀列的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值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与每⼀⾏对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应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起</a:t>
                      </a:r>
                      <a:r>
                        <a:rPr sz="1100" spc="-50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来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15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68199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rows_dir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rows0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]]</a:t>
                      </a:r>
                      <a:r>
                        <a:rPr sz="1050" spc="4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4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rows_data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[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y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]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16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6068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list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append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rows_dir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17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sz="1050" spc="3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list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499" y="1266824"/>
            <a:ext cx="152399" cy="1809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499" y="3171824"/>
            <a:ext cx="152399" cy="1809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52499" y="3743324"/>
            <a:ext cx="152399" cy="180974"/>
          </a:xfrm>
          <a:prstGeom prst="rect">
            <a:avLst/>
          </a:prstGeom>
        </p:spPr>
      </p:pic>
      <p:sp>
        <p:nvSpPr>
          <p:cNvPr id="11" name="object 11"/>
          <p:cNvSpPr/>
          <p:nvPr/>
        </p:nvSpPr>
        <p:spPr>
          <a:xfrm>
            <a:off x="6962774" y="93340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62</a:t>
            </a:fld>
            <a:endParaRPr spc="-25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6899" y="490219"/>
            <a:ext cx="3581400" cy="51943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spc="-229" dirty="0"/>
              <a:t>第</a:t>
            </a:r>
            <a:r>
              <a:rPr sz="3050" spc="-70" dirty="0"/>
              <a:t>四</a:t>
            </a:r>
            <a:r>
              <a:rPr spc="-125" dirty="0"/>
              <a:t>章 数据</a:t>
            </a:r>
            <a:r>
              <a:rPr sz="3100" spc="-130" dirty="0"/>
              <a:t>驱</a:t>
            </a:r>
            <a:r>
              <a:rPr spc="-229" dirty="0">
                <a:latin typeface="Microsoft JhengHei"/>
                <a:cs typeface="Microsoft JhengHei"/>
              </a:rPr>
              <a:t>动</a:t>
            </a:r>
            <a:r>
              <a:rPr spc="-140" dirty="0"/>
              <a:t>框架</a:t>
            </a:r>
            <a:endParaRPr sz="31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4199" y="1193210"/>
            <a:ext cx="1098550" cy="558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222250" lvl="1" indent="-206375">
              <a:lnSpc>
                <a:spcPct val="100000"/>
              </a:lnSpc>
              <a:spcBef>
                <a:spcPts val="105"/>
              </a:spcBef>
              <a:buSzPct val="91666"/>
              <a:buFont typeface="Arial"/>
              <a:buAutoNum type="arabicPeriod"/>
              <a:tabLst>
                <a:tab pos="222250" algn="l"/>
              </a:tabLst>
            </a:pP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⽂件</a:t>
            </a:r>
            <a:endParaRPr sz="1300">
              <a:latin typeface="Microsoft JhengHei"/>
              <a:cs typeface="Microsoft JhengHei"/>
            </a:endParaRPr>
          </a:p>
          <a:p>
            <a:pPr marL="313055" lvl="2" indent="-173990">
              <a:lnSpc>
                <a:spcPct val="100000"/>
              </a:lnSpc>
              <a:spcBef>
                <a:spcPts val="1065"/>
              </a:spcBef>
              <a:buSzPct val="50000"/>
              <a:buFont typeface="PMingLiU"/>
              <a:buChar char="●"/>
              <a:tabLst>
                <a:tab pos="313055" algn="l"/>
              </a:tabLst>
            </a:pPr>
            <a:r>
              <a:rPr sz="1300" spc="-100" dirty="0">
                <a:solidFill>
                  <a:srgbClr val="252525"/>
                </a:solidFill>
                <a:latin typeface="Arial"/>
                <a:cs typeface="Arial"/>
              </a:rPr>
              <a:t>CSV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⽂件：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650" y="3661130"/>
            <a:ext cx="6350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⽂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⽂件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4327880"/>
            <a:ext cx="920750" cy="556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355" indent="-173990">
              <a:lnSpc>
                <a:spcPct val="100000"/>
              </a:lnSpc>
              <a:spcBef>
                <a:spcPts val="95"/>
              </a:spcBef>
              <a:buSzPct val="50000"/>
              <a:buFont typeface="PMingLiU"/>
              <a:buChar char="●"/>
              <a:tabLst>
                <a:tab pos="300355" algn="l"/>
              </a:tabLst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路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径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操作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乱码问题：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199" y="37175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09599" y="1866878"/>
            <a:ext cx="6534150" cy="1695450"/>
            <a:chOff x="609599" y="1866878"/>
            <a:chExt cx="6534150" cy="1695450"/>
          </a:xfrm>
        </p:grpSpPr>
        <p:sp>
          <p:nvSpPr>
            <p:cNvPr id="8" name="object 8"/>
            <p:cNvSpPr/>
            <p:nvPr/>
          </p:nvSpPr>
          <p:spPr>
            <a:xfrm>
              <a:off x="614362" y="1871640"/>
              <a:ext cx="6524625" cy="1685925"/>
            </a:xfrm>
            <a:custGeom>
              <a:avLst/>
              <a:gdLst/>
              <a:ahLst/>
              <a:cxnLst/>
              <a:rect l="l" t="t" r="r" b="b"/>
              <a:pathLst>
                <a:path w="6524625" h="1685925">
                  <a:moveTo>
                    <a:pt x="0" y="1652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1652587"/>
                  </a:lnTo>
                  <a:lnTo>
                    <a:pt x="6524623" y="1656978"/>
                  </a:lnTo>
                  <a:lnTo>
                    <a:pt x="6523778" y="1661217"/>
                  </a:lnTo>
                  <a:lnTo>
                    <a:pt x="6522086" y="1665274"/>
                  </a:lnTo>
                  <a:lnTo>
                    <a:pt x="6520394" y="1669370"/>
                  </a:lnTo>
                  <a:lnTo>
                    <a:pt x="6491287" y="1685924"/>
                  </a:lnTo>
                  <a:lnTo>
                    <a:pt x="33337" y="1685924"/>
                  </a:lnTo>
                  <a:lnTo>
                    <a:pt x="2537" y="1665274"/>
                  </a:lnTo>
                  <a:lnTo>
                    <a:pt x="845" y="1661217"/>
                  </a:lnTo>
                  <a:lnTo>
                    <a:pt x="0" y="1656978"/>
                  </a:lnTo>
                  <a:lnTo>
                    <a:pt x="0" y="1652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12" y="1876399"/>
              <a:ext cx="6515100" cy="1676400"/>
            </a:xfrm>
            <a:custGeom>
              <a:avLst/>
              <a:gdLst/>
              <a:ahLst/>
              <a:cxnLst/>
              <a:rect l="l" t="t" r="r" b="b"/>
              <a:pathLst>
                <a:path w="6515100" h="1676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638300"/>
                  </a:lnTo>
                  <a:lnTo>
                    <a:pt x="698" y="1645932"/>
                  </a:lnTo>
                  <a:lnTo>
                    <a:pt x="30505" y="1675726"/>
                  </a:lnTo>
                  <a:lnTo>
                    <a:pt x="38100" y="1676400"/>
                  </a:lnTo>
                  <a:lnTo>
                    <a:pt x="6477000" y="1676400"/>
                  </a:lnTo>
                  <a:lnTo>
                    <a:pt x="6484607" y="1675726"/>
                  </a:lnTo>
                  <a:lnTo>
                    <a:pt x="6491630" y="1673631"/>
                  </a:lnTo>
                  <a:lnTo>
                    <a:pt x="6498082" y="1670151"/>
                  </a:lnTo>
                  <a:lnTo>
                    <a:pt x="6503949" y="1665262"/>
                  </a:lnTo>
                  <a:lnTo>
                    <a:pt x="6508826" y="1659394"/>
                  </a:lnTo>
                  <a:lnTo>
                    <a:pt x="6512319" y="1652955"/>
                  </a:lnTo>
                  <a:lnTo>
                    <a:pt x="6514414" y="1645932"/>
                  </a:lnTo>
                  <a:lnTo>
                    <a:pt x="6515100" y="16383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9448" y="2290445"/>
            <a:ext cx="3876675" cy="1168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30835" algn="l"/>
                <a:tab pos="113347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spc="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import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	</a:t>
            </a:r>
            <a:r>
              <a:rPr sz="1050" spc="-25" dirty="0">
                <a:solidFill>
                  <a:srgbClr val="6A737D"/>
                </a:solidFill>
                <a:latin typeface="Courier New"/>
                <a:cs typeface="Courier New"/>
              </a:rPr>
              <a:t>csv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spc="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p='test.csv'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spc="24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c=csv.reader(open(p,'r',encoding='utf-</a:t>
            </a:r>
            <a:r>
              <a:rPr sz="1050" spc="-20" dirty="0">
                <a:solidFill>
                  <a:srgbClr val="6A737D"/>
                </a:solidFill>
                <a:latin typeface="Courier New"/>
                <a:cs typeface="Courier New"/>
              </a:rPr>
              <a:t>8'))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spc="1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for</a:t>
            </a:r>
            <a:r>
              <a:rPr sz="1050" spc="1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cs</a:t>
            </a:r>
            <a:r>
              <a:rPr sz="1050" spc="1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in</a:t>
            </a:r>
            <a:r>
              <a:rPr sz="1050" spc="1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6A737D"/>
                </a:solidFill>
                <a:latin typeface="Courier New"/>
                <a:cs typeface="Courier New"/>
              </a:rPr>
              <a:t>c: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  <a:tab pos="812165" algn="l"/>
              </a:tabLst>
            </a:pPr>
            <a:r>
              <a:rPr sz="1050" spc="-50" dirty="0">
                <a:solidFill>
                  <a:srgbClr val="6A737D"/>
                </a:solidFill>
                <a:latin typeface="Courier New"/>
                <a:cs typeface="Courier New"/>
              </a:rPr>
              <a:t>#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print(cs[1])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9124" y="1876399"/>
            <a:ext cx="6515100" cy="361950"/>
            <a:chOff x="619124" y="1876399"/>
            <a:chExt cx="6515100" cy="361950"/>
          </a:xfrm>
        </p:grpSpPr>
        <p:sp>
          <p:nvSpPr>
            <p:cNvPr id="12" name="object 12"/>
            <p:cNvSpPr/>
            <p:nvPr/>
          </p:nvSpPr>
          <p:spPr>
            <a:xfrm>
              <a:off x="619124" y="187639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1"/>
                  </a:lnTo>
                  <a:lnTo>
                    <a:pt x="23473" y="281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222880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191" y="20419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09828" y="19473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2774" y="200020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63</a:t>
            </a:fld>
            <a:endParaRPr spc="-25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5404052"/>
            <a:ext cx="7874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代码加⼊：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1499" y="7908335"/>
            <a:ext cx="1299210" cy="558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4.2</a:t>
            </a:r>
            <a:r>
              <a:rPr sz="1300" spc="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Excel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endParaRPr sz="1300">
              <a:latin typeface="PMingLiU"/>
              <a:cs typeface="PMingLiU"/>
            </a:endParaRPr>
          </a:p>
          <a:p>
            <a:pPr marL="325755" indent="-173990">
              <a:lnSpc>
                <a:spcPct val="100000"/>
              </a:lnSpc>
              <a:spcBef>
                <a:spcPts val="1065"/>
              </a:spcBef>
              <a:buSzPct val="50000"/>
              <a:buFont typeface="PMingLiU"/>
              <a:buChar char="●"/>
              <a:tabLst>
                <a:tab pos="325755" algn="l"/>
              </a:tabLst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读取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exel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: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xlrd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534149" cy="48386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5734050"/>
            <a:ext cx="4714874" cy="1752599"/>
          </a:xfrm>
          <a:prstGeom prst="rect">
            <a:avLst/>
          </a:prstGeom>
        </p:spPr>
      </p:pic>
      <p:grpSp>
        <p:nvGrpSpPr>
          <p:cNvPr id="6" name="object 6"/>
          <p:cNvGrpSpPr/>
          <p:nvPr/>
        </p:nvGrpSpPr>
        <p:grpSpPr>
          <a:xfrm>
            <a:off x="609599" y="8591527"/>
            <a:ext cx="6534150" cy="742950"/>
            <a:chOff x="609599" y="8591527"/>
            <a:chExt cx="6534150" cy="742950"/>
          </a:xfrm>
        </p:grpSpPr>
        <p:sp>
          <p:nvSpPr>
            <p:cNvPr id="7" name="object 7"/>
            <p:cNvSpPr/>
            <p:nvPr/>
          </p:nvSpPr>
          <p:spPr>
            <a:xfrm>
              <a:off x="614362" y="8596290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59"/>
                  </a:lnTo>
                  <a:lnTo>
                    <a:pt x="4229" y="16411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529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678"/>
                  </a:lnTo>
                  <a:lnTo>
                    <a:pt x="0" y="704440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12" y="8601049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32"/>
                  </a:lnTo>
                  <a:lnTo>
                    <a:pt x="30505" y="723226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484607" y="723226"/>
                  </a:lnTo>
                  <a:lnTo>
                    <a:pt x="6491630" y="721131"/>
                  </a:lnTo>
                  <a:lnTo>
                    <a:pt x="6498082" y="717651"/>
                  </a:lnTo>
                  <a:lnTo>
                    <a:pt x="6503949" y="712762"/>
                  </a:lnTo>
                  <a:lnTo>
                    <a:pt x="6508826" y="706894"/>
                  </a:lnTo>
                  <a:lnTo>
                    <a:pt x="6512319" y="700455"/>
                  </a:lnTo>
                  <a:lnTo>
                    <a:pt x="6514414" y="693432"/>
                  </a:lnTo>
                  <a:lnTo>
                    <a:pt x="6515100" y="6858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9448" y="9045575"/>
            <a:ext cx="1628139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pip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install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xlrd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4" y="8601049"/>
            <a:ext cx="6515100" cy="361950"/>
            <a:chOff x="619124" y="8601049"/>
            <a:chExt cx="6515100" cy="361950"/>
          </a:xfrm>
        </p:grpSpPr>
        <p:sp>
          <p:nvSpPr>
            <p:cNvPr id="11" name="object 11"/>
            <p:cNvSpPr/>
            <p:nvPr/>
          </p:nvSpPr>
          <p:spPr>
            <a:xfrm>
              <a:off x="619124" y="860104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2"/>
                  </a:lnTo>
                  <a:lnTo>
                    <a:pt x="23473" y="281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895345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87665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86719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871532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64</a:t>
            </a:fld>
            <a:endParaRPr spc="-25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459785"/>
            <a:ext cx="83121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写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excel:xwt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1964735"/>
            <a:ext cx="301879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注</a:t>
            </a:r>
            <a:r>
              <a:rPr sz="1300" spc="-2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xlrd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75" dirty="0">
                <a:solidFill>
                  <a:srgbClr val="252525"/>
                </a:solidFill>
                <a:latin typeface="Arial"/>
                <a:cs typeface="Arial"/>
              </a:rPr>
              <a:t>2.0.1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不⽀持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xlsx,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需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回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退</a:t>
            </a:r>
            <a:r>
              <a:rPr sz="1300" spc="20" dirty="0">
                <a:solidFill>
                  <a:srgbClr val="252525"/>
                </a:solidFill>
                <a:latin typeface="Microsoft JhengHei"/>
                <a:cs typeface="Microsoft JhengHei"/>
              </a:rPr>
              <a:t>到 </a:t>
            </a:r>
            <a:r>
              <a:rPr sz="1300" spc="-55" dirty="0">
                <a:solidFill>
                  <a:srgbClr val="252525"/>
                </a:solidFill>
                <a:latin typeface="Arial"/>
                <a:cs typeface="Arial"/>
              </a:rPr>
              <a:t>1.2.0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6622460"/>
            <a:ext cx="115252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4.3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Json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与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xml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5171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09599" y="809602"/>
            <a:ext cx="6534150" cy="742950"/>
            <a:chOff x="609599" y="809602"/>
            <a:chExt cx="6534150" cy="742950"/>
          </a:xfrm>
        </p:grpSpPr>
        <p:sp>
          <p:nvSpPr>
            <p:cNvPr id="7" name="object 7"/>
            <p:cNvSpPr/>
            <p:nvPr/>
          </p:nvSpPr>
          <p:spPr>
            <a:xfrm>
              <a:off x="614362" y="814365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11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78"/>
                  </a:lnTo>
                  <a:lnTo>
                    <a:pt x="6523778" y="708717"/>
                  </a:lnTo>
                  <a:lnTo>
                    <a:pt x="6522086" y="712774"/>
                  </a:lnTo>
                  <a:lnTo>
                    <a:pt x="6520394" y="716870"/>
                  </a:lnTo>
                  <a:lnTo>
                    <a:pt x="6504044" y="730824"/>
                  </a:lnTo>
                  <a:lnTo>
                    <a:pt x="6499959" y="732529"/>
                  </a:lnTo>
                  <a:lnTo>
                    <a:pt x="6495707" y="733386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386"/>
                  </a:lnTo>
                  <a:lnTo>
                    <a:pt x="24664" y="732529"/>
                  </a:lnTo>
                  <a:lnTo>
                    <a:pt x="20579" y="730824"/>
                  </a:lnTo>
                  <a:lnTo>
                    <a:pt x="16495" y="729148"/>
                  </a:lnTo>
                  <a:lnTo>
                    <a:pt x="0" y="704478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12" y="819124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32"/>
                  </a:lnTo>
                  <a:lnTo>
                    <a:pt x="30505" y="723226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08826" y="706894"/>
                  </a:lnTo>
                  <a:lnTo>
                    <a:pt x="6512319" y="700455"/>
                  </a:lnTo>
                  <a:lnTo>
                    <a:pt x="6514414" y="693432"/>
                  </a:lnTo>
                  <a:lnTo>
                    <a:pt x="6515100" y="6858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49448" y="1263650"/>
            <a:ext cx="1628139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pip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install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xlrd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4" y="819125"/>
            <a:ext cx="6515100" cy="361950"/>
            <a:chOff x="619124" y="819125"/>
            <a:chExt cx="6515100" cy="361950"/>
          </a:xfrm>
        </p:grpSpPr>
        <p:sp>
          <p:nvSpPr>
            <p:cNvPr id="11" name="object 11"/>
            <p:cNvSpPr/>
            <p:nvPr/>
          </p:nvSpPr>
          <p:spPr>
            <a:xfrm>
              <a:off x="619124" y="81912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2"/>
                  </a:lnTo>
                  <a:lnTo>
                    <a:pt x="23473" y="281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117152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9751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8805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93340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2295525"/>
            <a:ext cx="6534149" cy="3895724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65</a:t>
            </a:fld>
            <a:endParaRPr spc="-25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3603035"/>
            <a:ext cx="6384290" cy="14820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45" dirty="0">
                <a:solidFill>
                  <a:srgbClr val="333333"/>
                </a:solidFill>
                <a:latin typeface="Arial"/>
                <a:cs typeface="Arial"/>
              </a:rPr>
              <a:t>dump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⽤于将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dict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类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型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的数据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转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成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str</a:t>
            </a:r>
            <a:r>
              <a:rPr sz="1300" spc="-3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并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写⼊到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json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⽂件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load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⽤于从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json</a:t>
            </a:r>
            <a:r>
              <a:rPr sz="1300" spc="-105" dirty="0">
                <a:solidFill>
                  <a:srgbClr val="333333"/>
                </a:solidFill>
                <a:latin typeface="Microsoft JhengHei"/>
                <a:cs typeface="Microsoft JhengHei"/>
              </a:rPr>
              <a:t>⽂件中读取数据</a:t>
            </a:r>
            <a:endParaRPr sz="1300">
              <a:latin typeface="Microsoft JhengHei"/>
              <a:cs typeface="Microsoft JhengHei"/>
            </a:endParaRPr>
          </a:p>
          <a:p>
            <a:pPr marL="12700" marR="5080">
              <a:lnSpc>
                <a:spcPct val="129800"/>
              </a:lnSpc>
              <a:spcBef>
                <a:spcPts val="600"/>
              </a:spcBef>
            </a:pPr>
            <a:r>
              <a:rPr sz="1300" spc="-50" dirty="0">
                <a:solidFill>
                  <a:srgbClr val="333333"/>
                </a:solidFill>
                <a:latin typeface="Arial"/>
                <a:cs typeface="Arial"/>
              </a:rPr>
              <a:t>dumps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⽤于将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dict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类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型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的数据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转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成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str</a:t>
            </a:r>
            <a:r>
              <a:rPr sz="1300" spc="-3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因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为如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果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直接将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dict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类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型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的数据写⼊</a:t>
            </a:r>
            <a:r>
              <a:rPr sz="1300" spc="-30" dirty="0">
                <a:solidFill>
                  <a:srgbClr val="333333"/>
                </a:solidFill>
                <a:latin typeface="Arial"/>
                <a:cs typeface="Arial"/>
              </a:rPr>
              <a:t>json</a:t>
            </a:r>
            <a:r>
              <a:rPr sz="1300" spc="-105" dirty="0">
                <a:solidFill>
                  <a:srgbClr val="333333"/>
                </a:solidFill>
                <a:latin typeface="Microsoft JhengHei"/>
                <a:cs typeface="Microsoft JhengHei"/>
              </a:rPr>
              <a:t>⽂件中会发⽣报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错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，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因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此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在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将数据写⼊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时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需要⽤到该函数</a:t>
            </a:r>
            <a:r>
              <a:rPr sz="1300" spc="-5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35" dirty="0">
                <a:solidFill>
                  <a:srgbClr val="333333"/>
                </a:solidFill>
                <a:latin typeface="Arial"/>
                <a:cs typeface="Arial"/>
              </a:rPr>
              <a:t>loads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⽤于将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str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类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型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的数据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转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成</a:t>
            </a:r>
            <a:r>
              <a:rPr sz="1300" spc="-20" dirty="0">
                <a:solidFill>
                  <a:srgbClr val="333333"/>
                </a:solidFill>
                <a:latin typeface="Arial"/>
                <a:cs typeface="Arial"/>
              </a:rPr>
              <a:t>dict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7508285"/>
            <a:ext cx="72644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xml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⽂件：</a:t>
            </a:r>
            <a:endParaRPr sz="1300">
              <a:latin typeface="Microsoft JhengHei"/>
              <a:cs typeface="Microsoft Jheng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534149" cy="2705099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19124" y="5210150"/>
            <a:ext cx="6515100" cy="361950"/>
            <a:chOff x="619124" y="5210150"/>
            <a:chExt cx="6515100" cy="361950"/>
          </a:xfrm>
        </p:grpSpPr>
        <p:sp>
          <p:nvSpPr>
            <p:cNvPr id="6" name="object 6"/>
            <p:cNvSpPr/>
            <p:nvPr/>
          </p:nvSpPr>
          <p:spPr>
            <a:xfrm>
              <a:off x="619124" y="521015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2"/>
                  </a:lnTo>
                  <a:lnTo>
                    <a:pt x="23473" y="281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191" y="53756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6280" y="5205389"/>
          <a:ext cx="6617334" cy="18719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7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15">
                <a:tc gridSpan="2">
                  <a:txBody>
                    <a:bodyPr/>
                    <a:lstStyle/>
                    <a:p>
                      <a:pPr marR="28257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50" spc="-10" dirty="0">
                          <a:solidFill>
                            <a:srgbClr val="8B8B8B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E7E8E7"/>
                      </a:solidFill>
                      <a:prstDash val="solid"/>
                    </a:lnL>
                    <a:lnR w="19050">
                      <a:solidFill>
                        <a:srgbClr val="E7E8E7"/>
                      </a:solidFill>
                      <a:prstDash val="solid"/>
                    </a:lnR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19050">
                      <a:solidFill>
                        <a:srgbClr val="E7E8E7"/>
                      </a:solidFill>
                      <a:prstDash val="solid"/>
                    </a:lnL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r>
                        <a:rPr sz="1050" spc="3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json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R w="19050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a_dict</a:t>
                      </a:r>
                      <a:r>
                        <a:rPr sz="1050" spc="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{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'a'</a:t>
                      </a:r>
                      <a:r>
                        <a:rPr sz="1050" spc="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05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r>
                        <a:rPr sz="1050" spc="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"b"</a:t>
                      </a:r>
                      <a:r>
                        <a:rPr sz="1050" spc="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'qw'</a:t>
                      </a:r>
                      <a:r>
                        <a:rPr sz="1050" spc="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'''c'''</a:t>
                      </a:r>
                      <a:r>
                        <a:rPr sz="1050" spc="5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: [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'q'</a:t>
                      </a:r>
                      <a:r>
                        <a:rPr sz="1050" spc="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'w'</a:t>
                      </a:r>
                      <a:r>
                        <a:rPr sz="1050" spc="5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], 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'd'</a:t>
                      </a:r>
                      <a:r>
                        <a:rPr sz="1050" spc="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: 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100" spc="-55" dirty="0">
                          <a:solidFill>
                            <a:srgbClr val="F68000"/>
                          </a:solidFill>
                          <a:latin typeface="Microsoft JhengHei"/>
                          <a:cs typeface="Microsoft JhengHei"/>
                        </a:rPr>
                        <a:t>您好</a:t>
                      </a:r>
                      <a:r>
                        <a:rPr sz="1050" spc="-25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</a:t>
                      </a:r>
                      <a:r>
                        <a:rPr sz="1050" spc="-25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}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10"/>
                        </a:spcBef>
                        <a:tabLst>
                          <a:tab pos="4853940" algn="l"/>
                        </a:tabLst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a_json</a:t>
                      </a:r>
                      <a:r>
                        <a:rPr sz="1050" spc="4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3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 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json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dumps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a_dict</a:t>
                      </a:r>
                      <a:r>
                        <a:rPr sz="1050" spc="3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ensure_ascii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r>
                        <a:rPr sz="1050" spc="3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indent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1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	</a:t>
                      </a:r>
                      <a:r>
                        <a:rPr sz="1050" spc="5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 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缩进</a:t>
                      </a: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个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空格</a:t>
                      </a:r>
                      <a:endParaRPr sz="1100">
                        <a:latin typeface="PMingLiU"/>
                        <a:cs typeface="PMingLiU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type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a_json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a_json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6962774" y="533395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66</a:t>
            </a:fld>
            <a:endParaRPr spc="-25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09599" y="476227"/>
            <a:ext cx="6534150" cy="2647950"/>
            <a:chOff x="609599" y="476227"/>
            <a:chExt cx="6534150" cy="2647950"/>
          </a:xfrm>
        </p:grpSpPr>
        <p:sp>
          <p:nvSpPr>
            <p:cNvPr id="3" name="object 3"/>
            <p:cNvSpPr/>
            <p:nvPr/>
          </p:nvSpPr>
          <p:spPr>
            <a:xfrm>
              <a:off x="614362" y="480989"/>
              <a:ext cx="6524625" cy="2638425"/>
            </a:xfrm>
            <a:custGeom>
              <a:avLst/>
              <a:gdLst/>
              <a:ahLst/>
              <a:cxnLst/>
              <a:rect l="l" t="t" r="r" b="b"/>
              <a:pathLst>
                <a:path w="6524625" h="2638425">
                  <a:moveTo>
                    <a:pt x="0" y="2605087"/>
                  </a:moveTo>
                  <a:lnTo>
                    <a:pt x="0" y="33337"/>
                  </a:lnTo>
                  <a:lnTo>
                    <a:pt x="0" y="28832"/>
                  </a:lnTo>
                  <a:lnTo>
                    <a:pt x="845" y="24555"/>
                  </a:lnTo>
                  <a:lnTo>
                    <a:pt x="2537" y="20459"/>
                  </a:lnTo>
                  <a:lnTo>
                    <a:pt x="4229" y="16373"/>
                  </a:lnTo>
                  <a:lnTo>
                    <a:pt x="6638" y="12763"/>
                  </a:lnTo>
                  <a:lnTo>
                    <a:pt x="9764" y="9677"/>
                  </a:lnTo>
                  <a:lnTo>
                    <a:pt x="12890" y="6553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53"/>
                  </a:lnTo>
                  <a:lnTo>
                    <a:pt x="6514860" y="9677"/>
                  </a:lnTo>
                  <a:lnTo>
                    <a:pt x="6517986" y="12763"/>
                  </a:lnTo>
                  <a:lnTo>
                    <a:pt x="6520394" y="16373"/>
                  </a:lnTo>
                  <a:lnTo>
                    <a:pt x="6522086" y="20497"/>
                  </a:lnTo>
                  <a:lnTo>
                    <a:pt x="6523778" y="24555"/>
                  </a:lnTo>
                  <a:lnTo>
                    <a:pt x="6524623" y="28832"/>
                  </a:lnTo>
                  <a:lnTo>
                    <a:pt x="6524624" y="33337"/>
                  </a:lnTo>
                  <a:lnTo>
                    <a:pt x="6524624" y="2605087"/>
                  </a:lnTo>
                  <a:lnTo>
                    <a:pt x="6524623" y="2609478"/>
                  </a:lnTo>
                  <a:lnTo>
                    <a:pt x="6523778" y="2613716"/>
                  </a:lnTo>
                  <a:lnTo>
                    <a:pt x="6522086" y="2617774"/>
                  </a:lnTo>
                  <a:lnTo>
                    <a:pt x="6520394" y="2621870"/>
                  </a:lnTo>
                  <a:lnTo>
                    <a:pt x="6504044" y="2635824"/>
                  </a:lnTo>
                  <a:lnTo>
                    <a:pt x="6499959" y="2637529"/>
                  </a:lnTo>
                  <a:lnTo>
                    <a:pt x="6495707" y="2638386"/>
                  </a:lnTo>
                  <a:lnTo>
                    <a:pt x="6491287" y="2638424"/>
                  </a:lnTo>
                  <a:lnTo>
                    <a:pt x="33337" y="2638424"/>
                  </a:lnTo>
                  <a:lnTo>
                    <a:pt x="28916" y="2638386"/>
                  </a:lnTo>
                  <a:lnTo>
                    <a:pt x="24664" y="2637529"/>
                  </a:lnTo>
                  <a:lnTo>
                    <a:pt x="20579" y="2635824"/>
                  </a:lnTo>
                  <a:lnTo>
                    <a:pt x="16495" y="2634148"/>
                  </a:lnTo>
                  <a:lnTo>
                    <a:pt x="2537" y="2617774"/>
                  </a:lnTo>
                  <a:lnTo>
                    <a:pt x="845" y="2613716"/>
                  </a:lnTo>
                  <a:lnTo>
                    <a:pt x="0" y="2609478"/>
                  </a:lnTo>
                  <a:lnTo>
                    <a:pt x="0" y="2605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619112" y="485749"/>
              <a:ext cx="6515100" cy="2629535"/>
            </a:xfrm>
            <a:custGeom>
              <a:avLst/>
              <a:gdLst/>
              <a:ahLst/>
              <a:cxnLst/>
              <a:rect l="l" t="t" r="r" b="b"/>
              <a:pathLst>
                <a:path w="6515100" h="2629535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62"/>
                  </a:lnTo>
                  <a:lnTo>
                    <a:pt x="0" y="409587"/>
                  </a:lnTo>
                  <a:lnTo>
                    <a:pt x="0" y="2590800"/>
                  </a:lnTo>
                  <a:lnTo>
                    <a:pt x="698" y="2598432"/>
                  </a:lnTo>
                  <a:lnTo>
                    <a:pt x="30505" y="2628227"/>
                  </a:lnTo>
                  <a:lnTo>
                    <a:pt x="38100" y="2628912"/>
                  </a:lnTo>
                  <a:lnTo>
                    <a:pt x="6477000" y="2628912"/>
                  </a:lnTo>
                  <a:lnTo>
                    <a:pt x="6512319" y="2605455"/>
                  </a:lnTo>
                  <a:lnTo>
                    <a:pt x="6514414" y="2598432"/>
                  </a:lnTo>
                  <a:lnTo>
                    <a:pt x="6515100" y="2590825"/>
                  </a:lnTo>
                  <a:lnTo>
                    <a:pt x="6515100" y="409587"/>
                  </a:lnTo>
                  <a:lnTo>
                    <a:pt x="6515100" y="361962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596899" y="899794"/>
            <a:ext cx="4992370" cy="254698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56324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&lt;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?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xml</a:t>
            </a:r>
            <a:r>
              <a:rPr sz="1050" spc="9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version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"1.0"</a:t>
            </a:r>
            <a:r>
              <a:rPr sz="1050" spc="9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encoding="UTF-</a:t>
            </a:r>
            <a:r>
              <a:rPr sz="1050" spc="-20" dirty="0">
                <a:solidFill>
                  <a:srgbClr val="669900"/>
                </a:solidFill>
                <a:latin typeface="Courier New"/>
                <a:cs typeface="Courier New"/>
              </a:rPr>
              <a:t>8"?&gt;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&lt;users&gt;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  <a:tabLst>
                <a:tab pos="88455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&lt;user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id</a:t>
            </a:r>
            <a:r>
              <a:rPr sz="1050" spc="2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="1001"&gt;</a:t>
            </a:r>
            <a:endParaRPr sz="1050">
              <a:latin typeface="Courier New"/>
              <a:cs typeface="Courier New"/>
            </a:endParaRPr>
          </a:p>
          <a:p>
            <a:pPr marL="1205865" indent="-9607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4"/>
              <a:tabLst>
                <a:tab pos="1205865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&lt;username&gt;test1&lt;/username&gt;</a:t>
            </a:r>
            <a:endParaRPr sz="1050">
              <a:latin typeface="Courier New"/>
              <a:cs typeface="Courier New"/>
            </a:endParaRPr>
          </a:p>
          <a:p>
            <a:pPr marL="2971800" indent="-272669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4"/>
              <a:tabLst>
                <a:tab pos="2971800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&lt;password&gt;t123&lt;/password&gt;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4"/>
              <a:tabLst>
                <a:tab pos="884555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&lt;/user&gt;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  <a:tabLst>
                <a:tab pos="168719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7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&lt;user</a:t>
            </a:r>
            <a:r>
              <a:rPr sz="1050" spc="30" dirty="0">
                <a:solidFill>
                  <a:srgbClr val="669900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id="1002"&gt;</a:t>
            </a:r>
            <a:endParaRPr sz="1050">
              <a:latin typeface="Courier New"/>
              <a:cs typeface="Courier New"/>
            </a:endParaRPr>
          </a:p>
          <a:p>
            <a:pPr marL="1205865" indent="-9607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8"/>
              <a:tabLst>
                <a:tab pos="1205865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&lt;username&gt;test2&lt;/username&gt;</a:t>
            </a:r>
            <a:endParaRPr sz="1050">
              <a:latin typeface="Courier New"/>
              <a:cs typeface="Courier New"/>
            </a:endParaRPr>
          </a:p>
          <a:p>
            <a:pPr marL="1205865" indent="-9607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8"/>
              <a:tabLst>
                <a:tab pos="1205865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&lt;password&gt;t234&lt;/password&gt;</a:t>
            </a:r>
            <a:endParaRPr sz="1050">
              <a:latin typeface="Courier New"/>
              <a:cs typeface="Courier New"/>
            </a:endParaRPr>
          </a:p>
          <a:p>
            <a:pPr marL="1687195" indent="-152209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8"/>
              <a:tabLst>
                <a:tab pos="1687195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&lt;/user&gt;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8"/>
              <a:tabLst>
                <a:tab pos="563245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&lt;/users&gt;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xml: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9124" y="485751"/>
            <a:ext cx="6515100" cy="361950"/>
            <a:chOff x="619124" y="485751"/>
            <a:chExt cx="6515100" cy="361950"/>
          </a:xfrm>
        </p:grpSpPr>
        <p:sp>
          <p:nvSpPr>
            <p:cNvPr id="7" name="object 7"/>
            <p:cNvSpPr/>
            <p:nvPr/>
          </p:nvSpPr>
          <p:spPr>
            <a:xfrm>
              <a:off x="619124" y="48575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2"/>
                  </a:lnTo>
                  <a:lnTo>
                    <a:pt x="23474" y="281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838152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23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2774" y="600027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2" name="object 12"/>
          <p:cNvGrpSpPr/>
          <p:nvPr/>
        </p:nvGrpSpPr>
        <p:grpSpPr>
          <a:xfrm>
            <a:off x="609599" y="3571851"/>
            <a:ext cx="6534150" cy="2076450"/>
            <a:chOff x="609599" y="3571851"/>
            <a:chExt cx="6534150" cy="2076450"/>
          </a:xfrm>
        </p:grpSpPr>
        <p:sp>
          <p:nvSpPr>
            <p:cNvPr id="13" name="object 13"/>
            <p:cNvSpPr/>
            <p:nvPr/>
          </p:nvSpPr>
          <p:spPr>
            <a:xfrm>
              <a:off x="614362" y="3576614"/>
              <a:ext cx="6524625" cy="2066925"/>
            </a:xfrm>
            <a:custGeom>
              <a:avLst/>
              <a:gdLst/>
              <a:ahLst/>
              <a:cxnLst/>
              <a:rect l="l" t="t" r="r" b="b"/>
              <a:pathLst>
                <a:path w="6524625" h="2066925">
                  <a:moveTo>
                    <a:pt x="0" y="2033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373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53"/>
                  </a:lnTo>
                  <a:lnTo>
                    <a:pt x="16495" y="4133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33"/>
                  </a:lnTo>
                  <a:lnTo>
                    <a:pt x="6511733" y="6553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0394" y="16373"/>
                  </a:lnTo>
                  <a:lnTo>
                    <a:pt x="6522086" y="20497"/>
                  </a:lnTo>
                  <a:lnTo>
                    <a:pt x="6523778" y="24593"/>
                  </a:lnTo>
                  <a:lnTo>
                    <a:pt x="6524623" y="28870"/>
                  </a:lnTo>
                  <a:lnTo>
                    <a:pt x="6524624" y="33337"/>
                  </a:lnTo>
                  <a:lnTo>
                    <a:pt x="6524624" y="2033587"/>
                  </a:lnTo>
                  <a:lnTo>
                    <a:pt x="6504044" y="2064324"/>
                  </a:lnTo>
                  <a:lnTo>
                    <a:pt x="6499959" y="2066029"/>
                  </a:lnTo>
                  <a:lnTo>
                    <a:pt x="6495707" y="2066886"/>
                  </a:lnTo>
                  <a:lnTo>
                    <a:pt x="6491287" y="2066924"/>
                  </a:lnTo>
                  <a:lnTo>
                    <a:pt x="33337" y="2066924"/>
                  </a:lnTo>
                  <a:lnTo>
                    <a:pt x="28916" y="2066886"/>
                  </a:lnTo>
                  <a:lnTo>
                    <a:pt x="24664" y="2066029"/>
                  </a:lnTo>
                  <a:lnTo>
                    <a:pt x="20579" y="2064324"/>
                  </a:lnTo>
                  <a:lnTo>
                    <a:pt x="16495" y="2062648"/>
                  </a:lnTo>
                  <a:lnTo>
                    <a:pt x="0" y="2037978"/>
                  </a:lnTo>
                  <a:lnTo>
                    <a:pt x="0" y="2033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12" y="3581374"/>
              <a:ext cx="6515100" cy="2058035"/>
            </a:xfrm>
            <a:custGeom>
              <a:avLst/>
              <a:gdLst/>
              <a:ahLst/>
              <a:cxnLst/>
              <a:rect l="l" t="t" r="r" b="b"/>
              <a:pathLst>
                <a:path w="6515100" h="2058035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62"/>
                  </a:lnTo>
                  <a:lnTo>
                    <a:pt x="0" y="409587"/>
                  </a:lnTo>
                  <a:lnTo>
                    <a:pt x="0" y="2019300"/>
                  </a:lnTo>
                  <a:lnTo>
                    <a:pt x="698" y="2026932"/>
                  </a:lnTo>
                  <a:lnTo>
                    <a:pt x="30505" y="2056726"/>
                  </a:lnTo>
                  <a:lnTo>
                    <a:pt x="38100" y="2057412"/>
                  </a:lnTo>
                  <a:lnTo>
                    <a:pt x="6477000" y="2057412"/>
                  </a:lnTo>
                  <a:lnTo>
                    <a:pt x="6512319" y="2033955"/>
                  </a:lnTo>
                  <a:lnTo>
                    <a:pt x="6514414" y="2026932"/>
                  </a:lnTo>
                  <a:lnTo>
                    <a:pt x="6515100" y="2019325"/>
                  </a:lnTo>
                  <a:lnTo>
                    <a:pt x="6515100" y="409587"/>
                  </a:lnTo>
                  <a:lnTo>
                    <a:pt x="6515100" y="361962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5172074"/>
              <a:ext cx="152399" cy="1809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9124" y="358137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3"/>
                  </a:lnTo>
                  <a:lnTo>
                    <a:pt x="23473" y="281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124" y="393377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766191" y="37373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749448" y="3642797"/>
            <a:ext cx="6123305" cy="1902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15875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330835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330835" algn="l"/>
                <a:tab pos="972819" algn="l"/>
              </a:tabLst>
            </a:pPr>
            <a:r>
              <a:rPr sz="1050" spc="-10" dirty="0">
                <a:solidFill>
                  <a:srgbClr val="D63A49"/>
                </a:solidFill>
                <a:latin typeface="Courier New"/>
                <a:cs typeface="Courier New"/>
              </a:rPr>
              <a:t>import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xml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dom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minidom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dom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xml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dom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minidom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parse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"user.xml"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root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dom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documentElement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ls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root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getElementsByTagName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"user"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getAttribute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"id"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1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getElementsByTagName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"password"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)[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childNodes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nodeValue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for</a:t>
            </a:r>
            <a:r>
              <a:rPr sz="1050" spc="1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l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D63A49"/>
                </a:solidFill>
                <a:latin typeface="Courier New"/>
                <a:cs typeface="Courier New"/>
              </a:rPr>
              <a:t>in</a:t>
            </a:r>
            <a:r>
              <a:rPr sz="1050" spc="10" dirty="0">
                <a:solidFill>
                  <a:srgbClr val="D63A49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ls</a:t>
            </a:r>
            <a:r>
              <a:rPr sz="1050" spc="-25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651510" indent="-63881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651510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l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getElementsByTagName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"password"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)[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childNodes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0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]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nodeValue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62774" y="369565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1" name="object 21"/>
          <p:cNvGrpSpPr/>
          <p:nvPr/>
        </p:nvGrpSpPr>
        <p:grpSpPr>
          <a:xfrm>
            <a:off x="609599" y="6753201"/>
            <a:ext cx="6534150" cy="742950"/>
            <a:chOff x="609599" y="6753201"/>
            <a:chExt cx="6534150" cy="742950"/>
          </a:xfrm>
        </p:grpSpPr>
        <p:sp>
          <p:nvSpPr>
            <p:cNvPr id="22" name="object 22"/>
            <p:cNvSpPr/>
            <p:nvPr/>
          </p:nvSpPr>
          <p:spPr>
            <a:xfrm>
              <a:off x="614362" y="6757964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11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53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53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40"/>
                  </a:lnTo>
                  <a:lnTo>
                    <a:pt x="6523778" y="708678"/>
                  </a:lnTo>
                  <a:lnTo>
                    <a:pt x="6522086" y="712736"/>
                  </a:lnTo>
                  <a:lnTo>
                    <a:pt x="6520394" y="716832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678"/>
                  </a:lnTo>
                  <a:lnTo>
                    <a:pt x="0" y="704440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12" y="6762724"/>
              <a:ext cx="6515100" cy="724535"/>
            </a:xfrm>
            <a:custGeom>
              <a:avLst/>
              <a:gdLst/>
              <a:ahLst/>
              <a:cxnLst/>
              <a:rect l="l" t="t" r="r" b="b"/>
              <a:pathLst>
                <a:path w="6515100" h="724534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62"/>
                  </a:lnTo>
                  <a:lnTo>
                    <a:pt x="0" y="409587"/>
                  </a:lnTo>
                  <a:lnTo>
                    <a:pt x="0" y="685800"/>
                  </a:lnTo>
                  <a:lnTo>
                    <a:pt x="698" y="693432"/>
                  </a:lnTo>
                  <a:lnTo>
                    <a:pt x="30505" y="723226"/>
                  </a:lnTo>
                  <a:lnTo>
                    <a:pt x="38100" y="723912"/>
                  </a:lnTo>
                  <a:lnTo>
                    <a:pt x="6477000" y="723912"/>
                  </a:lnTo>
                  <a:lnTo>
                    <a:pt x="6512319" y="700455"/>
                  </a:lnTo>
                  <a:lnTo>
                    <a:pt x="6514414" y="693432"/>
                  </a:lnTo>
                  <a:lnTo>
                    <a:pt x="6515100" y="685825"/>
                  </a:lnTo>
                  <a:lnTo>
                    <a:pt x="6515100" y="409587"/>
                  </a:lnTo>
                  <a:lnTo>
                    <a:pt x="6515100" y="361962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619124" y="676272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3"/>
                  </a:lnTo>
                  <a:lnTo>
                    <a:pt x="23473" y="281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124" y="711512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66191" y="69187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596899" y="6070010"/>
            <a:ext cx="6553834" cy="33299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4.4</a:t>
            </a:r>
            <a:r>
              <a:rPr sz="1300" spc="6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ddt</a:t>
            </a:r>
            <a:r>
              <a:rPr sz="1300" spc="-80" dirty="0">
                <a:solidFill>
                  <a:srgbClr val="252525"/>
                </a:solidFill>
                <a:latin typeface="PMingLiU"/>
                <a:cs typeface="PMingLiU"/>
              </a:rPr>
              <a:t>框架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安装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ddt</a:t>
            </a:r>
            <a:r>
              <a:rPr sz="1300" spc="-50" dirty="0">
                <a:solidFill>
                  <a:srgbClr val="333333"/>
                </a:solidFill>
                <a:latin typeface="PMingLiU"/>
                <a:cs typeface="PMingLiU"/>
              </a:rPr>
              <a:t>库</a:t>
            </a:r>
            <a:endParaRPr sz="1300">
              <a:latin typeface="PMingLiU"/>
              <a:cs typeface="PMingLiU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200">
              <a:latin typeface="PMingLiU"/>
              <a:cs typeface="PMingLiU"/>
            </a:endParaRPr>
          </a:p>
          <a:p>
            <a:pPr marR="294005" algn="r">
              <a:lnSpc>
                <a:spcPct val="100000"/>
              </a:lnSpc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2700" indent="152400">
              <a:lnSpc>
                <a:spcPct val="100000"/>
              </a:lnSpc>
              <a:spcBef>
                <a:spcPts val="5"/>
              </a:spcBef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pip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install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ddt</a:t>
            </a:r>
            <a:endParaRPr sz="1050">
              <a:latin typeface="Courier New"/>
              <a:cs typeface="Courier New"/>
            </a:endParaRPr>
          </a:p>
          <a:p>
            <a:pPr marL="12700" marR="4667885">
              <a:lnSpc>
                <a:spcPct val="168300"/>
              </a:lnSpc>
              <a:spcBef>
                <a:spcPts val="720"/>
              </a:spcBef>
            </a:pPr>
            <a:r>
              <a:rPr sz="1300" spc="-295" dirty="0">
                <a:solidFill>
                  <a:srgbClr val="333333"/>
                </a:solidFill>
                <a:latin typeface="Arial"/>
                <a:cs typeface="Arial"/>
              </a:rPr>
              <a:t>@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符号⽤做函数的修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饰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符 </a:t>
            </a:r>
            <a:r>
              <a:rPr sz="1300" spc="-75" dirty="0">
                <a:solidFill>
                  <a:srgbClr val="333333"/>
                </a:solidFill>
                <a:latin typeface="Arial"/>
                <a:cs typeface="Arial"/>
              </a:rPr>
              <a:t>@data,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先执⾏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data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内的属</a:t>
            </a:r>
            <a:r>
              <a:rPr sz="1300" spc="-125" dirty="0">
                <a:solidFill>
                  <a:srgbClr val="333333"/>
                </a:solidFill>
                <a:latin typeface="PMingLiU"/>
                <a:cs typeface="PMingLiU"/>
              </a:rPr>
              <a:t>性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300" spc="-65" dirty="0">
                <a:solidFill>
                  <a:srgbClr val="4D4D4D"/>
                </a:solidFill>
                <a:latin typeface="Arial"/>
                <a:cs typeface="Arial"/>
              </a:rPr>
              <a:t>@data</a:t>
            </a:r>
            <a:r>
              <a:rPr sz="1300" spc="1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跟</a:t>
            </a: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for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循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环⼀</a:t>
            </a:r>
            <a:r>
              <a:rPr sz="1300" spc="15" dirty="0">
                <a:solidFill>
                  <a:srgbClr val="4D4D4D"/>
                </a:solidFill>
                <a:latin typeface="PMingLiU"/>
                <a:cs typeface="PMingLiU"/>
              </a:rPr>
              <a:t>样 </a:t>
            </a:r>
            <a:r>
              <a:rPr sz="1300" spc="-110" dirty="0">
                <a:solidFill>
                  <a:srgbClr val="117CED"/>
                </a:solidFill>
                <a:latin typeface="PMingLiU"/>
                <a:cs typeface="PMingLiU"/>
                <a:hlinkClick r:id="rId3"/>
              </a:rPr>
              <a:t>遍</a:t>
            </a:r>
            <a:r>
              <a:rPr sz="1300" spc="-110" dirty="0">
                <a:solidFill>
                  <a:srgbClr val="117CED"/>
                </a:solidFill>
                <a:latin typeface="Microsoft JhengHei"/>
                <a:cs typeface="Microsoft JhengHei"/>
                <a:hlinkClick r:id="rId3"/>
              </a:rPr>
              <a:t>历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元组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每</a:t>
            </a:r>
            <a:r>
              <a:rPr sz="1300" spc="-80" dirty="0">
                <a:solidFill>
                  <a:srgbClr val="4D4D4D"/>
                </a:solidFill>
                <a:latin typeface="Microsoft JhengHei"/>
                <a:cs typeface="Microsoft JhengHei"/>
              </a:rPr>
              <a:t>个数据 然后传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递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给被装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饰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的⽅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的⼀个参数</a:t>
            </a:r>
            <a:r>
              <a:rPr sz="1300" spc="-60" dirty="0">
                <a:solidFill>
                  <a:srgbClr val="4D4D4D"/>
                </a:solidFill>
                <a:latin typeface="Arial"/>
                <a:cs typeface="Arial"/>
              </a:rPr>
              <a:t>,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⼏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条</a:t>
            </a:r>
            <a:r>
              <a:rPr sz="1300" spc="-65" dirty="0">
                <a:solidFill>
                  <a:srgbClr val="4D4D4D"/>
                </a:solidFill>
                <a:latin typeface="Microsoft JhengHei"/>
                <a:cs typeface="Microsoft JhengHei"/>
              </a:rPr>
              <a:t>数据 就执⾏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465"/>
              </a:spcBef>
            </a:pP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⼏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次</a:t>
            </a:r>
            <a:r>
              <a:rPr sz="1300" spc="-80" dirty="0">
                <a:solidFill>
                  <a:srgbClr val="4D4D4D"/>
                </a:solidFill>
                <a:latin typeface="Microsoft JhengHei"/>
                <a:cs typeface="Microsoft JhengHei"/>
              </a:rPr>
              <a:t>⽤例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如：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200" spc="-35" dirty="0">
                <a:solidFill>
                  <a:srgbClr val="808000"/>
                </a:solidFill>
                <a:latin typeface="Arial"/>
                <a:cs typeface="Arial"/>
              </a:rPr>
              <a:t>@data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(</a:t>
            </a:r>
            <a:r>
              <a:rPr sz="1200" spc="-35" dirty="0">
                <a:solidFill>
                  <a:srgbClr val="0000FF"/>
                </a:solidFill>
                <a:latin typeface="Arial"/>
                <a:cs typeface="Arial"/>
              </a:rPr>
              <a:t>2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25" dirty="0">
                <a:solidFill>
                  <a:srgbClr val="0000FF"/>
                </a:solidFill>
                <a:latin typeface="Arial"/>
                <a:cs typeface="Arial"/>
              </a:rPr>
              <a:t>3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)</a:t>
            </a:r>
            <a:endParaRPr sz="1300"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62774" y="687700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67</a:t>
            </a:fld>
            <a:endParaRPr spc="-2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9785"/>
            <a:ext cx="4018279" cy="557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55" dirty="0">
                <a:solidFill>
                  <a:srgbClr val="4D4D4D"/>
                </a:solidFill>
                <a:latin typeface="Arial"/>
                <a:cs typeface="Arial"/>
              </a:rPr>
              <a:t>@unpack</a:t>
            </a:r>
            <a:r>
              <a:rPr sz="1300" spc="-10" dirty="0">
                <a:solidFill>
                  <a:srgbClr val="4D4D4D"/>
                </a:solidFill>
                <a:latin typeface="Arial"/>
                <a:cs typeface="Arial"/>
              </a:rPr>
              <a:t>() 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分解数据，主要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把元组和列表解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析</a:t>
            </a:r>
            <a:r>
              <a:rPr sz="1300" spc="-100" dirty="0">
                <a:solidFill>
                  <a:srgbClr val="4D4D4D"/>
                </a:solidFill>
                <a:latin typeface="Microsoft JhengHei"/>
                <a:cs typeface="Microsoft JhengHei"/>
              </a:rPr>
              <a:t>成多个参数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案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循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环登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功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能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实践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39391" y="1126535"/>
            <a:ext cx="73660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通过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excel: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58136" y="1451635"/>
            <a:ext cx="635000" cy="2228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需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求</a:t>
            </a:r>
            <a:r>
              <a:rPr sz="1300" spc="-80" dirty="0">
                <a:solidFill>
                  <a:srgbClr val="252525"/>
                </a:solidFill>
                <a:latin typeface="PMingLiU"/>
                <a:cs typeface="PMingLiU"/>
              </a:rPr>
              <a:t>格式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39392" y="2831510"/>
            <a:ext cx="92773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通过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json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实现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899" y="5278551"/>
            <a:ext cx="4930140" cy="9747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spc="-229" dirty="0">
                <a:solidFill>
                  <a:srgbClr val="252525"/>
                </a:solidFill>
                <a:latin typeface="PMingLiU"/>
                <a:cs typeface="PMingLiU"/>
              </a:rPr>
              <a:t>第</a:t>
            </a:r>
            <a:r>
              <a:rPr sz="3050" spc="-70" dirty="0">
                <a:solidFill>
                  <a:srgbClr val="252525"/>
                </a:solidFill>
                <a:latin typeface="PMingLiU"/>
                <a:cs typeface="PMingLiU"/>
              </a:rPr>
              <a:t>五</a:t>
            </a:r>
            <a:r>
              <a:rPr sz="3200" spc="30" dirty="0">
                <a:solidFill>
                  <a:srgbClr val="252525"/>
                </a:solidFill>
                <a:latin typeface="PMingLiU"/>
                <a:cs typeface="PMingLiU"/>
              </a:rPr>
              <a:t>章 </a:t>
            </a:r>
            <a:r>
              <a:rPr sz="3250" spc="-125" dirty="0">
                <a:solidFill>
                  <a:srgbClr val="252525"/>
                </a:solidFill>
                <a:latin typeface="Lucida Sans"/>
                <a:cs typeface="Lucida Sans"/>
              </a:rPr>
              <a:t>PageObject</a:t>
            </a:r>
            <a:r>
              <a:rPr sz="3200" spc="-185" dirty="0">
                <a:solidFill>
                  <a:srgbClr val="252525"/>
                </a:solidFill>
                <a:latin typeface="PMingLiU"/>
                <a:cs typeface="PMingLiU"/>
              </a:rPr>
              <a:t>设计模式</a:t>
            </a:r>
            <a:endParaRPr sz="3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1550" spc="-225" dirty="0">
                <a:solidFill>
                  <a:srgbClr val="252525"/>
                </a:solidFill>
                <a:latin typeface="Lucida Sans Unicode"/>
                <a:cs typeface="Lucida Sans Unicode"/>
              </a:rPr>
              <a:t>5.1</a:t>
            </a:r>
            <a:r>
              <a:rPr sz="1550" spc="-55" dirty="0">
                <a:solidFill>
                  <a:srgbClr val="252525"/>
                </a:solidFill>
                <a:latin typeface="Lucida Sans Unicode"/>
                <a:cs typeface="Lucida Sans Unicode"/>
              </a:rPr>
              <a:t> 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测试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报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告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899" y="6374810"/>
            <a:ext cx="5043170" cy="12249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下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载</a:t>
            </a:r>
            <a:r>
              <a:rPr sz="1300" spc="-50" dirty="0">
                <a:solidFill>
                  <a:srgbClr val="333333"/>
                </a:solidFill>
                <a:latin typeface="Arial"/>
                <a:cs typeface="Arial"/>
              </a:rPr>
              <a:t>HTMLTestRunner.py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⽂件，下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载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地址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http://tungwaiyip.info/software/HTMLTestRunner.html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68300"/>
              </a:lnSpc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它的语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基于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Python</a:t>
            </a:r>
            <a:r>
              <a:rPr sz="1300" spc="13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的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假如需要</a:t>
            </a:r>
            <a:r>
              <a:rPr sz="1300" spc="-40" dirty="0">
                <a:solidFill>
                  <a:srgbClr val="333333"/>
                </a:solidFill>
                <a:latin typeface="Arial"/>
                <a:cs typeface="Arial"/>
              </a:rPr>
              <a:t>Python3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版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本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的，需要对它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进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⾏修改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 </a:t>
            </a:r>
            <a:r>
              <a:rPr sz="1300" spc="-50" dirty="0">
                <a:solidFill>
                  <a:srgbClr val="333333"/>
                </a:solidFill>
                <a:latin typeface="Arial"/>
                <a:cs typeface="Arial"/>
              </a:rPr>
              <a:t>HTMLTestRunner.py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放于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Python</a:t>
            </a:r>
            <a:r>
              <a:rPr sz="1300" spc="7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Lib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⽬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录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下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199" y="11838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199" y="28888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09599" y="1800201"/>
            <a:ext cx="6534150" cy="933450"/>
            <a:chOff x="609599" y="1800201"/>
            <a:chExt cx="6534150" cy="933450"/>
          </a:xfrm>
        </p:grpSpPr>
        <p:sp>
          <p:nvSpPr>
            <p:cNvPr id="11" name="object 11"/>
            <p:cNvSpPr/>
            <p:nvPr/>
          </p:nvSpPr>
          <p:spPr>
            <a:xfrm>
              <a:off x="614362" y="1804964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93"/>
                  </a:lnTo>
                  <a:lnTo>
                    <a:pt x="2537" y="20497"/>
                  </a:lnTo>
                  <a:lnTo>
                    <a:pt x="4229" y="16449"/>
                  </a:lnTo>
                  <a:lnTo>
                    <a:pt x="6638" y="12839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95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95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39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524623" y="894940"/>
                  </a:lnTo>
                  <a:lnTo>
                    <a:pt x="6523778" y="899178"/>
                  </a:lnTo>
                  <a:lnTo>
                    <a:pt x="6522086" y="903236"/>
                  </a:lnTo>
                  <a:lnTo>
                    <a:pt x="6520394" y="907294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845" y="899178"/>
                  </a:lnTo>
                  <a:lnTo>
                    <a:pt x="0" y="894940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12" y="1809736"/>
              <a:ext cx="6515100" cy="914400"/>
            </a:xfrm>
            <a:custGeom>
              <a:avLst/>
              <a:gdLst/>
              <a:ahLst/>
              <a:cxnLst/>
              <a:rect l="l" t="t" r="r" b="b"/>
              <a:pathLst>
                <a:path w="6515100" h="9144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876300"/>
                  </a:lnTo>
                  <a:lnTo>
                    <a:pt x="698" y="883920"/>
                  </a:lnTo>
                  <a:lnTo>
                    <a:pt x="30505" y="913726"/>
                  </a:lnTo>
                  <a:lnTo>
                    <a:pt x="38100" y="914400"/>
                  </a:lnTo>
                  <a:lnTo>
                    <a:pt x="6477000" y="914400"/>
                  </a:lnTo>
                  <a:lnTo>
                    <a:pt x="6512319" y="890943"/>
                  </a:lnTo>
                  <a:lnTo>
                    <a:pt x="6514414" y="883920"/>
                  </a:lnTo>
                  <a:lnTo>
                    <a:pt x="6515100" y="876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180972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3"/>
                  </a:lnTo>
                  <a:lnTo>
                    <a:pt x="23473" y="281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19124" y="216212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766191" y="19752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49448" y="1880671"/>
            <a:ext cx="6203315" cy="7499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95885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050">
              <a:latin typeface="Arial"/>
              <a:cs typeface="Arial"/>
            </a:endParaRPr>
          </a:p>
          <a:p>
            <a:pPr marL="330835" marR="5080" indent="-318770">
              <a:lnSpc>
                <a:spcPct val="119000"/>
              </a:lnSpc>
              <a:spcBef>
                <a:spcPts val="5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[{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"username"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4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"tim"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"password"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"123"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},</a:t>
            </a:r>
            <a:r>
              <a:rPr sz="1050" spc="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"username"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69900"/>
                </a:solidFill>
                <a:latin typeface="Courier New"/>
                <a:cs typeface="Courier New"/>
              </a:rPr>
              <a:t>"tim1"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50" dirty="0">
                <a:solidFill>
                  <a:srgbClr val="252525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"password"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 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"123"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}]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962774" y="192400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8" name="object 18"/>
          <p:cNvGrpSpPr/>
          <p:nvPr/>
        </p:nvGrpSpPr>
        <p:grpSpPr>
          <a:xfrm>
            <a:off x="609599" y="3514701"/>
            <a:ext cx="6534150" cy="1314450"/>
            <a:chOff x="609599" y="3514701"/>
            <a:chExt cx="6534150" cy="1314450"/>
          </a:xfrm>
        </p:grpSpPr>
        <p:sp>
          <p:nvSpPr>
            <p:cNvPr id="19" name="object 19"/>
            <p:cNvSpPr/>
            <p:nvPr/>
          </p:nvSpPr>
          <p:spPr>
            <a:xfrm>
              <a:off x="614362" y="3519464"/>
              <a:ext cx="6524625" cy="1304925"/>
            </a:xfrm>
            <a:custGeom>
              <a:avLst/>
              <a:gdLst/>
              <a:ahLst/>
              <a:cxnLst/>
              <a:rect l="l" t="t" r="r" b="b"/>
              <a:pathLst>
                <a:path w="6524625" h="1304925">
                  <a:moveTo>
                    <a:pt x="0" y="1271587"/>
                  </a:moveTo>
                  <a:lnTo>
                    <a:pt x="0" y="33337"/>
                  </a:lnTo>
                  <a:lnTo>
                    <a:pt x="0" y="28832"/>
                  </a:lnTo>
                  <a:lnTo>
                    <a:pt x="845" y="24555"/>
                  </a:lnTo>
                  <a:lnTo>
                    <a:pt x="2537" y="20459"/>
                  </a:lnTo>
                  <a:lnTo>
                    <a:pt x="4229" y="16411"/>
                  </a:lnTo>
                  <a:lnTo>
                    <a:pt x="6638" y="12801"/>
                  </a:lnTo>
                  <a:lnTo>
                    <a:pt x="9764" y="9715"/>
                  </a:lnTo>
                  <a:lnTo>
                    <a:pt x="12890" y="6581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81"/>
                  </a:lnTo>
                  <a:lnTo>
                    <a:pt x="6514860" y="9715"/>
                  </a:lnTo>
                  <a:lnTo>
                    <a:pt x="6517986" y="12801"/>
                  </a:lnTo>
                  <a:lnTo>
                    <a:pt x="6520394" y="16411"/>
                  </a:lnTo>
                  <a:lnTo>
                    <a:pt x="6522086" y="20497"/>
                  </a:lnTo>
                  <a:lnTo>
                    <a:pt x="6523778" y="24555"/>
                  </a:lnTo>
                  <a:lnTo>
                    <a:pt x="6524623" y="28832"/>
                  </a:lnTo>
                  <a:lnTo>
                    <a:pt x="6524624" y="33337"/>
                  </a:lnTo>
                  <a:lnTo>
                    <a:pt x="6524624" y="1271587"/>
                  </a:lnTo>
                  <a:lnTo>
                    <a:pt x="6499959" y="1303991"/>
                  </a:lnTo>
                  <a:lnTo>
                    <a:pt x="6491287" y="1304924"/>
                  </a:lnTo>
                  <a:lnTo>
                    <a:pt x="33337" y="1304924"/>
                  </a:lnTo>
                  <a:lnTo>
                    <a:pt x="845" y="1280178"/>
                  </a:lnTo>
                  <a:lnTo>
                    <a:pt x="0" y="1275940"/>
                  </a:lnTo>
                  <a:lnTo>
                    <a:pt x="0" y="1271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12" y="3524237"/>
              <a:ext cx="6515100" cy="1295400"/>
            </a:xfrm>
            <a:custGeom>
              <a:avLst/>
              <a:gdLst/>
              <a:ahLst/>
              <a:cxnLst/>
              <a:rect l="l" t="t" r="r" b="b"/>
              <a:pathLst>
                <a:path w="6515100" h="1295400">
                  <a:moveTo>
                    <a:pt x="6515100" y="38100"/>
                  </a:moveTo>
                  <a:lnTo>
                    <a:pt x="6491630" y="2781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1257300"/>
                  </a:lnTo>
                  <a:lnTo>
                    <a:pt x="698" y="1264920"/>
                  </a:lnTo>
                  <a:lnTo>
                    <a:pt x="30505" y="1294726"/>
                  </a:lnTo>
                  <a:lnTo>
                    <a:pt x="38100" y="1295400"/>
                  </a:lnTo>
                  <a:lnTo>
                    <a:pt x="6477000" y="1295400"/>
                  </a:lnTo>
                  <a:lnTo>
                    <a:pt x="6512319" y="1271943"/>
                  </a:lnTo>
                  <a:lnTo>
                    <a:pt x="6514414" y="1264920"/>
                  </a:lnTo>
                  <a:lnTo>
                    <a:pt x="6515100" y="12573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1" name="object 21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774" y="3971925"/>
              <a:ext cx="152399" cy="1809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9124" y="352422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3"/>
                  </a:lnTo>
                  <a:lnTo>
                    <a:pt x="23473" y="281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24" y="387662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6191" y="36802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35656" y="3585647"/>
            <a:ext cx="6492240" cy="1140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71145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26364">
              <a:lnSpc>
                <a:spcPct val="100000"/>
              </a:lnSpc>
              <a:spcBef>
                <a:spcPts val="5"/>
              </a:spcBef>
              <a:tabLst>
                <a:tab pos="444500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{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"1"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:{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"user"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"passwd"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"admin123"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},</a:t>
            </a:r>
            <a:endParaRPr sz="1050">
              <a:latin typeface="Courier New"/>
              <a:cs typeface="Courier New"/>
            </a:endParaRPr>
          </a:p>
          <a:p>
            <a:pPr marL="524510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2"/>
              <a:tabLst>
                <a:tab pos="524510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"2"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:{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"user"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"passwd"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"admin123"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},</a:t>
            </a:r>
            <a:endParaRPr sz="1050">
              <a:latin typeface="Courier New"/>
              <a:cs typeface="Courier New"/>
            </a:endParaRPr>
          </a:p>
          <a:p>
            <a:pPr marL="524510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2"/>
              <a:tabLst>
                <a:tab pos="524510" algn="l"/>
              </a:tabLst>
            </a:pP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"3"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:{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"user"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"dntest"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"passwd"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"admin123"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  <a:p>
            <a:pPr marL="126364">
              <a:lnSpc>
                <a:spcPct val="100000"/>
              </a:lnSpc>
              <a:spcBef>
                <a:spcPts val="240"/>
              </a:spcBef>
              <a:tabLst>
                <a:tab pos="444500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}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62774" y="363850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7" name="object 2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7696200"/>
            <a:ext cx="6534149" cy="1704974"/>
          </a:xfrm>
          <a:prstGeom prst="rect">
            <a:avLst/>
          </a:prstGeom>
        </p:spPr>
      </p:pic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68</a:t>
            </a:fld>
            <a:endParaRPr spc="-25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69</a:t>
            </a:fld>
            <a:endParaRPr spc="-25" dirty="0"/>
          </a:p>
        </p:txBody>
      </p:sp>
      <p:sp>
        <p:nvSpPr>
          <p:cNvPr id="2" name="object 2"/>
          <p:cNvSpPr txBox="1"/>
          <p:nvPr/>
        </p:nvSpPr>
        <p:spPr>
          <a:xfrm>
            <a:off x="596899" y="783635"/>
            <a:ext cx="106299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5.2</a:t>
            </a:r>
            <a:r>
              <a:rPr sz="1300" spc="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类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与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继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承</a:t>
            </a:r>
            <a:endParaRPr sz="125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1707560"/>
            <a:ext cx="789305" cy="558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5.3 po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实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战</a:t>
            </a:r>
            <a:endParaRPr sz="12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95" dirty="0">
                <a:solidFill>
                  <a:srgbClr val="252525"/>
                </a:solidFill>
                <a:latin typeface="Arial"/>
                <a:cs typeface="Arial"/>
              </a:rPr>
              <a:t>PO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概念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33399" y="2375103"/>
            <a:ext cx="20066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公共⽅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代表⻚⾯提供的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服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务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84148" y="2670530"/>
            <a:ext cx="12446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不要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暴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露⻚⾯细节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650" y="2965805"/>
            <a:ext cx="18542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不要把断⾔和操作细节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混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82650" y="3163687"/>
            <a:ext cx="337820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2865" marR="1108710">
              <a:lnSpc>
                <a:spcPct val="149000"/>
              </a:lnSpc>
              <a:spcBef>
                <a:spcPts val="100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65" dirty="0">
                <a:solidFill>
                  <a:srgbClr val="252525"/>
                </a:solidFill>
                <a:latin typeface="Microsoft JhengHei"/>
                <a:cs typeface="Microsoft JhengHei"/>
              </a:rPr>
              <a:t>可以 </a:t>
            </a:r>
            <a:r>
              <a:rPr sz="1300" dirty="0">
                <a:solidFill>
                  <a:srgbClr val="CC99CC"/>
                </a:solidFill>
                <a:latin typeface="Arial"/>
                <a:cs typeface="Arial"/>
              </a:rPr>
              <a:t>return</a:t>
            </a:r>
            <a:r>
              <a:rPr sz="1300" spc="-90" dirty="0">
                <a:solidFill>
                  <a:srgbClr val="CC99CC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到新打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开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的⻚⾯不要把整⻚内容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都</a:t>
            </a:r>
            <a:r>
              <a:rPr sz="1300" spc="-114" dirty="0">
                <a:solidFill>
                  <a:srgbClr val="252525"/>
                </a:solidFill>
                <a:latin typeface="Microsoft JhengHei"/>
                <a:cs typeface="Microsoft JhengHei"/>
              </a:rPr>
              <a:t>放到</a:t>
            </a:r>
            <a:r>
              <a:rPr sz="1300" spc="-85" dirty="0">
                <a:solidFill>
                  <a:srgbClr val="F7C454"/>
                </a:solidFill>
                <a:latin typeface="Arial"/>
                <a:cs typeface="Arial"/>
              </a:rPr>
              <a:t>PO</a:t>
            </a:r>
            <a:r>
              <a:rPr sz="1300" spc="60" dirty="0">
                <a:solidFill>
                  <a:srgbClr val="F7C454"/>
                </a:solidFill>
                <a:latin typeface="Arial"/>
                <a:cs typeface="Arial"/>
              </a:rPr>
              <a:t> 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中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相同的⾏为会产⽣不同的结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果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，可以封装不同结</a:t>
            </a:r>
            <a:r>
              <a:rPr sz="1300" spc="-60" dirty="0">
                <a:solidFill>
                  <a:srgbClr val="252525"/>
                </a:solidFill>
                <a:latin typeface="PMingLiU"/>
                <a:cs typeface="PMingLiU"/>
              </a:rPr>
              <a:t>果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96899" y="4184060"/>
            <a:ext cx="3338195" cy="32054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例：以登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为例</a:t>
            </a: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PageObject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实现</a:t>
            </a:r>
            <a:endParaRPr sz="13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200">
              <a:latin typeface="Microsoft JhengHei"/>
              <a:cs typeface="Microsoft JhengHei"/>
            </a:endParaRPr>
          </a:p>
          <a:p>
            <a:pPr marL="12700" marR="993140">
              <a:lnSpc>
                <a:spcPct val="168300"/>
              </a:lnSpc>
            </a:pPr>
            <a:r>
              <a:rPr sz="1300" spc="-35" dirty="0">
                <a:solidFill>
                  <a:srgbClr val="333333"/>
                </a:solidFill>
                <a:latin typeface="Arial"/>
                <a:cs typeface="Arial"/>
              </a:rPr>
              <a:t>setup():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试函数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⾏前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运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⾏ </a:t>
            </a:r>
            <a:r>
              <a:rPr sz="1300" spc="-35" dirty="0">
                <a:solidFill>
                  <a:srgbClr val="333333"/>
                </a:solidFill>
                <a:latin typeface="Arial"/>
                <a:cs typeface="Arial"/>
              </a:rPr>
              <a:t>teardown():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试函数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⾏完后执⾏ </a:t>
            </a:r>
            <a:r>
              <a:rPr sz="1300" spc="-45" dirty="0">
                <a:solidFill>
                  <a:srgbClr val="333333"/>
                </a:solidFill>
                <a:latin typeface="Arial"/>
                <a:cs typeface="Arial"/>
              </a:rPr>
              <a:t>setUpClass():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必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须使⽤</a:t>
            </a:r>
            <a:endParaRPr sz="1300">
              <a:latin typeface="Microsoft JhengHei"/>
              <a:cs typeface="Microsoft JhengHei"/>
            </a:endParaRPr>
          </a:p>
          <a:p>
            <a:pPr marL="12700" marR="259079">
              <a:lnSpc>
                <a:spcPct val="163500"/>
              </a:lnSpc>
              <a:spcBef>
                <a:spcPts val="75"/>
              </a:spcBef>
            </a:pPr>
            <a:r>
              <a:rPr sz="1300" spc="-45" dirty="0">
                <a:solidFill>
                  <a:srgbClr val="333333"/>
                </a:solidFill>
                <a:latin typeface="Arial"/>
                <a:cs typeface="Arial"/>
              </a:rPr>
              <a:t>@classmethod</a:t>
            </a:r>
            <a:r>
              <a:rPr sz="1300" spc="4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装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饰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器</a:t>
            </a:r>
            <a:r>
              <a:rPr sz="1300" spc="-60" dirty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所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有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test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⾏前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运</a:t>
            </a:r>
            <a:r>
              <a:rPr sz="1300" spc="-100" dirty="0">
                <a:solidFill>
                  <a:srgbClr val="333333"/>
                </a:solidFill>
                <a:latin typeface="Microsoft JhengHei"/>
                <a:cs typeface="Microsoft JhengHei"/>
              </a:rPr>
              <a:t>⾏⼀</a:t>
            </a:r>
            <a:r>
              <a:rPr sz="1300" spc="-85" dirty="0">
                <a:solidFill>
                  <a:srgbClr val="333333"/>
                </a:solidFill>
                <a:latin typeface="Microsoft JhengHei"/>
                <a:cs typeface="Microsoft JhengHei"/>
              </a:rPr>
              <a:t> </a:t>
            </a:r>
            <a:r>
              <a:rPr sz="1300" spc="-45" dirty="0">
                <a:solidFill>
                  <a:srgbClr val="333333"/>
                </a:solidFill>
                <a:latin typeface="Arial"/>
                <a:cs typeface="Arial"/>
              </a:rPr>
              <a:t>tearDownClass():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必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须使⽤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60" dirty="0">
                <a:solidFill>
                  <a:srgbClr val="333333"/>
                </a:solidFill>
                <a:latin typeface="Arial"/>
                <a:cs typeface="Arial"/>
              </a:rPr>
              <a:t>@classmethod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装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饰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器</a:t>
            </a:r>
            <a:r>
              <a:rPr sz="1300" spc="-60" dirty="0">
                <a:solidFill>
                  <a:srgbClr val="333333"/>
                </a:solidFill>
                <a:latin typeface="Arial"/>
                <a:cs typeface="Arial"/>
              </a:rPr>
              <a:t>,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所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有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test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⾏完后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⾏⼀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次</a:t>
            </a:r>
            <a:endParaRPr sz="125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1485"/>
              </a:spcBef>
            </a:pP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</a:pP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框架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重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构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199" y="24316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199" y="27269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9" y="302221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9" y="33174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199" y="36127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199" y="39080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5670791"/>
            <a:ext cx="4030345" cy="8712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默认安装路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径</a:t>
            </a:r>
            <a:r>
              <a:rPr sz="12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  <a:p>
            <a:pPr marL="12700" marR="5080" indent="46990">
              <a:lnSpc>
                <a:spcPct val="163500"/>
              </a:lnSpc>
              <a:spcBef>
                <a:spcPts val="95"/>
              </a:spcBef>
            </a:pPr>
            <a:r>
              <a:rPr sz="1200" spc="-20" dirty="0">
                <a:solidFill>
                  <a:srgbClr val="252525"/>
                </a:solidFill>
                <a:latin typeface="Arial"/>
                <a:cs typeface="Arial"/>
              </a:rPr>
              <a:t>#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/Library/Frameworks/Python.framework/Versions/3.11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设置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默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认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5248274" cy="51053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9599" y="6667497"/>
            <a:ext cx="6534150" cy="2266950"/>
            <a:chOff x="609599" y="6667497"/>
            <a:chExt cx="6534150" cy="2266950"/>
          </a:xfrm>
        </p:grpSpPr>
        <p:sp>
          <p:nvSpPr>
            <p:cNvPr id="5" name="object 5"/>
            <p:cNvSpPr/>
            <p:nvPr/>
          </p:nvSpPr>
          <p:spPr>
            <a:xfrm>
              <a:off x="614362" y="6672260"/>
              <a:ext cx="6524625" cy="2257425"/>
            </a:xfrm>
            <a:custGeom>
              <a:avLst/>
              <a:gdLst/>
              <a:ahLst/>
              <a:cxnLst/>
              <a:rect l="l" t="t" r="r" b="b"/>
              <a:pathLst>
                <a:path w="6524625" h="2257425">
                  <a:moveTo>
                    <a:pt x="0" y="2224087"/>
                  </a:moveTo>
                  <a:lnTo>
                    <a:pt x="0" y="33337"/>
                  </a:lnTo>
                  <a:lnTo>
                    <a:pt x="0" y="28914"/>
                  </a:lnTo>
                  <a:lnTo>
                    <a:pt x="845" y="24659"/>
                  </a:lnTo>
                  <a:lnTo>
                    <a:pt x="2537" y="20575"/>
                  </a:lnTo>
                  <a:lnTo>
                    <a:pt x="4229" y="16491"/>
                  </a:lnTo>
                  <a:lnTo>
                    <a:pt x="6638" y="12887"/>
                  </a:lnTo>
                  <a:lnTo>
                    <a:pt x="9764" y="9762"/>
                  </a:lnTo>
                  <a:lnTo>
                    <a:pt x="12890" y="6632"/>
                  </a:lnTo>
                  <a:lnTo>
                    <a:pt x="16495" y="4223"/>
                  </a:lnTo>
                  <a:lnTo>
                    <a:pt x="20579" y="2534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34"/>
                  </a:lnTo>
                  <a:lnTo>
                    <a:pt x="6508127" y="4223"/>
                  </a:lnTo>
                  <a:lnTo>
                    <a:pt x="6511733" y="6632"/>
                  </a:lnTo>
                  <a:lnTo>
                    <a:pt x="6514860" y="9762"/>
                  </a:lnTo>
                  <a:lnTo>
                    <a:pt x="6517986" y="12887"/>
                  </a:lnTo>
                  <a:lnTo>
                    <a:pt x="6520394" y="16491"/>
                  </a:lnTo>
                  <a:lnTo>
                    <a:pt x="6522086" y="20575"/>
                  </a:lnTo>
                  <a:lnTo>
                    <a:pt x="6523778" y="24659"/>
                  </a:lnTo>
                  <a:lnTo>
                    <a:pt x="6524623" y="28914"/>
                  </a:lnTo>
                  <a:lnTo>
                    <a:pt x="6524624" y="33337"/>
                  </a:lnTo>
                  <a:lnTo>
                    <a:pt x="6524624" y="2224087"/>
                  </a:lnTo>
                  <a:lnTo>
                    <a:pt x="6499959" y="2256573"/>
                  </a:lnTo>
                  <a:lnTo>
                    <a:pt x="6491287" y="2257424"/>
                  </a:lnTo>
                  <a:lnTo>
                    <a:pt x="33337" y="2257424"/>
                  </a:lnTo>
                  <a:lnTo>
                    <a:pt x="845" y="2232752"/>
                  </a:lnTo>
                  <a:lnTo>
                    <a:pt x="0" y="2228501"/>
                  </a:lnTo>
                  <a:lnTo>
                    <a:pt x="0" y="2224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12" y="6677025"/>
              <a:ext cx="6515100" cy="2247900"/>
            </a:xfrm>
            <a:custGeom>
              <a:avLst/>
              <a:gdLst/>
              <a:ahLst/>
              <a:cxnLst/>
              <a:rect l="l" t="t" r="r" b="b"/>
              <a:pathLst>
                <a:path w="6515100" h="2247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2209800"/>
                  </a:lnTo>
                  <a:lnTo>
                    <a:pt x="698" y="2217407"/>
                  </a:lnTo>
                  <a:lnTo>
                    <a:pt x="30505" y="2247214"/>
                  </a:lnTo>
                  <a:lnTo>
                    <a:pt x="38100" y="2247900"/>
                  </a:lnTo>
                  <a:lnTo>
                    <a:pt x="6477000" y="2247900"/>
                  </a:lnTo>
                  <a:lnTo>
                    <a:pt x="6512319" y="2224430"/>
                  </a:lnTo>
                  <a:lnTo>
                    <a:pt x="6515100" y="2209812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667702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2"/>
                  </a:lnTo>
                  <a:lnTo>
                    <a:pt x="23473" y="279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7029447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6191" y="68425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6899" y="6747947"/>
            <a:ext cx="6517640" cy="25088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781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Basic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SzPct val="95454"/>
              <a:buFont typeface="Courier New"/>
              <a:buAutoNum type="arabicPlain"/>
              <a:tabLst>
                <a:tab pos="483234" algn="l"/>
              </a:tabLst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设</a:t>
            </a:r>
            <a:r>
              <a:rPr sz="1100" spc="170" dirty="0">
                <a:solidFill>
                  <a:srgbClr val="252525"/>
                </a:solidFill>
                <a:latin typeface="PMingLiU"/>
                <a:cs typeface="PMingLiU"/>
              </a:rPr>
              <a:t>置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Python</a:t>
            </a:r>
            <a:r>
              <a:rPr sz="1050" spc="-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3</a:t>
            </a:r>
            <a:r>
              <a:rPr sz="1050" spc="-5" dirty="0">
                <a:solidFill>
                  <a:srgbClr val="005CC4"/>
                </a:solidFill>
                <a:latin typeface="Courier New"/>
                <a:cs typeface="Courier New"/>
              </a:rPr>
              <a:t> 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为默认版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，先打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开终端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输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⼊如下命令打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开配置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⽂件</a:t>
            </a: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#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vim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~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/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.bash_profile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SzPct val="95454"/>
              <a:buFont typeface="Courier New"/>
              <a:buAutoNum type="arabicPlain"/>
              <a:tabLst>
                <a:tab pos="483234" algn="l"/>
              </a:tabLst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在配置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⽂件中加⼊以下内容</a:t>
            </a: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alias</a:t>
            </a:r>
            <a:r>
              <a:rPr sz="1050" spc="204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python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"/Library/Frameworks/Python.framework/Versions/3.11/bin/python</a:t>
            </a:r>
            <a:endParaRPr sz="1050">
              <a:latin typeface="Courier New"/>
              <a:cs typeface="Courier New"/>
            </a:endParaRPr>
          </a:p>
          <a:p>
            <a:pPr marL="483234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69900"/>
                </a:solidFill>
                <a:latin typeface="Courier New"/>
                <a:cs typeface="Courier New"/>
              </a:rPr>
              <a:t>3"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5"/>
              <a:tabLst>
                <a:tab pos="483234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alias</a:t>
            </a:r>
            <a:r>
              <a:rPr sz="1050" spc="14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pip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669900"/>
                </a:solidFill>
                <a:latin typeface="Courier New"/>
                <a:cs typeface="Courier New"/>
              </a:rPr>
              <a:t>"/Library/Frameworks/Python.framework/Versions/3.11/bin/pip3"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SzPct val="95454"/>
              <a:buFont typeface="Courier New"/>
              <a:buAutoNum type="arabicPlain" startAt="5"/>
              <a:tabLst>
                <a:tab pos="483234" algn="l"/>
              </a:tabLst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保存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并退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出，然后执⾏以下命令</a:t>
            </a:r>
            <a:r>
              <a:rPr sz="1050" spc="-50" dirty="0">
                <a:solidFill>
                  <a:srgbClr val="252525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 startAt="5"/>
              <a:tabLst>
                <a:tab pos="483234" algn="l"/>
              </a:tabLst>
            </a:pP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#</a:t>
            </a:r>
            <a:r>
              <a:rPr sz="1050" dirty="0">
                <a:solidFill>
                  <a:srgbClr val="005CC4"/>
                </a:solidFill>
                <a:latin typeface="Courier New"/>
                <a:cs typeface="Courier New"/>
              </a:rPr>
              <a:t>source</a:t>
            </a:r>
            <a:r>
              <a:rPr sz="1050" spc="35" dirty="0">
                <a:solidFill>
                  <a:srgbClr val="005CC4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~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/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.bash_profile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SzPct val="95454"/>
              <a:buFont typeface="Courier New"/>
              <a:buAutoNum type="arabicPlain" startAt="5"/>
              <a:tabLst>
                <a:tab pos="483234" algn="l"/>
              </a:tabLst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在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命令⾏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窗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⼝中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输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⼊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“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python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”</a:t>
            </a:r>
            <a:r>
              <a:rPr sz="11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显示</a:t>
            </a: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“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Python</a:t>
            </a:r>
            <a:r>
              <a:rPr sz="1050" spc="16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3.11.1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”</a:t>
            </a:r>
            <a:r>
              <a:rPr sz="110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，说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明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版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切换成功</a:t>
            </a:r>
            <a:endParaRPr sz="11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780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驱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动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择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mac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专属版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2774" y="679132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</a:t>
            </a:fld>
            <a:endParaRPr spc="-25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5076824" cy="5391149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609599" y="8277200"/>
            <a:ext cx="6534150" cy="742950"/>
            <a:chOff x="609599" y="8277200"/>
            <a:chExt cx="6534150" cy="742950"/>
          </a:xfrm>
        </p:grpSpPr>
        <p:sp>
          <p:nvSpPr>
            <p:cNvPr id="4" name="object 4"/>
            <p:cNvSpPr/>
            <p:nvPr/>
          </p:nvSpPr>
          <p:spPr>
            <a:xfrm>
              <a:off x="614362" y="8281962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01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238"/>
                  </a:lnTo>
                  <a:lnTo>
                    <a:pt x="20579" y="2533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533"/>
                  </a:lnTo>
                  <a:lnTo>
                    <a:pt x="6508127" y="4238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529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640"/>
                  </a:lnTo>
                  <a:lnTo>
                    <a:pt x="0" y="704478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619112" y="8286660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32"/>
                  </a:lnTo>
                  <a:lnTo>
                    <a:pt x="30505" y="723226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12319" y="700455"/>
                  </a:lnTo>
                  <a:lnTo>
                    <a:pt x="6514414" y="693432"/>
                  </a:lnTo>
                  <a:lnTo>
                    <a:pt x="6515100" y="685825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24" y="828666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4"/>
                  </a:lnTo>
                  <a:lnTo>
                    <a:pt x="23473" y="281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863906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766191" y="84427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96899" y="5955710"/>
            <a:ext cx="6264275" cy="33775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4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基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类封装改良</a:t>
            </a:r>
            <a:endParaRPr sz="1300">
              <a:latin typeface="Microsoft JhengHei"/>
              <a:cs typeface="Microsoft JhengHei"/>
            </a:endParaRPr>
          </a:p>
          <a:p>
            <a:pPr marL="297815">
              <a:lnSpc>
                <a:spcPct val="100000"/>
              </a:lnSpc>
              <a:spcBef>
                <a:spcPts val="1065"/>
              </a:spcBef>
            </a:pP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可变参数</a:t>
            </a:r>
            <a:endParaRPr sz="1300">
              <a:latin typeface="Microsoft JhengHei"/>
              <a:cs typeface="Microsoft JhengHei"/>
            </a:endParaRPr>
          </a:p>
          <a:p>
            <a:pPr marL="339090">
              <a:lnSpc>
                <a:spcPct val="100000"/>
              </a:lnSpc>
              <a:spcBef>
                <a:spcPts val="1015"/>
              </a:spcBef>
            </a:pPr>
            <a:r>
              <a:rPr sz="1200" dirty="0">
                <a:latin typeface="Arial"/>
                <a:cs typeface="Arial"/>
              </a:rPr>
              <a:t>*args</a:t>
            </a:r>
            <a:r>
              <a:rPr sz="1200" spc="-90" dirty="0">
                <a:latin typeface="PMingLiU"/>
                <a:cs typeface="PMingLiU"/>
              </a:rPr>
              <a:t>是</a:t>
            </a:r>
            <a:r>
              <a:rPr sz="1200" spc="-25" dirty="0">
                <a:latin typeface="Arial"/>
                <a:cs typeface="Arial"/>
              </a:rPr>
              <a:t>arguments</a:t>
            </a:r>
            <a:r>
              <a:rPr sz="1200" spc="-90" dirty="0">
                <a:latin typeface="Microsoft JhengHei"/>
                <a:cs typeface="Microsoft JhengHei"/>
              </a:rPr>
              <a:t>单词缩写，表</a:t>
            </a:r>
            <a:r>
              <a:rPr sz="1200" spc="-90" dirty="0">
                <a:latin typeface="PMingLiU"/>
                <a:cs typeface="PMingLiU"/>
              </a:rPr>
              <a:t>示</a:t>
            </a:r>
            <a:r>
              <a:rPr sz="1200" spc="-90" dirty="0">
                <a:latin typeface="Microsoft JhengHei"/>
                <a:cs typeface="Microsoft JhengHei"/>
              </a:rPr>
              <a:t>任</a:t>
            </a:r>
            <a:r>
              <a:rPr sz="1200" spc="-90" dirty="0">
                <a:latin typeface="PMingLiU"/>
                <a:cs typeface="PMingLiU"/>
              </a:rPr>
              <a:t>意多</a:t>
            </a:r>
            <a:r>
              <a:rPr sz="1200" spc="-90" dirty="0">
                <a:latin typeface="Microsoft JhengHei"/>
                <a:cs typeface="Microsoft JhengHei"/>
              </a:rPr>
              <a:t>个⽆名参数，</a:t>
            </a:r>
            <a:r>
              <a:rPr sz="1200" spc="-90" dirty="0">
                <a:latin typeface="PMingLiU"/>
                <a:cs typeface="PMingLiU"/>
              </a:rPr>
              <a:t>是</a:t>
            </a:r>
            <a:r>
              <a:rPr sz="1200" spc="-90" dirty="0">
                <a:latin typeface="Microsoft JhengHei"/>
                <a:cs typeface="Microsoft JhengHei"/>
              </a:rPr>
              <a:t>⼀个</a:t>
            </a:r>
            <a:r>
              <a:rPr sz="1200" spc="-25" dirty="0">
                <a:latin typeface="Arial"/>
                <a:cs typeface="Arial"/>
              </a:rPr>
              <a:t>tuple</a:t>
            </a:r>
            <a:r>
              <a:rPr sz="1200" spc="-25" dirty="0">
                <a:latin typeface="Microsoft JhengHei"/>
                <a:cs typeface="Microsoft JhengHei"/>
              </a:rPr>
              <a:t>，</a:t>
            </a:r>
            <a:r>
              <a:rPr sz="1200" spc="110" dirty="0">
                <a:latin typeface="PMingLiU"/>
                <a:cs typeface="PMingLiU"/>
              </a:rPr>
              <a:t>如 </a:t>
            </a:r>
            <a:r>
              <a:rPr sz="1200" spc="-10" dirty="0">
                <a:latin typeface="Arial"/>
                <a:cs typeface="Arial"/>
              </a:rPr>
              <a:t>(1,2,3,</a:t>
            </a:r>
            <a:r>
              <a:rPr sz="700" spc="-10" dirty="0">
                <a:latin typeface="Arial"/>
                <a:cs typeface="Arial"/>
              </a:rPr>
              <a:t>‘</a:t>
            </a:r>
            <a:r>
              <a:rPr sz="1200" spc="-10" dirty="0">
                <a:latin typeface="Arial"/>
                <a:cs typeface="Arial"/>
              </a:rPr>
              <a:t>dn','test')</a:t>
            </a:r>
            <a:endParaRPr sz="1200">
              <a:latin typeface="Arial"/>
              <a:cs typeface="Arial"/>
            </a:endParaRPr>
          </a:p>
          <a:p>
            <a:pPr marL="12700" marR="5175250">
              <a:lnSpc>
                <a:spcPts val="5250"/>
              </a:lnSpc>
              <a:spcBef>
                <a:spcPts val="73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logging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模</a:t>
            </a:r>
            <a:r>
              <a:rPr sz="1250" spc="-110" dirty="0">
                <a:solidFill>
                  <a:srgbClr val="252525"/>
                </a:solidFill>
                <a:latin typeface="PMingLiU"/>
                <a:cs typeface="PMingLiU"/>
              </a:rPr>
              <a:t>块 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log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改良</a:t>
            </a:r>
            <a:endParaRPr sz="1300">
              <a:latin typeface="Microsoft JhengHei"/>
              <a:cs typeface="Microsoft JhengHei"/>
            </a:endParaRPr>
          </a:p>
          <a:p>
            <a:pPr marR="5080" algn="r">
              <a:lnSpc>
                <a:spcPct val="100000"/>
              </a:lnSpc>
              <a:spcBef>
                <a:spcPts val="95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65100">
              <a:lnSpc>
                <a:spcPct val="100000"/>
              </a:lnSpc>
              <a:tabLst>
                <a:tab pos="483234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#pip</a:t>
            </a:r>
            <a:r>
              <a:rPr sz="1050" spc="3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install</a:t>
            </a:r>
            <a:r>
              <a:rPr sz="1050" spc="35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loguru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log.debug('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调试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息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')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62774" y="840093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70</a:t>
            </a:fld>
            <a:endParaRPr spc="-25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9785"/>
            <a:ext cx="1846580" cy="15487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log.info('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普通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息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')</a:t>
            </a:r>
            <a:endParaRPr sz="1300">
              <a:latin typeface="Arial"/>
              <a:cs typeface="Arial"/>
            </a:endParaRPr>
          </a:p>
          <a:p>
            <a:pPr marL="12700" marR="5080">
              <a:lnSpc>
                <a:spcPct val="166700"/>
              </a:lnSpc>
              <a:spcBef>
                <a:spcPts val="25"/>
              </a:spcBef>
            </a:pP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log.warning('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警告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息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') 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log.error('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错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误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息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')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log.critical('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严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重错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误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消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息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') 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log.success('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成功调⽤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')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2478201"/>
            <a:ext cx="3941445" cy="52260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3200" spc="-229" dirty="0">
                <a:solidFill>
                  <a:srgbClr val="252525"/>
                </a:solidFill>
                <a:latin typeface="PMingLiU"/>
                <a:cs typeface="PMingLiU"/>
              </a:rPr>
              <a:t>第</a:t>
            </a:r>
            <a:r>
              <a:rPr sz="3200" spc="-229" dirty="0">
                <a:solidFill>
                  <a:srgbClr val="252525"/>
                </a:solidFill>
                <a:latin typeface="Microsoft JhengHei"/>
                <a:cs typeface="Microsoft JhengHei"/>
              </a:rPr>
              <a:t>六</a:t>
            </a:r>
            <a:r>
              <a:rPr sz="3200" spc="5" dirty="0">
                <a:solidFill>
                  <a:srgbClr val="252525"/>
                </a:solidFill>
                <a:latin typeface="PMingLiU"/>
                <a:cs typeface="PMingLiU"/>
              </a:rPr>
              <a:t>章 </a:t>
            </a:r>
            <a:r>
              <a:rPr sz="3250" spc="-150" dirty="0">
                <a:solidFill>
                  <a:srgbClr val="252525"/>
                </a:solidFill>
                <a:latin typeface="Lucida Sans"/>
                <a:cs typeface="Lucida Sans"/>
              </a:rPr>
              <a:t>pytest</a:t>
            </a:r>
            <a:r>
              <a:rPr sz="3200" spc="-229" dirty="0">
                <a:solidFill>
                  <a:srgbClr val="252525"/>
                </a:solidFill>
                <a:latin typeface="PMingLiU"/>
                <a:cs typeface="PMingLiU"/>
              </a:rPr>
              <a:t>重构</a:t>
            </a:r>
            <a:r>
              <a:rPr sz="3100" spc="-130" dirty="0">
                <a:solidFill>
                  <a:srgbClr val="252525"/>
                </a:solidFill>
                <a:latin typeface="PMingLiU"/>
                <a:cs typeface="PMingLiU"/>
              </a:rPr>
              <a:t>项</a:t>
            </a:r>
            <a:r>
              <a:rPr sz="3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⽬</a:t>
            </a:r>
            <a:endParaRPr sz="31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3380638"/>
            <a:ext cx="2475865" cy="13582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-80" dirty="0">
                <a:solidFill>
                  <a:srgbClr val="252525"/>
                </a:solidFill>
                <a:latin typeface="Arial"/>
                <a:cs typeface="Arial"/>
              </a:rPr>
              <a:t>6.1</a:t>
            </a:r>
            <a:r>
              <a:rPr sz="1600" spc="1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600" spc="-85" dirty="0">
                <a:solidFill>
                  <a:srgbClr val="252525"/>
                </a:solidFill>
                <a:latin typeface="PMingLiU"/>
                <a:cs typeface="PMingLiU"/>
              </a:rPr>
              <a:t>基础</a:t>
            </a:r>
            <a:endParaRPr sz="16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605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单元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试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框架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0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550" spc="-150" dirty="0">
                <a:solidFill>
                  <a:srgbClr val="252525"/>
                </a:solidFill>
                <a:latin typeface="Arial"/>
                <a:cs typeface="Arial"/>
              </a:rPr>
              <a:t>6.11</a:t>
            </a:r>
            <a:r>
              <a:rPr sz="1550" spc="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50" spc="-145" dirty="0">
                <a:solidFill>
                  <a:srgbClr val="252525"/>
                </a:solidFill>
                <a:latin typeface="PMingLiU"/>
                <a:cs typeface="PMingLiU"/>
              </a:rPr>
              <a:t>安</a:t>
            </a:r>
            <a:r>
              <a:rPr sz="1550" spc="-145" dirty="0">
                <a:solidFill>
                  <a:srgbClr val="252525"/>
                </a:solidFill>
                <a:latin typeface="Microsoft JhengHei"/>
                <a:cs typeface="Microsoft JhengHei"/>
              </a:rPr>
              <a:t>装</a:t>
            </a:r>
            <a:r>
              <a:rPr sz="1500" dirty="0">
                <a:solidFill>
                  <a:srgbClr val="252525"/>
                </a:solidFill>
                <a:latin typeface="PMingLiU"/>
                <a:cs typeface="PMingLiU"/>
              </a:rPr>
              <a:t>：</a:t>
            </a:r>
            <a:r>
              <a:rPr sz="1550" dirty="0">
                <a:solidFill>
                  <a:srgbClr val="252525"/>
                </a:solidFill>
                <a:latin typeface="Arial"/>
                <a:cs typeface="Arial"/>
              </a:rPr>
              <a:t>#pip</a:t>
            </a:r>
            <a:r>
              <a:rPr sz="1550" spc="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50" dirty="0">
                <a:solidFill>
                  <a:srgbClr val="252525"/>
                </a:solidFill>
                <a:latin typeface="Arial"/>
                <a:cs typeface="Arial"/>
              </a:rPr>
              <a:t>install</a:t>
            </a:r>
            <a:r>
              <a:rPr sz="1550" spc="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endParaRPr sz="15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0116" y="5185846"/>
            <a:ext cx="1799589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查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看版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本</a:t>
            </a:r>
            <a:r>
              <a:rPr sz="11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#pytest</a:t>
            </a:r>
            <a:r>
              <a:rPr sz="1150" spc="150" dirty="0">
                <a:solidFill>
                  <a:srgbClr val="252525"/>
                </a:solidFill>
                <a:latin typeface="Arial"/>
                <a:cs typeface="Arial"/>
              </a:rPr>
              <a:t> --</a:t>
            </a:r>
            <a:r>
              <a:rPr sz="1150" spc="-30" dirty="0">
                <a:solidFill>
                  <a:srgbClr val="252525"/>
                </a:solidFill>
                <a:latin typeface="Arial"/>
                <a:cs typeface="Arial"/>
              </a:rPr>
              <a:t>version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6899" y="5862948"/>
            <a:ext cx="825500" cy="1987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第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⼀个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示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899" y="7614721"/>
            <a:ext cx="4448175" cy="52768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注</a:t>
            </a:r>
            <a:r>
              <a:rPr sz="1100" spc="-70" dirty="0">
                <a:solidFill>
                  <a:srgbClr val="252525"/>
                </a:solidFill>
                <a:latin typeface="Microsoft JhengHei"/>
                <a:cs typeface="Microsoft JhengHei"/>
              </a:rPr>
              <a:t>意：</a:t>
            </a:r>
            <a:r>
              <a:rPr sz="1150" spc="-80" dirty="0">
                <a:solidFill>
                  <a:srgbClr val="252525"/>
                </a:solidFill>
                <a:latin typeface="Arial"/>
                <a:cs typeface="Arial"/>
              </a:rPr>
              <a:t>(1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) 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r>
              <a:rPr sz="1150" spc="-50" dirty="0">
                <a:solidFill>
                  <a:srgbClr val="252525"/>
                </a:solidFill>
                <a:latin typeface="Arial"/>
                <a:cs typeface="Arial"/>
              </a:rPr>
              <a:t>pycharm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设</a:t>
            </a:r>
            <a:r>
              <a:rPr sz="1100" spc="-60" dirty="0">
                <a:solidFill>
                  <a:srgbClr val="252525"/>
                </a:solidFill>
                <a:latin typeface="PMingLiU"/>
                <a:cs typeface="PMingLiU"/>
              </a:rPr>
              <a:t>置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19"/>
              </a:spcBef>
            </a:pP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pycharm</a:t>
            </a:r>
            <a:r>
              <a:rPr sz="1300" spc="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4D4D4D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&gt;</a:t>
            </a:r>
            <a:r>
              <a:rPr sz="1300" spc="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preferences</a:t>
            </a:r>
            <a:r>
              <a:rPr sz="13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4D4D4D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&gt;</a:t>
            </a:r>
            <a:r>
              <a:rPr sz="1300" spc="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Tools-&gt;</a:t>
            </a:r>
            <a:r>
              <a:rPr sz="13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python</a:t>
            </a:r>
            <a:r>
              <a:rPr sz="1300" spc="30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integrated</a:t>
            </a:r>
            <a:r>
              <a:rPr sz="1300" spc="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4D4D4D"/>
                </a:solidFill>
                <a:latin typeface="Arial"/>
                <a:cs typeface="Arial"/>
              </a:rPr>
              <a:t>Tools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8" name="object 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933950"/>
            <a:ext cx="3105149" cy="13334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5495925"/>
            <a:ext cx="3428999" cy="247649"/>
          </a:xfrm>
          <a:prstGeom prst="rect">
            <a:avLst/>
          </a:prstGeom>
        </p:spPr>
      </p:pic>
      <p:grpSp>
        <p:nvGrpSpPr>
          <p:cNvPr id="10" name="object 10"/>
          <p:cNvGrpSpPr/>
          <p:nvPr/>
        </p:nvGrpSpPr>
        <p:grpSpPr>
          <a:xfrm>
            <a:off x="619124" y="6200687"/>
            <a:ext cx="6515100" cy="361950"/>
            <a:chOff x="619124" y="6200687"/>
            <a:chExt cx="6515100" cy="361950"/>
          </a:xfrm>
        </p:grpSpPr>
        <p:sp>
          <p:nvSpPr>
            <p:cNvPr id="11" name="object 11"/>
            <p:cNvSpPr/>
            <p:nvPr/>
          </p:nvSpPr>
          <p:spPr>
            <a:xfrm>
              <a:off x="619124" y="620068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4"/>
                  </a:lnTo>
                  <a:lnTo>
                    <a:pt x="23473" y="2814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766191" y="63567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606280" y="6195987"/>
          <a:ext cx="6617334" cy="130238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8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65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534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250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7E8E7"/>
                      </a:solidFill>
                      <a:prstDash val="solid"/>
                    </a:lnL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5244" algn="ctr">
                        <a:lnSpc>
                          <a:spcPct val="100000"/>
                        </a:lnSpc>
                        <a:spcBef>
                          <a:spcPts val="660"/>
                        </a:spcBef>
                      </a:pP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函数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83820" marB="0"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82575" algn="r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10" dirty="0">
                          <a:solidFill>
                            <a:srgbClr val="8B8B8B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R w="19050">
                      <a:solidFill>
                        <a:srgbClr val="E7E8E7"/>
                      </a:solidFill>
                      <a:prstDash val="solid"/>
                    </a:lnR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19050">
                      <a:solidFill>
                        <a:srgbClr val="E7E8E7"/>
                      </a:solidFill>
                      <a:prstDash val="solid"/>
                    </a:lnL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2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10" dirty="0">
                          <a:solidFill>
                            <a:srgbClr val="A12F00"/>
                          </a:solidFill>
                          <a:latin typeface="Courier New"/>
                          <a:cs typeface="Courier New"/>
                        </a:rPr>
                        <a:t>daniu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R w="19050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return</a:t>
                      </a:r>
                      <a:r>
                        <a:rPr sz="1050" spc="3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25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x</a:t>
                      </a:r>
                      <a:r>
                        <a:rPr sz="1050" spc="-2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+</a:t>
                      </a:r>
                      <a:r>
                        <a:rPr sz="1050" spc="-25" dirty="0">
                          <a:solidFill>
                            <a:srgbClr val="004EB4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9525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 gridSpan="2"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A12F00"/>
                          </a:solidFill>
                          <a:latin typeface="Courier New"/>
                          <a:cs typeface="Courier New"/>
                        </a:rPr>
                        <a:t>test_answer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():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4508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assert</a:t>
                      </a:r>
                      <a:r>
                        <a:rPr sz="1050" spc="2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daniu</a:t>
                      </a:r>
                      <a:r>
                        <a:rPr sz="105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dirty="0">
                          <a:solidFill>
                            <a:srgbClr val="004EB4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r>
                        <a:rPr sz="105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050" spc="3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==</a:t>
                      </a:r>
                      <a:r>
                        <a:rPr sz="1050" spc="3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50" dirty="0">
                          <a:solidFill>
                            <a:srgbClr val="004EB4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66775" y="6648450"/>
            <a:ext cx="152399" cy="180974"/>
          </a:xfrm>
          <a:prstGeom prst="rect">
            <a:avLst/>
          </a:prstGeom>
        </p:spPr>
      </p:pic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66775" y="7029450"/>
            <a:ext cx="152399" cy="180974"/>
          </a:xfrm>
          <a:prstGeom prst="rect">
            <a:avLst/>
          </a:prstGeom>
        </p:spPr>
      </p:pic>
      <p:sp>
        <p:nvSpPr>
          <p:cNvPr id="16" name="object 16"/>
          <p:cNvSpPr/>
          <p:nvPr/>
        </p:nvSpPr>
        <p:spPr>
          <a:xfrm>
            <a:off x="6962774" y="6314962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71</a:t>
            </a:fld>
            <a:endParaRPr spc="-25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5262046"/>
            <a:ext cx="2279015" cy="11709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626110" indent="-213995">
              <a:lnSpc>
                <a:spcPct val="100000"/>
              </a:lnSpc>
              <a:spcBef>
                <a:spcPts val="90"/>
              </a:spcBef>
              <a:buSzPct val="104545"/>
              <a:buFont typeface="Arial"/>
              <a:buAutoNum type="arabicParenBoth" startAt="2"/>
              <a:tabLst>
                <a:tab pos="626110" algn="l"/>
              </a:tabLst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命令⾏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endParaRPr sz="11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#pytest</a:t>
            </a:r>
            <a:r>
              <a:rPr sz="1150" spc="-7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xx.py</a:t>
            </a:r>
            <a:endParaRPr sz="1150">
              <a:latin typeface="Arial"/>
              <a:cs typeface="Arial"/>
            </a:endParaRPr>
          </a:p>
          <a:p>
            <a:pPr marL="12700" marR="5080" indent="613410">
              <a:lnSpc>
                <a:spcPct val="184800"/>
              </a:lnSpc>
              <a:buSzPct val="104545"/>
              <a:buFont typeface="Arial"/>
              <a:buAutoNum type="arabicParenBoth" startAt="3"/>
              <a:tabLst>
                <a:tab pos="626110" algn="l"/>
              </a:tabLst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指定执⾏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某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个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test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100" spc="-50" dirty="0">
                <a:solidFill>
                  <a:srgbClr val="252525"/>
                </a:solidFill>
                <a:latin typeface="PMingLiU"/>
                <a:cs typeface="PMingLiU"/>
              </a:rPr>
              <a:t>法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150" spc="3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-45" dirty="0">
                <a:solidFill>
                  <a:srgbClr val="252525"/>
                </a:solidFill>
                <a:latin typeface="Arial"/>
                <a:cs typeface="Arial"/>
              </a:rPr>
              <a:t>test_02.py::TestDemo::test01</a:t>
            </a:r>
            <a:endParaRPr sz="1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8448768"/>
            <a:ext cx="1964689" cy="9182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65" dirty="0">
                <a:solidFill>
                  <a:srgbClr val="252525"/>
                </a:solidFill>
                <a:latin typeface="Arial"/>
                <a:cs typeface="Arial"/>
              </a:rPr>
              <a:t>6.12</a:t>
            </a:r>
            <a:r>
              <a:rPr sz="155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格式</a:t>
            </a:r>
            <a:r>
              <a:rPr sz="1450" spc="-35" dirty="0">
                <a:solidFill>
                  <a:srgbClr val="252525"/>
                </a:solidFill>
                <a:latin typeface="PMingLiU"/>
                <a:cs typeface="PMingLiU"/>
              </a:rPr>
              <a:t>示</a:t>
            </a:r>
            <a:r>
              <a:rPr sz="1550" spc="-50" dirty="0">
                <a:solidFill>
                  <a:srgbClr val="252525"/>
                </a:solidFill>
                <a:latin typeface="PMingLiU"/>
                <a:cs typeface="PMingLiU"/>
              </a:rPr>
              <a:t>例</a:t>
            </a:r>
            <a:endParaRPr sz="1550">
              <a:latin typeface="PMingLiU"/>
              <a:cs typeface="PMingLiU"/>
            </a:endParaRPr>
          </a:p>
          <a:p>
            <a:pPr marL="12700" marR="5080">
              <a:lnSpc>
                <a:spcPct val="188400"/>
              </a:lnSpc>
              <a:spcBef>
                <a:spcPts val="2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⽂件名以</a:t>
            </a:r>
            <a:r>
              <a:rPr sz="1150" spc="-30" dirty="0">
                <a:solidFill>
                  <a:srgbClr val="252525"/>
                </a:solidFill>
                <a:latin typeface="Arial"/>
                <a:cs typeface="Arial"/>
              </a:rPr>
              <a:t>test_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开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头或以</a:t>
            </a:r>
            <a:r>
              <a:rPr sz="1150" spc="-30" dirty="0">
                <a:solidFill>
                  <a:srgbClr val="252525"/>
                </a:solidFill>
                <a:latin typeface="Arial"/>
                <a:cs typeface="Arial"/>
              </a:rPr>
              <a:t>_test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结</a:t>
            </a:r>
            <a:r>
              <a:rPr sz="1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尾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endParaRPr sz="1100">
              <a:latin typeface="Microsoft JhengHei"/>
              <a:cs typeface="Microsoft Jheng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534149" cy="46862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6534150"/>
            <a:ext cx="5676899" cy="147637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72</a:t>
            </a:fld>
            <a:endParaRPr spc="-2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794821"/>
            <a:ext cx="2087245" cy="523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试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类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以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Test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开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头，不能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init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10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1756846"/>
            <a:ext cx="1195070" cy="523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试⽅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以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test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开</a:t>
            </a:r>
            <a:r>
              <a:rPr sz="1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头</a:t>
            </a:r>
            <a:endParaRPr sz="11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220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endParaRPr sz="11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2724243"/>
            <a:ext cx="2041525" cy="5943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65" dirty="0">
                <a:solidFill>
                  <a:srgbClr val="252525"/>
                </a:solidFill>
                <a:latin typeface="Arial"/>
                <a:cs typeface="Arial"/>
              </a:rPr>
              <a:t>6.13</a:t>
            </a:r>
            <a:r>
              <a:rPr sz="155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50" spc="-10" dirty="0">
                <a:solidFill>
                  <a:srgbClr val="252525"/>
                </a:solidFill>
                <a:latin typeface="Arial"/>
                <a:cs typeface="Arial"/>
              </a:rPr>
              <a:t>pyest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断</a:t>
            </a:r>
            <a:r>
              <a:rPr sz="1550" spc="-145" dirty="0">
                <a:solidFill>
                  <a:srgbClr val="252525"/>
                </a:solidFill>
                <a:latin typeface="Microsoft JhengHei"/>
                <a:cs typeface="Microsoft JhengHei"/>
              </a:rPr>
              <a:t>⾔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：</a:t>
            </a:r>
            <a:endParaRPr sz="15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240"/>
              </a:spcBef>
            </a:pP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常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⽤断⾔：关键字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assert</a:t>
            </a:r>
            <a:r>
              <a:rPr sz="1150" spc="-30" dirty="0">
                <a:solidFill>
                  <a:srgbClr val="252525"/>
                </a:solidFill>
                <a:latin typeface="Arial"/>
                <a:cs typeface="Arial"/>
              </a:rPr>
              <a:t> + 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表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达式</a:t>
            </a:r>
            <a:endParaRPr sz="1100">
              <a:latin typeface="PMingLiU"/>
              <a:cs typeface="PMingLiU"/>
            </a:endParaRPr>
          </a:p>
        </p:txBody>
      </p:sp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09599" y="3438499"/>
          <a:ext cx="2322830" cy="1235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71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38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4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>
                        <a:lnSpc>
                          <a:spcPts val="1535"/>
                        </a:lnSpc>
                      </a:pPr>
                      <a:r>
                        <a:rPr sz="1300" spc="-1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assert</a:t>
                      </a:r>
                      <a:r>
                        <a:rPr sz="1300" spc="-5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xx</a:t>
                      </a:r>
                      <a:r>
                        <a:rPr sz="1300" spc="-5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60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：判断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xx</a:t>
                      </a:r>
                      <a:r>
                        <a:rPr sz="1300" spc="-5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85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为真</a:t>
                      </a:r>
                      <a:endParaRPr sz="1300">
                        <a:latin typeface="Microsoft JhengHei"/>
                        <a:cs typeface="Microsoft JhengHei"/>
                      </a:endParaRPr>
                    </a:p>
                  </a:txBody>
                  <a:tcPr marL="0" marR="0" marT="0" marB="0"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DF0F4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6540">
                <a:tc gridSpan="4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1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assert</a:t>
                      </a:r>
                      <a:r>
                        <a:rPr sz="1300" spc="-4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not</a:t>
                      </a:r>
                      <a:r>
                        <a:rPr sz="1300" spc="-3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xx</a:t>
                      </a:r>
                      <a:r>
                        <a:rPr sz="1300" spc="-3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60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：判断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xx</a:t>
                      </a:r>
                      <a:r>
                        <a:rPr sz="1300" spc="-3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90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不为真</a:t>
                      </a:r>
                      <a:endParaRPr sz="1300">
                        <a:latin typeface="Microsoft JhengHei"/>
                        <a:cs typeface="Microsoft JhengHei"/>
                      </a:endParaRPr>
                    </a:p>
                  </a:txBody>
                  <a:tcPr marL="0" marR="0" marT="2032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DF0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6540"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1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assert</a:t>
                      </a:r>
                      <a:r>
                        <a:rPr sz="1300" spc="-2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300" spc="-2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in</a:t>
                      </a:r>
                      <a:r>
                        <a:rPr sz="1300" spc="-2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300" spc="-2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5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：判断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300" spc="-2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35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包含 </a:t>
                      </a:r>
                      <a:r>
                        <a:rPr sz="1300" spc="-5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DF0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6540">
                <a:tc gridSpan="3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1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assert</a:t>
                      </a:r>
                      <a:r>
                        <a:rPr sz="1300" spc="-3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300" spc="-2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==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300" spc="-3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5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：判断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300" spc="-3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35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等于 </a:t>
                      </a:r>
                      <a:r>
                        <a:rPr sz="1300" spc="-5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  <a:solidFill>
                      <a:srgbClr val="EDF0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0480"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57150">
                      <a:solidFill>
                        <a:srgbClr val="FFFFFF"/>
                      </a:solidFill>
                      <a:prstDash val="solid"/>
                    </a:lnT>
                    <a:lnB w="57150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3045">
                <a:tc gridSpan="4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60"/>
                        </a:spcBef>
                      </a:pPr>
                      <a:r>
                        <a:rPr sz="1300" spc="-1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assert</a:t>
                      </a:r>
                      <a:r>
                        <a:rPr sz="1300" spc="-2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300" spc="-15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!=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b</a:t>
                      </a:r>
                      <a:r>
                        <a:rPr sz="1300" spc="-2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5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：判断 </a:t>
                      </a:r>
                      <a:r>
                        <a:rPr sz="130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a</a:t>
                      </a:r>
                      <a:r>
                        <a:rPr sz="1300" spc="-2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300" spc="-55" dirty="0">
                          <a:solidFill>
                            <a:srgbClr val="545666"/>
                          </a:solidFill>
                          <a:latin typeface="Microsoft JhengHei"/>
                          <a:cs typeface="Microsoft JhengHei"/>
                        </a:rPr>
                        <a:t>不等于 </a:t>
                      </a:r>
                      <a:r>
                        <a:rPr sz="1300" spc="-50" dirty="0">
                          <a:solidFill>
                            <a:srgbClr val="545666"/>
                          </a:solidFill>
                          <a:latin typeface="Arial"/>
                          <a:cs typeface="Arial"/>
                        </a:rPr>
                        <a:t>b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20320" marB="0">
                    <a:lnT w="57150">
                      <a:solidFill>
                        <a:srgbClr val="FFFFFF"/>
                      </a:solidFill>
                      <a:prstDash val="solid"/>
                    </a:lnT>
                    <a:solidFill>
                      <a:srgbClr val="EDF0F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6" name="object 6"/>
          <p:cNvSpPr txBox="1"/>
          <p:nvPr/>
        </p:nvSpPr>
        <p:spPr>
          <a:xfrm>
            <a:off x="558799" y="5124543"/>
            <a:ext cx="3448685" cy="9417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00"/>
              </a:spcBef>
            </a:pPr>
            <a:r>
              <a:rPr sz="1550" spc="-65" dirty="0">
                <a:solidFill>
                  <a:srgbClr val="252525"/>
                </a:solidFill>
                <a:latin typeface="Arial"/>
                <a:cs typeface="Arial"/>
              </a:rPr>
              <a:t>6.14</a:t>
            </a:r>
            <a:r>
              <a:rPr sz="155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执</a:t>
            </a:r>
            <a:r>
              <a:rPr sz="1550" spc="-145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命</a:t>
            </a:r>
            <a:r>
              <a:rPr sz="1550" spc="-145" dirty="0">
                <a:solidFill>
                  <a:srgbClr val="252525"/>
                </a:solidFill>
                <a:latin typeface="PMingLiU"/>
                <a:cs typeface="PMingLiU"/>
              </a:rPr>
              <a:t>令</a:t>
            </a:r>
            <a:r>
              <a:rPr sz="1500" spc="-50" dirty="0">
                <a:solidFill>
                  <a:srgbClr val="252525"/>
                </a:solidFill>
                <a:latin typeface="PMingLiU"/>
                <a:cs typeface="PMingLiU"/>
              </a:rPr>
              <a:t>：</a:t>
            </a:r>
            <a:endParaRPr sz="1500">
              <a:latin typeface="PMingLiU"/>
              <a:cs typeface="PMingLiU"/>
            </a:endParaRPr>
          </a:p>
          <a:p>
            <a:pPr marL="50800" marR="43180" indent="288290">
              <a:lnSpc>
                <a:spcPct val="168300"/>
              </a:lnSpc>
              <a:spcBef>
                <a:spcPts val="95"/>
              </a:spcBef>
              <a:buSzPct val="50000"/>
              <a:buFont typeface="PMingLiU"/>
              <a:buChar char="●"/>
              <a:tabLst>
                <a:tab pos="339090" algn="l"/>
              </a:tabLst>
            </a:pP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spc="-85" dirty="0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增加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显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示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以及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通过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率百分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⽐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。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#pytest</a:t>
            </a:r>
            <a:r>
              <a:rPr sz="1300" spc="135" dirty="0">
                <a:solidFill>
                  <a:srgbClr val="252525"/>
                </a:solidFill>
                <a:latin typeface="Arial"/>
                <a:cs typeface="Arial"/>
              </a:rPr>
              <a:t> 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sz="1300" spc="3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xx.py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6172200"/>
            <a:ext cx="5391149" cy="23717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73</a:t>
            </a:fld>
            <a:endParaRPr spc="-2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1831385"/>
            <a:ext cx="406781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k</a:t>
            </a:r>
            <a:r>
              <a:rPr sz="1150" spc="2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筛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查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部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分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试⽤例，如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test_02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中</a:t>
            </a:r>
            <a:r>
              <a:rPr sz="1300" spc="-55" dirty="0">
                <a:solidFill>
                  <a:srgbClr val="252525"/>
                </a:solidFill>
                <a:latin typeface="Arial"/>
                <a:cs typeface="Arial"/>
              </a:rPr>
              <a:t>test01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，命令为：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2155235"/>
            <a:ext cx="176339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#pytest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k</a:t>
            </a:r>
            <a:r>
              <a:rPr sz="1300" spc="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4" dirty="0">
                <a:solidFill>
                  <a:srgbClr val="252525"/>
                </a:solidFill>
                <a:latin typeface="Arial"/>
                <a:cs typeface="Arial"/>
              </a:rPr>
              <a:t>01</a:t>
            </a:r>
            <a:r>
              <a:rPr sz="1300" spc="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test_02.py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650" y="4612685"/>
            <a:ext cx="194056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sz="1300" spc="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显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示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试代码中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print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语句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3399" y="7201153"/>
            <a:ext cx="3674745" cy="160782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20"/>
              </a:spcBef>
            </a:pP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6.2</a:t>
            </a:r>
            <a:r>
              <a:rPr sz="1600" spc="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PMingLiU"/>
                <a:cs typeface="PMingLiU"/>
              </a:rPr>
              <a:t>测试前</a:t>
            </a:r>
            <a:r>
              <a:rPr sz="1550" spc="-70" dirty="0">
                <a:solidFill>
                  <a:srgbClr val="252525"/>
                </a:solidFill>
                <a:latin typeface="PMingLiU"/>
                <a:cs typeface="PMingLiU"/>
              </a:rPr>
              <a:t>置</a:t>
            </a:r>
            <a:r>
              <a:rPr sz="1600" spc="-120" dirty="0">
                <a:solidFill>
                  <a:srgbClr val="252525"/>
                </a:solidFill>
                <a:latin typeface="PMingLiU"/>
                <a:cs typeface="PMingLiU"/>
              </a:rPr>
              <a:t>与销</a:t>
            </a:r>
            <a:r>
              <a:rPr sz="1550" spc="-50" dirty="0">
                <a:solidFill>
                  <a:srgbClr val="252525"/>
                </a:solidFill>
                <a:latin typeface="PMingLiU"/>
                <a:cs typeface="PMingLiU"/>
              </a:rPr>
              <a:t>毁</a:t>
            </a:r>
            <a:endParaRPr sz="1550">
              <a:latin typeface="PMingLiU"/>
              <a:cs typeface="PMingLiU"/>
            </a:endParaRPr>
          </a:p>
          <a:p>
            <a:pPr marL="76200">
              <a:lnSpc>
                <a:spcPct val="100000"/>
              </a:lnSpc>
              <a:spcBef>
                <a:spcPts val="1605"/>
              </a:spcBef>
            </a:pP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setup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与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teardown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作⽤范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围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同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unittest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框架</a:t>
            </a:r>
            <a:endParaRPr sz="1100">
              <a:latin typeface="PMingLiU"/>
              <a:cs typeface="PMingLiU"/>
            </a:endParaRPr>
          </a:p>
          <a:p>
            <a:pPr marL="363855" indent="-173990">
              <a:lnSpc>
                <a:spcPct val="100000"/>
              </a:lnSpc>
              <a:spcBef>
                <a:spcPts val="1095"/>
              </a:spcBef>
              <a:buSzPct val="50000"/>
              <a:buFont typeface="PMingLiU"/>
              <a:buChar char="●"/>
              <a:tabLst>
                <a:tab pos="363855" algn="l"/>
              </a:tabLst>
            </a:pP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setup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函数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可以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在测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执⾏之前执⾏的</a:t>
            </a:r>
            <a:endParaRPr sz="1300">
              <a:latin typeface="Microsoft JhengHei"/>
              <a:cs typeface="Microsoft JhengHei"/>
            </a:endParaRPr>
          </a:p>
          <a:p>
            <a:pPr marL="76200" marR="55880" indent="288290">
              <a:lnSpc>
                <a:spcPts val="2550"/>
              </a:lnSpc>
              <a:buSzPct val="50000"/>
              <a:buFont typeface="PMingLiU"/>
              <a:buChar char="●"/>
              <a:tabLst>
                <a:tab pos="364490" algn="l"/>
              </a:tabLst>
            </a:pP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teardown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函数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可以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在测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4" dirty="0">
                <a:solidFill>
                  <a:srgbClr val="252525"/>
                </a:solidFill>
                <a:latin typeface="Microsoft JhengHei"/>
                <a:cs typeface="Microsoft JhengHei"/>
              </a:rPr>
              <a:t>执⾏之后执⾏的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例⼦：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8343" y="1902039"/>
            <a:ext cx="97155" cy="1111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5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550">
              <a:latin typeface="PMingLiU"/>
              <a:cs typeface="PMingLiU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199" y="46700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614362" y="480987"/>
            <a:ext cx="6524625" cy="923925"/>
          </a:xfrm>
          <a:custGeom>
            <a:avLst/>
            <a:gdLst/>
            <a:ahLst/>
            <a:cxnLst/>
            <a:rect l="l" t="t" r="r" b="b"/>
            <a:pathLst>
              <a:path w="6524625" h="923925">
                <a:moveTo>
                  <a:pt x="0" y="890587"/>
                </a:moveTo>
                <a:lnTo>
                  <a:pt x="0" y="33337"/>
                </a:lnTo>
                <a:lnTo>
                  <a:pt x="0" y="28946"/>
                </a:lnTo>
                <a:lnTo>
                  <a:pt x="845" y="24631"/>
                </a:lnTo>
                <a:lnTo>
                  <a:pt x="2537" y="20459"/>
                </a:lnTo>
                <a:lnTo>
                  <a:pt x="4229" y="16373"/>
                </a:lnTo>
                <a:lnTo>
                  <a:pt x="6638" y="12801"/>
                </a:lnTo>
                <a:lnTo>
                  <a:pt x="9764" y="9744"/>
                </a:lnTo>
                <a:lnTo>
                  <a:pt x="12890" y="6553"/>
                </a:lnTo>
                <a:lnTo>
                  <a:pt x="16495" y="4171"/>
                </a:lnTo>
                <a:lnTo>
                  <a:pt x="20579" y="2457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457"/>
                </a:lnTo>
                <a:lnTo>
                  <a:pt x="6508127" y="4171"/>
                </a:lnTo>
                <a:lnTo>
                  <a:pt x="6511733" y="6553"/>
                </a:lnTo>
                <a:lnTo>
                  <a:pt x="6514860" y="9744"/>
                </a:lnTo>
                <a:lnTo>
                  <a:pt x="6517986" y="12801"/>
                </a:lnTo>
                <a:lnTo>
                  <a:pt x="6524624" y="33337"/>
                </a:lnTo>
                <a:lnTo>
                  <a:pt x="6524624" y="890587"/>
                </a:lnTo>
                <a:lnTo>
                  <a:pt x="6504044" y="921248"/>
                </a:lnTo>
                <a:lnTo>
                  <a:pt x="6499959" y="922953"/>
                </a:lnTo>
                <a:lnTo>
                  <a:pt x="6495707" y="923848"/>
                </a:lnTo>
                <a:lnTo>
                  <a:pt x="6491287" y="923924"/>
                </a:lnTo>
                <a:lnTo>
                  <a:pt x="33337" y="923924"/>
                </a:lnTo>
                <a:lnTo>
                  <a:pt x="28916" y="923848"/>
                </a:lnTo>
                <a:lnTo>
                  <a:pt x="24664" y="922953"/>
                </a:lnTo>
                <a:lnTo>
                  <a:pt x="20579" y="921248"/>
                </a:lnTo>
                <a:lnTo>
                  <a:pt x="16495" y="919610"/>
                </a:lnTo>
                <a:lnTo>
                  <a:pt x="0" y="894978"/>
                </a:lnTo>
                <a:lnTo>
                  <a:pt x="0" y="890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749448" y="899794"/>
            <a:ext cx="3233420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30835" algn="l"/>
                <a:tab pos="732155" algn="l"/>
                <a:tab pos="1244600" algn="l"/>
                <a:tab pos="1694814" algn="l"/>
                <a:tab pos="2176780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if </a:t>
            </a:r>
            <a:r>
              <a:rPr sz="1050" u="sng" dirty="0">
                <a:solidFill>
                  <a:srgbClr val="E10023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u="sng" dirty="0">
                <a:solidFill>
                  <a:srgbClr val="23292F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dirty="0">
                <a:solidFill>
                  <a:srgbClr val="23292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==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main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5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651510" indent="-63881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651510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8B48E7"/>
                </a:solidFill>
                <a:latin typeface="Courier New"/>
                <a:cs typeface="Courier New"/>
              </a:rPr>
              <a:t>main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([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"-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v"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"test_02.py"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619124" y="485690"/>
            <a:ext cx="6515100" cy="629285"/>
            <a:chOff x="619124" y="485690"/>
            <a:chExt cx="6515100" cy="629285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933449"/>
              <a:ext cx="152399" cy="1809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9124" y="48569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5"/>
                  </a:lnTo>
                  <a:lnTo>
                    <a:pt x="23473" y="2815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99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838088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09828" y="556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2774" y="59996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2486025"/>
            <a:ext cx="5410199" cy="2019299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4943475"/>
            <a:ext cx="5381624" cy="1628774"/>
          </a:xfrm>
          <a:prstGeom prst="rect">
            <a:avLst/>
          </a:prstGeom>
        </p:spPr>
      </p:pic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74</a:t>
            </a:fld>
            <a:endParaRPr spc="-2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4184060"/>
            <a:ext cx="226250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setup_class,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作⽤范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围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每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个类之前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4479335"/>
            <a:ext cx="264287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teardown_class</a:t>
            </a:r>
            <a:r>
              <a:rPr sz="1300" spc="-95" dirty="0">
                <a:solidFill>
                  <a:srgbClr val="252525"/>
                </a:solidFill>
                <a:latin typeface="Microsoft JhengHei"/>
                <a:cs typeface="Microsoft JhengHei"/>
              </a:rPr>
              <a:t>，作⽤范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围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每</a:t>
            </a:r>
            <a:r>
              <a:rPr sz="1300" spc="-95" dirty="0">
                <a:solidFill>
                  <a:srgbClr val="252525"/>
                </a:solidFill>
                <a:latin typeface="Microsoft JhengHei"/>
                <a:cs typeface="Microsoft JhengHei"/>
              </a:rPr>
              <a:t>个类之后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8453748"/>
            <a:ext cx="2230120" cy="84645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执⾏参数</a:t>
            </a:r>
            <a:endParaRPr sz="11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180"/>
              </a:spcBef>
            </a:pP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50" spc="-55" dirty="0">
                <a:solidFill>
                  <a:srgbClr val="252525"/>
                </a:solidFill>
                <a:latin typeface="Arial"/>
                <a:cs typeface="Arial"/>
              </a:rPr>
              <a:t>x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执⾏失败停⽌执⾏</a:t>
            </a:r>
            <a:endParaRPr sz="11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150" spc="-20" dirty="0">
                <a:solidFill>
                  <a:srgbClr val="252525"/>
                </a:solidFill>
                <a:latin typeface="Arial"/>
                <a:cs typeface="Arial"/>
              </a:rPr>
              <a:t>#python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x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-50" dirty="0">
                <a:solidFill>
                  <a:srgbClr val="252525"/>
                </a:solidFill>
                <a:latin typeface="Arial"/>
                <a:cs typeface="Arial"/>
              </a:rPr>
              <a:t>test_15.py</a:t>
            </a:r>
            <a:endParaRPr sz="11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424141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199" y="45366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4686299" cy="36194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810125"/>
            <a:ext cx="4981574" cy="320992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75</a:t>
            </a:fld>
            <a:endParaRPr spc="-25" dirty="0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5395396"/>
            <a:ext cx="4354830" cy="5232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252525"/>
                </a:solidFill>
                <a:latin typeface="Microsoft JhengHei"/>
                <a:cs typeface="Microsoft JhengHei"/>
              </a:rPr>
              <a:t>参数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maxfail=n</a:t>
            </a:r>
            <a:r>
              <a:rPr sz="115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00" spc="15" dirty="0">
                <a:solidFill>
                  <a:srgbClr val="252525"/>
                </a:solidFill>
                <a:latin typeface="Microsoft JhengHei"/>
                <a:cs typeface="Microsoft JhengHei"/>
              </a:rPr>
              <a:t>如 </a:t>
            </a:r>
            <a:r>
              <a:rPr sz="1150" spc="-45" dirty="0">
                <a:solidFill>
                  <a:srgbClr val="252525"/>
                </a:solidFill>
                <a:latin typeface="Arial"/>
                <a:cs typeface="Arial"/>
              </a:rPr>
              <a:t>test_15.py</a:t>
            </a:r>
            <a:r>
              <a:rPr sz="115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执⾏两次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败（即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个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test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fail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则停⽌</a:t>
            </a:r>
            <a:r>
              <a:rPr sz="1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）</a:t>
            </a:r>
            <a:endParaRPr sz="11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170"/>
              </a:spcBef>
            </a:pPr>
            <a:r>
              <a:rPr sz="1150" spc="-20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15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sz="115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150" spc="-20" dirty="0">
                <a:solidFill>
                  <a:srgbClr val="252525"/>
                </a:solidFill>
                <a:latin typeface="Arial"/>
                <a:cs typeface="Arial"/>
              </a:rPr>
              <a:t>maxfail=2</a:t>
            </a: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test_15.py</a:t>
            </a:r>
            <a:endParaRPr sz="115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095999" cy="48196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76</a:t>
            </a:fld>
            <a:endParaRPr spc="-25" dirty="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7156691"/>
            <a:ext cx="3587115" cy="213423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285" dirty="0">
                <a:solidFill>
                  <a:srgbClr val="212121"/>
                </a:solidFill>
                <a:latin typeface="Arial"/>
                <a:cs typeface="Arial"/>
              </a:rPr>
              <a:t>--</a:t>
            </a:r>
            <a:r>
              <a:rPr sz="1200" dirty="0">
                <a:solidFill>
                  <a:srgbClr val="212121"/>
                </a:solidFill>
                <a:latin typeface="Arial"/>
                <a:cs typeface="Arial"/>
              </a:rPr>
              <a:t>lf</a:t>
            </a:r>
            <a:r>
              <a:rPr sz="1200" spc="9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212121"/>
                </a:solidFill>
                <a:latin typeface="Microsoft JhengHei"/>
                <a:cs typeface="Microsoft JhengHei"/>
              </a:rPr>
              <a:t>（</a:t>
            </a:r>
            <a:r>
              <a:rPr sz="1200" dirty="0">
                <a:solidFill>
                  <a:srgbClr val="212121"/>
                </a:solidFill>
                <a:latin typeface="Arial"/>
                <a:cs typeface="Arial"/>
              </a:rPr>
              <a:t>last</a:t>
            </a:r>
            <a:r>
              <a:rPr sz="1200" spc="95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12121"/>
                </a:solidFill>
                <a:latin typeface="Arial"/>
                <a:cs typeface="Arial"/>
              </a:rPr>
              <a:t>failed</a:t>
            </a:r>
            <a:r>
              <a:rPr sz="1200" spc="-20" dirty="0">
                <a:solidFill>
                  <a:srgbClr val="212121"/>
                </a:solidFill>
                <a:latin typeface="Microsoft JhengHei"/>
                <a:cs typeface="Microsoft JhengHei"/>
              </a:rPr>
              <a:t>）</a:t>
            </a:r>
            <a:r>
              <a:rPr sz="1200" spc="-90" dirty="0">
                <a:solidFill>
                  <a:srgbClr val="212121"/>
                </a:solidFill>
                <a:latin typeface="PMingLiU"/>
                <a:cs typeface="PMingLiU"/>
              </a:rPr>
              <a:t>重</a:t>
            </a:r>
            <a:r>
              <a:rPr sz="1200" spc="-90" dirty="0">
                <a:solidFill>
                  <a:srgbClr val="212121"/>
                </a:solidFill>
                <a:latin typeface="Microsoft JhengHei"/>
                <a:cs typeface="Microsoft JhengHei"/>
              </a:rPr>
              <a:t>新</a:t>
            </a:r>
            <a:r>
              <a:rPr sz="1200" spc="-90" dirty="0">
                <a:solidFill>
                  <a:srgbClr val="212121"/>
                </a:solidFill>
                <a:latin typeface="PMingLiU"/>
                <a:cs typeface="PMingLiU"/>
              </a:rPr>
              <a:t>运</a:t>
            </a:r>
            <a:r>
              <a:rPr sz="1200" spc="-90" dirty="0">
                <a:solidFill>
                  <a:srgbClr val="212121"/>
                </a:solidFill>
                <a:latin typeface="Microsoft JhengHei"/>
                <a:cs typeface="Microsoft JhengHei"/>
              </a:rPr>
              <a:t>⾏上次</a:t>
            </a:r>
            <a:r>
              <a:rPr sz="1200" spc="-90" dirty="0">
                <a:solidFill>
                  <a:srgbClr val="212121"/>
                </a:solidFill>
                <a:latin typeface="PMingLiU"/>
                <a:cs typeface="PMingLiU"/>
              </a:rPr>
              <a:t>失</a:t>
            </a:r>
            <a:r>
              <a:rPr sz="1200" spc="-80" dirty="0">
                <a:solidFill>
                  <a:srgbClr val="212121"/>
                </a:solidFill>
                <a:latin typeface="Microsoft JhengHei"/>
                <a:cs typeface="Microsoft JhengHei"/>
              </a:rPr>
              <a:t>败的⽤例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35"/>
              </a:spcBef>
            </a:pPr>
            <a:r>
              <a:rPr sz="1200" spc="-20" dirty="0">
                <a:solidFill>
                  <a:srgbClr val="212121"/>
                </a:solidFill>
                <a:latin typeface="Arial"/>
                <a:cs typeface="Arial"/>
              </a:rPr>
              <a:t>#</a:t>
            </a:r>
            <a:r>
              <a:rPr sz="1150" spc="-20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15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sz="115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lf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 test_15.py</a:t>
            </a:r>
            <a:endParaRPr sz="1150">
              <a:latin typeface="Arial"/>
              <a:cs typeface="Arial"/>
            </a:endParaRPr>
          </a:p>
          <a:p>
            <a:pPr marL="12700" marR="5080">
              <a:lnSpc>
                <a:spcPts val="2550"/>
              </a:lnSpc>
              <a:spcBef>
                <a:spcPts val="270"/>
              </a:spcBef>
            </a:pPr>
            <a:r>
              <a:rPr sz="1150" spc="25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ff(failed</a:t>
            </a:r>
            <a:r>
              <a:rPr sz="1150" spc="8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first</a:t>
            </a:r>
            <a:r>
              <a:rPr sz="1150" spc="40" dirty="0">
                <a:solidFill>
                  <a:srgbClr val="252525"/>
                </a:solidFill>
                <a:latin typeface="Arial"/>
                <a:cs typeface="Arial"/>
              </a:rPr>
              <a:t>) 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⾏所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⽤例，但先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⾏上次失败的⽤例，</a:t>
            </a:r>
            <a:r>
              <a:rPr sz="1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 </a:t>
            </a:r>
            <a:r>
              <a:rPr sz="1150" spc="-20" dirty="0">
                <a:solidFill>
                  <a:srgbClr val="252525"/>
                </a:solidFill>
                <a:latin typeface="Arial"/>
                <a:cs typeface="Arial"/>
              </a:rPr>
              <a:t>#python</a:t>
            </a:r>
            <a:r>
              <a:rPr sz="1150" spc="110" dirty="0">
                <a:solidFill>
                  <a:srgbClr val="252525"/>
                </a:solidFill>
                <a:latin typeface="Arial"/>
                <a:cs typeface="Arial"/>
              </a:rPr>
              <a:t> 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150" spc="110" dirty="0">
                <a:solidFill>
                  <a:srgbClr val="252525"/>
                </a:solidFill>
                <a:latin typeface="Arial"/>
                <a:cs typeface="Arial"/>
              </a:rPr>
              <a:t> 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sz="1150" spc="160" dirty="0">
                <a:solidFill>
                  <a:srgbClr val="252525"/>
                </a:solidFill>
                <a:latin typeface="Arial"/>
                <a:cs typeface="Arial"/>
              </a:rPr>
              <a:t> --</a:t>
            </a:r>
            <a:r>
              <a:rPr sz="1150" spc="75" dirty="0">
                <a:solidFill>
                  <a:srgbClr val="252525"/>
                </a:solidFill>
                <a:latin typeface="Arial"/>
                <a:cs typeface="Arial"/>
              </a:rPr>
              <a:t>ff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test_15.py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185"/>
              </a:spcBef>
            </a:pPr>
            <a:endParaRPr sz="10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6.3</a:t>
            </a:r>
            <a:r>
              <a:rPr sz="1600" spc="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PMingLiU"/>
                <a:cs typeface="PMingLiU"/>
              </a:rPr>
              <a:t>装饰</a:t>
            </a:r>
            <a:r>
              <a:rPr sz="1550" spc="-50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endParaRPr sz="15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655"/>
              </a:spcBef>
            </a:pP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装饰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器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含义：</a:t>
            </a:r>
            <a:endParaRPr sz="1100">
              <a:latin typeface="Microsoft JhengHei"/>
              <a:cs typeface="Microsoft Jheng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115049" cy="62674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77</a:t>
            </a:fld>
            <a:endParaRPr spc="-25" dirty="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70971"/>
            <a:ext cx="193357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fixture 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⾃定义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试⽤例预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置条</a:t>
            </a:r>
            <a:r>
              <a:rPr sz="1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件</a:t>
            </a:r>
            <a:endParaRPr sz="1100">
              <a:latin typeface="Microsoft JhengHei"/>
              <a:cs typeface="Microsoft Jheng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781050"/>
            <a:ext cx="6391274" cy="2171699"/>
          </a:xfrm>
          <a:prstGeom prst="rect">
            <a:avLst/>
          </a:prstGeom>
        </p:spPr>
      </p:pic>
      <p:grpSp>
        <p:nvGrpSpPr>
          <p:cNvPr id="4" name="object 4"/>
          <p:cNvGrpSpPr/>
          <p:nvPr/>
        </p:nvGrpSpPr>
        <p:grpSpPr>
          <a:xfrm>
            <a:off x="609599" y="4733897"/>
            <a:ext cx="6534150" cy="3981450"/>
            <a:chOff x="609599" y="4733897"/>
            <a:chExt cx="6534150" cy="3981450"/>
          </a:xfrm>
        </p:grpSpPr>
        <p:sp>
          <p:nvSpPr>
            <p:cNvPr id="5" name="object 5"/>
            <p:cNvSpPr/>
            <p:nvPr/>
          </p:nvSpPr>
          <p:spPr>
            <a:xfrm>
              <a:off x="614362" y="4738660"/>
              <a:ext cx="6524625" cy="3971925"/>
            </a:xfrm>
            <a:custGeom>
              <a:avLst/>
              <a:gdLst/>
              <a:ahLst/>
              <a:cxnLst/>
              <a:rect l="l" t="t" r="r" b="b"/>
              <a:pathLst>
                <a:path w="6524625" h="3971925">
                  <a:moveTo>
                    <a:pt x="0" y="3938587"/>
                  </a:moveTo>
                  <a:lnTo>
                    <a:pt x="0" y="33337"/>
                  </a:lnTo>
                  <a:lnTo>
                    <a:pt x="0" y="28794"/>
                  </a:lnTo>
                  <a:lnTo>
                    <a:pt x="845" y="24479"/>
                  </a:lnTo>
                  <a:lnTo>
                    <a:pt x="2537" y="20393"/>
                  </a:lnTo>
                  <a:lnTo>
                    <a:pt x="4229" y="16297"/>
                  </a:lnTo>
                  <a:lnTo>
                    <a:pt x="6638" y="12725"/>
                  </a:lnTo>
                  <a:lnTo>
                    <a:pt x="9764" y="9677"/>
                  </a:lnTo>
                  <a:lnTo>
                    <a:pt x="12890" y="6476"/>
                  </a:lnTo>
                  <a:lnTo>
                    <a:pt x="16495" y="4095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095"/>
                  </a:lnTo>
                  <a:lnTo>
                    <a:pt x="6511733" y="6476"/>
                  </a:lnTo>
                  <a:lnTo>
                    <a:pt x="6514860" y="9677"/>
                  </a:lnTo>
                  <a:lnTo>
                    <a:pt x="6517986" y="12725"/>
                  </a:lnTo>
                  <a:lnTo>
                    <a:pt x="6520394" y="16297"/>
                  </a:lnTo>
                  <a:lnTo>
                    <a:pt x="6522086" y="20393"/>
                  </a:lnTo>
                  <a:lnTo>
                    <a:pt x="6523778" y="24479"/>
                  </a:lnTo>
                  <a:lnTo>
                    <a:pt x="6524623" y="28794"/>
                  </a:lnTo>
                  <a:lnTo>
                    <a:pt x="6524624" y="33337"/>
                  </a:lnTo>
                  <a:lnTo>
                    <a:pt x="6524624" y="3938587"/>
                  </a:lnTo>
                  <a:lnTo>
                    <a:pt x="6504044" y="3969248"/>
                  </a:lnTo>
                  <a:lnTo>
                    <a:pt x="6499959" y="3970953"/>
                  </a:lnTo>
                  <a:lnTo>
                    <a:pt x="6495707" y="3971848"/>
                  </a:lnTo>
                  <a:lnTo>
                    <a:pt x="6491287" y="3971924"/>
                  </a:lnTo>
                  <a:lnTo>
                    <a:pt x="33337" y="3971924"/>
                  </a:lnTo>
                  <a:lnTo>
                    <a:pt x="28916" y="3971848"/>
                  </a:lnTo>
                  <a:lnTo>
                    <a:pt x="24664" y="3970953"/>
                  </a:lnTo>
                  <a:lnTo>
                    <a:pt x="20579" y="3969248"/>
                  </a:lnTo>
                  <a:lnTo>
                    <a:pt x="16495" y="3967609"/>
                  </a:lnTo>
                  <a:lnTo>
                    <a:pt x="0" y="3942978"/>
                  </a:lnTo>
                  <a:lnTo>
                    <a:pt x="0" y="3938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6524624"/>
              <a:ext cx="152399" cy="180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5762624"/>
              <a:ext cx="152399" cy="1809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7096124"/>
              <a:ext cx="152399" cy="180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7858124"/>
              <a:ext cx="152399" cy="180974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619124" y="474336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6"/>
                  </a:lnTo>
                  <a:lnTo>
                    <a:pt x="23473" y="281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124" y="509576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842391" y="48994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596899" y="3060110"/>
            <a:ext cx="6449695" cy="555180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params</a:t>
            </a:r>
            <a:r>
              <a:rPr sz="1300" spc="-10" dirty="0">
                <a:solidFill>
                  <a:srgbClr val="212121"/>
                </a:solidFill>
                <a:latin typeface="Microsoft JhengHei"/>
                <a:cs typeface="Microsoft JhengHei"/>
              </a:rPr>
              <a:t>：</a:t>
            </a: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(list</a:t>
            </a:r>
            <a:r>
              <a:rPr sz="1300" spc="3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类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型</a:t>
            </a:r>
            <a:r>
              <a:rPr sz="1300" spc="-35" dirty="0">
                <a:solidFill>
                  <a:srgbClr val="212121"/>
                </a:solidFill>
                <a:latin typeface="Arial"/>
                <a:cs typeface="Arial"/>
              </a:rPr>
              <a:t>)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提供参数数据，供调⽤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标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记⽅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法</a:t>
            </a:r>
            <a:r>
              <a:rPr sz="1300" spc="-100" dirty="0">
                <a:solidFill>
                  <a:srgbClr val="212121"/>
                </a:solidFill>
                <a:latin typeface="Microsoft JhengHei"/>
                <a:cs typeface="Microsoft JhengHei"/>
              </a:rPr>
              <a:t>的函数使⽤</a:t>
            </a:r>
            <a:endParaRPr sz="1300">
              <a:latin typeface="Microsoft JhengHei"/>
              <a:cs typeface="Microsoft JhengHei"/>
            </a:endParaRPr>
          </a:p>
          <a:p>
            <a:pPr marL="12700" marR="5170805">
              <a:lnSpc>
                <a:spcPts val="2630"/>
              </a:lnSpc>
              <a:spcBef>
                <a:spcPts val="185"/>
              </a:spcBef>
            </a:pPr>
            <a:r>
              <a:rPr sz="1300" dirty="0">
                <a:solidFill>
                  <a:srgbClr val="212121"/>
                </a:solidFill>
                <a:latin typeface="Arial"/>
                <a:cs typeface="Arial"/>
              </a:rPr>
              <a:t>fixture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普通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⽤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法</a:t>
            </a:r>
            <a:r>
              <a:rPr sz="130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：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test_fix_01.py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300" spc="-30" dirty="0">
                <a:solidFill>
                  <a:srgbClr val="212121"/>
                </a:solidFill>
                <a:latin typeface="Arial"/>
                <a:cs typeface="Arial"/>
              </a:rPr>
              <a:t>autouse</a:t>
            </a:r>
            <a:r>
              <a:rPr sz="1300" spc="-30" dirty="0">
                <a:solidFill>
                  <a:srgbClr val="212121"/>
                </a:solidFill>
                <a:latin typeface="Microsoft JhengHei"/>
                <a:cs typeface="Microsoft JhengHei"/>
              </a:rPr>
              <a:t>：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否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⾃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动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⾏</a:t>
            </a:r>
            <a:r>
              <a:rPr sz="1300" spc="-60" dirty="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默</a:t>
            </a:r>
            <a:r>
              <a:rPr sz="1300" spc="-30" dirty="0">
                <a:solidFill>
                  <a:srgbClr val="212121"/>
                </a:solidFill>
                <a:latin typeface="Microsoft JhengHei"/>
                <a:cs typeface="Microsoft JhengHei"/>
              </a:rPr>
              <a:t>认为 </a:t>
            </a:r>
            <a:r>
              <a:rPr sz="1300" spc="-45" dirty="0">
                <a:solidFill>
                  <a:srgbClr val="212121"/>
                </a:solidFill>
                <a:latin typeface="Arial"/>
                <a:cs typeface="Arial"/>
              </a:rPr>
              <a:t>False</a:t>
            </a:r>
            <a:r>
              <a:rPr sz="13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不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运</a:t>
            </a:r>
            <a:r>
              <a:rPr sz="1300" spc="-70" dirty="0">
                <a:solidFill>
                  <a:srgbClr val="212121"/>
                </a:solidFill>
                <a:latin typeface="Microsoft JhengHei"/>
                <a:cs typeface="Microsoft JhengHei"/>
              </a:rPr>
              <a:t>⾏，设置为 </a:t>
            </a:r>
            <a:r>
              <a:rPr sz="1300" spc="-20" dirty="0">
                <a:solidFill>
                  <a:srgbClr val="212121"/>
                </a:solidFill>
                <a:latin typeface="Arial"/>
                <a:cs typeface="Arial"/>
              </a:rPr>
              <a:t>True</a:t>
            </a:r>
            <a:r>
              <a:rPr sz="1300" dirty="0">
                <a:solidFill>
                  <a:srgbClr val="212121"/>
                </a:solidFill>
                <a:latin typeface="Arial"/>
                <a:cs typeface="Arial"/>
              </a:rPr>
              <a:t> 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⾃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动</a:t>
            </a:r>
            <a:r>
              <a:rPr sz="1300" spc="-110" dirty="0">
                <a:solidFill>
                  <a:srgbClr val="212121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⾏</a:t>
            </a:r>
            <a:r>
              <a:rPr sz="1300" spc="-60" dirty="0">
                <a:solidFill>
                  <a:srgbClr val="212121"/>
                </a:solidFill>
                <a:latin typeface="Arial"/>
                <a:cs typeface="Arial"/>
              </a:rPr>
              <a:t>,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⽆需</a:t>
            </a:r>
            <a:r>
              <a:rPr sz="1250" spc="-50" dirty="0">
                <a:solidFill>
                  <a:srgbClr val="212121"/>
                </a:solidFill>
                <a:latin typeface="Microsoft JhengHei"/>
                <a:cs typeface="Microsoft JhengHei"/>
              </a:rPr>
              <a:t>每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个函数</a:t>
            </a:r>
            <a:r>
              <a:rPr sz="1250" spc="-50" dirty="0">
                <a:solidFill>
                  <a:srgbClr val="212121"/>
                </a:solidFill>
                <a:latin typeface="PMingLiU"/>
                <a:cs typeface="PMingLiU"/>
              </a:rPr>
              <a:t>注</a:t>
            </a: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⼊</a:t>
            </a: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fixture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例</a:t>
            </a:r>
            <a:r>
              <a:rPr sz="1300" spc="-50" dirty="0">
                <a:solidFill>
                  <a:srgbClr val="212121"/>
                </a:solidFill>
                <a:latin typeface="Arial"/>
                <a:cs typeface="Arial"/>
              </a:rPr>
              <a:t>: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5"/>
              </a:spcBef>
            </a:pPr>
            <a:endParaRPr sz="1200">
              <a:latin typeface="Arial"/>
              <a:cs typeface="Arial"/>
            </a:endParaRPr>
          </a:p>
          <a:p>
            <a:pPr marR="189865" algn="r">
              <a:lnSpc>
                <a:spcPct val="100000"/>
              </a:lnSpc>
              <a:spcBef>
                <a:spcPts val="5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245110">
              <a:lnSpc>
                <a:spcPct val="100000"/>
              </a:lnSpc>
              <a:tabLst>
                <a:tab pos="5632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563245" algn="l"/>
              </a:tabLst>
            </a:pP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fixture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autouse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True)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5632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para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():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8845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1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"daniutest"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88455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7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8"/>
              <a:tabLst>
                <a:tab pos="5632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test_01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para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8"/>
              <a:tabLst>
                <a:tab pos="8845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002E6D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试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01"</a:t>
            </a:r>
            <a:r>
              <a:rPr sz="1050" spc="-2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29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1"/>
              <a:tabLst>
                <a:tab pos="5632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test_02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():</a:t>
            </a:r>
            <a:endParaRPr sz="1050">
              <a:latin typeface="Courier New"/>
              <a:cs typeface="Courier New"/>
            </a:endParaRPr>
          </a:p>
          <a:p>
            <a:pPr marL="884555" indent="-71945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11"/>
              <a:tabLst>
                <a:tab pos="884555" algn="l"/>
              </a:tabLst>
            </a:pP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B7781"/>
                </a:solidFill>
                <a:latin typeface="Microsoft JhengHei"/>
                <a:cs typeface="Microsoft JhengHei"/>
              </a:rPr>
              <a:t>获取</a:t>
            </a: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para</a:t>
            </a:r>
            <a:r>
              <a:rPr sz="1100" spc="-55" dirty="0">
                <a:solidFill>
                  <a:srgbClr val="6B7781"/>
                </a:solidFill>
                <a:latin typeface="Microsoft JhengHei"/>
                <a:cs typeface="Microsoft JhengHei"/>
              </a:rPr>
              <a:t>对象</a:t>
            </a:r>
            <a:endParaRPr sz="1100">
              <a:latin typeface="Microsoft JhengHei"/>
              <a:cs typeface="Microsoft JhengHei"/>
            </a:endParaRPr>
          </a:p>
          <a:p>
            <a:pPr marL="884555" indent="-71945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11"/>
              <a:tabLst>
                <a:tab pos="8845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002E6D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试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02"</a:t>
            </a:r>
            <a:r>
              <a:rPr sz="1050" spc="-2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29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14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5"/>
              <a:tabLst>
                <a:tab pos="5632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test_03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():</a:t>
            </a:r>
            <a:endParaRPr sz="1050">
              <a:latin typeface="Courier New"/>
              <a:cs typeface="Courier New"/>
            </a:endParaRPr>
          </a:p>
          <a:p>
            <a:pPr marL="884555" indent="-71945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15"/>
              <a:tabLst>
                <a:tab pos="8845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002E6D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试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03"</a:t>
            </a:r>
            <a:r>
              <a:rPr sz="1050" spc="-2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29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17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40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18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962774" y="485763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78</a:t>
            </a:fld>
            <a:endParaRPr spc="-25" dirty="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3490397"/>
            <a:ext cx="95567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fixture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在类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外</a:t>
            </a:r>
            <a:r>
              <a:rPr sz="1100" spc="-60" dirty="0">
                <a:solidFill>
                  <a:srgbClr val="252525"/>
                </a:solidFill>
                <a:latin typeface="PMingLiU"/>
                <a:cs typeface="PMingLiU"/>
              </a:rPr>
              <a:t>部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8698910"/>
            <a:ext cx="2181860" cy="55816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45" dirty="0">
                <a:solidFill>
                  <a:srgbClr val="212121"/>
                </a:solidFill>
                <a:latin typeface="Arial"/>
                <a:cs typeface="Arial"/>
              </a:rPr>
              <a:t>params</a:t>
            </a:r>
            <a:r>
              <a:rPr sz="1300" spc="-100" dirty="0">
                <a:solidFill>
                  <a:srgbClr val="212121"/>
                </a:solidFill>
                <a:latin typeface="Microsoft JhengHei"/>
                <a:cs typeface="Microsoft JhengHei"/>
              </a:rPr>
              <a:t>参数使⽤：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通过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固</a:t>
            </a:r>
            <a:r>
              <a:rPr sz="1300" spc="-60" dirty="0">
                <a:solidFill>
                  <a:srgbClr val="4D4D4D"/>
                </a:solidFill>
                <a:latin typeface="Microsoft JhengHei"/>
                <a:cs typeface="Microsoft JhengHei"/>
              </a:rPr>
              <a:t>定参数 </a:t>
            </a:r>
            <a:r>
              <a:rPr sz="1300" spc="-10" dirty="0">
                <a:solidFill>
                  <a:srgbClr val="4D4D4D"/>
                </a:solidFill>
                <a:latin typeface="Arial"/>
                <a:cs typeface="Arial"/>
              </a:rPr>
              <a:t>request</a:t>
            </a:r>
            <a:r>
              <a:rPr sz="1300" spc="-4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传</a:t>
            </a:r>
            <a:r>
              <a:rPr sz="1300" spc="-114" dirty="0">
                <a:solidFill>
                  <a:srgbClr val="4D4D4D"/>
                </a:solidFill>
                <a:latin typeface="PMingLiU"/>
                <a:cs typeface="PMingLiU"/>
              </a:rPr>
              <a:t>递</a:t>
            </a:r>
            <a:r>
              <a:rPr sz="1300" spc="-80" dirty="0">
                <a:solidFill>
                  <a:srgbClr val="212121"/>
                </a:solidFill>
                <a:latin typeface="Microsoft JhengHei"/>
                <a:cs typeface="Microsoft JhengHei"/>
              </a:rPr>
              <a:t>参数</a:t>
            </a:r>
            <a:endParaRPr sz="1300">
              <a:latin typeface="Microsoft JhengHei"/>
              <a:cs typeface="Microsoft Jheng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534149" cy="2600324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614362" y="3824260"/>
            <a:ext cx="6524625" cy="3781425"/>
          </a:xfrm>
          <a:custGeom>
            <a:avLst/>
            <a:gdLst/>
            <a:ahLst/>
            <a:cxnLst/>
            <a:rect l="l" t="t" r="r" b="b"/>
            <a:pathLst>
              <a:path w="6524625" h="3781425">
                <a:moveTo>
                  <a:pt x="0" y="3748087"/>
                </a:moveTo>
                <a:lnTo>
                  <a:pt x="0" y="33337"/>
                </a:lnTo>
                <a:lnTo>
                  <a:pt x="0" y="28946"/>
                </a:lnTo>
                <a:lnTo>
                  <a:pt x="845" y="24631"/>
                </a:lnTo>
                <a:lnTo>
                  <a:pt x="2537" y="20459"/>
                </a:lnTo>
                <a:lnTo>
                  <a:pt x="4229" y="16373"/>
                </a:lnTo>
                <a:lnTo>
                  <a:pt x="6638" y="12801"/>
                </a:lnTo>
                <a:lnTo>
                  <a:pt x="9764" y="9744"/>
                </a:lnTo>
                <a:lnTo>
                  <a:pt x="12890" y="6619"/>
                </a:lnTo>
                <a:lnTo>
                  <a:pt x="16495" y="4171"/>
                </a:lnTo>
                <a:lnTo>
                  <a:pt x="20579" y="2457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457"/>
                </a:lnTo>
                <a:lnTo>
                  <a:pt x="6508127" y="4171"/>
                </a:lnTo>
                <a:lnTo>
                  <a:pt x="6511733" y="6619"/>
                </a:lnTo>
                <a:lnTo>
                  <a:pt x="6514860" y="9744"/>
                </a:lnTo>
                <a:lnTo>
                  <a:pt x="6517986" y="12801"/>
                </a:lnTo>
                <a:lnTo>
                  <a:pt x="6524624" y="33337"/>
                </a:lnTo>
                <a:lnTo>
                  <a:pt x="6524624" y="3748087"/>
                </a:lnTo>
                <a:lnTo>
                  <a:pt x="6524623" y="3752478"/>
                </a:lnTo>
                <a:lnTo>
                  <a:pt x="6523778" y="3756640"/>
                </a:lnTo>
                <a:lnTo>
                  <a:pt x="6522086" y="3760736"/>
                </a:lnTo>
                <a:lnTo>
                  <a:pt x="6520394" y="3764908"/>
                </a:lnTo>
                <a:lnTo>
                  <a:pt x="6491287" y="3781424"/>
                </a:lnTo>
                <a:lnTo>
                  <a:pt x="33337" y="3781424"/>
                </a:lnTo>
                <a:lnTo>
                  <a:pt x="2537" y="3760736"/>
                </a:lnTo>
                <a:lnTo>
                  <a:pt x="845" y="3756640"/>
                </a:lnTo>
                <a:lnTo>
                  <a:pt x="0" y="3752478"/>
                </a:lnTo>
                <a:lnTo>
                  <a:pt x="0" y="37480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96899" y="4243070"/>
            <a:ext cx="4028440" cy="402336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245110">
              <a:lnSpc>
                <a:spcPct val="100000"/>
              </a:lnSpc>
              <a:spcBef>
                <a:spcPts val="340"/>
              </a:spcBef>
              <a:tabLst>
                <a:tab pos="5632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563245" algn="l"/>
              </a:tabLst>
            </a:pP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fixture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scope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"class"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autouse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True)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5632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para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():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8845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1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"daniutest"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88455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str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5632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class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TestDaniu1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88455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test_01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1205865" indent="-96075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3"/>
              <a:tabLst>
                <a:tab pos="120586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002E6D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试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01"</a:t>
            </a:r>
            <a:r>
              <a:rPr sz="1050" spc="-2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29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10</a:t>
            </a:r>
            <a:endParaRPr sz="1050">
              <a:latin typeface="Courier New"/>
              <a:cs typeface="Courier New"/>
            </a:endParaRPr>
          </a:p>
          <a:p>
            <a:pPr marL="884555" indent="-7194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1"/>
              <a:tabLst>
                <a:tab pos="88455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test_02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1205865" indent="-104076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11"/>
              <a:tabLst>
                <a:tab pos="1205865" algn="l"/>
              </a:tabLst>
            </a:pP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B7781"/>
                </a:solidFill>
                <a:latin typeface="Microsoft JhengHei"/>
                <a:cs typeface="Microsoft JhengHei"/>
              </a:rPr>
              <a:t>获取</a:t>
            </a: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para</a:t>
            </a:r>
            <a:r>
              <a:rPr sz="1100" spc="-55" dirty="0">
                <a:solidFill>
                  <a:srgbClr val="6B7781"/>
                </a:solidFill>
                <a:latin typeface="Microsoft JhengHei"/>
                <a:cs typeface="Microsoft JhengHei"/>
              </a:rPr>
              <a:t>对象</a:t>
            </a:r>
            <a:endParaRPr sz="1100">
              <a:latin typeface="Microsoft JhengHei"/>
              <a:cs typeface="Microsoft JhengHei"/>
            </a:endParaRPr>
          </a:p>
          <a:p>
            <a:pPr marL="1205865" indent="-1040765">
              <a:lnSpc>
                <a:spcPct val="100000"/>
              </a:lnSpc>
              <a:spcBef>
                <a:spcPts val="180"/>
              </a:spcBef>
              <a:buClr>
                <a:srgbClr val="6B6B6B"/>
              </a:buClr>
              <a:buAutoNum type="arabicPlain" startAt="11"/>
              <a:tabLst>
                <a:tab pos="120586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002E6D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试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02"</a:t>
            </a:r>
            <a:r>
              <a:rPr sz="1050" spc="-2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 startAt="11"/>
              <a:tabLst>
                <a:tab pos="5632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class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TestDaniu2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84555" indent="-7194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1"/>
              <a:tabLst>
                <a:tab pos="88455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test_03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1205865" indent="-104076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 startAt="11"/>
              <a:tabLst>
                <a:tab pos="120586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⼤⽜</a:t>
            </a:r>
            <a:r>
              <a:rPr sz="1100" spc="-55" dirty="0">
                <a:solidFill>
                  <a:srgbClr val="002E6D"/>
                </a:solidFill>
                <a:latin typeface="PMingLiU"/>
                <a:cs typeface="PMingLiU"/>
              </a:rPr>
              <a:t>测</a:t>
            </a:r>
            <a:r>
              <a:rPr sz="1100" spc="-55" dirty="0">
                <a:solidFill>
                  <a:srgbClr val="002E6D"/>
                </a:solidFill>
                <a:latin typeface="Microsoft JhengHei"/>
                <a:cs typeface="Microsoft JhengHei"/>
              </a:rPr>
              <a:t>试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03"</a:t>
            </a:r>
            <a:r>
              <a:rPr sz="1050" spc="-2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165100">
              <a:lnSpc>
                <a:spcPct val="100000"/>
              </a:lnSpc>
              <a:spcBef>
                <a:spcPts val="229"/>
              </a:spcBef>
            </a:pPr>
            <a:r>
              <a:rPr sz="1050" spc="-25" dirty="0">
                <a:solidFill>
                  <a:srgbClr val="6B6B6B"/>
                </a:solidFill>
                <a:latin typeface="Courier New"/>
                <a:cs typeface="Courier New"/>
              </a:rPr>
              <a:t>17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类使⽤</a:t>
            </a: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fixture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65" dirty="0">
                <a:solidFill>
                  <a:srgbClr val="212121"/>
                </a:solidFill>
                <a:latin typeface="Microsoft JhengHei"/>
                <a:cs typeface="Microsoft JhengHei"/>
              </a:rPr>
              <a:t>例：</a:t>
            </a: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test_fix_04.py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7" name="object 7"/>
          <p:cNvGrpSpPr/>
          <p:nvPr/>
        </p:nvGrpSpPr>
        <p:grpSpPr>
          <a:xfrm>
            <a:off x="619124" y="3828968"/>
            <a:ext cx="6515100" cy="3296285"/>
            <a:chOff x="619124" y="3828968"/>
            <a:chExt cx="6515100" cy="3296285"/>
          </a:xfrm>
        </p:grpSpPr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4848224"/>
              <a:ext cx="152399" cy="180974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499" y="5419724"/>
              <a:ext cx="152399" cy="371474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6181724"/>
              <a:ext cx="152399" cy="180974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499" y="6753224"/>
              <a:ext cx="152399" cy="371474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19124" y="382896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7"/>
                  </a:lnTo>
                  <a:lnTo>
                    <a:pt x="23473" y="2816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0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418136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842391" y="39945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09828" y="3899972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2774" y="394323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79</a:t>
            </a:fld>
            <a:endParaRPr spc="-2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248243"/>
            <a:ext cx="1344295" cy="6076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50" spc="-114" dirty="0">
                <a:solidFill>
                  <a:srgbClr val="252525"/>
                </a:solidFill>
                <a:latin typeface="Arial"/>
                <a:cs typeface="Arial"/>
              </a:rPr>
              <a:t>1.2</a:t>
            </a:r>
            <a:r>
              <a:rPr sz="350" spc="107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5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⼗</a:t>
            </a:r>
            <a:r>
              <a:rPr sz="1500" spc="-75" dirty="0">
                <a:solidFill>
                  <a:srgbClr val="252525"/>
                </a:solidFill>
                <a:latin typeface="PMingLiU"/>
                <a:cs typeface="PMingLiU"/>
              </a:rPr>
              <a:t>六</a:t>
            </a:r>
            <a:r>
              <a:rPr sz="1550" spc="-145" dirty="0">
                <a:solidFill>
                  <a:srgbClr val="252525"/>
                </a:solidFill>
                <a:latin typeface="Microsoft JhengHei"/>
                <a:cs typeface="Microsoft JhengHei"/>
              </a:rPr>
              <a:t>⼤</a:t>
            </a:r>
            <a:r>
              <a:rPr sz="1550" spc="-100" dirty="0">
                <a:solidFill>
                  <a:srgbClr val="252525"/>
                </a:solidFill>
                <a:latin typeface="PMingLiU"/>
                <a:cs typeface="PMingLiU"/>
              </a:rPr>
              <a:t>定位</a:t>
            </a:r>
            <a:endParaRPr sz="155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65"/>
              </a:spcBef>
            </a:pP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元素定位意义？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8879885"/>
            <a:ext cx="2274570" cy="548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00355" indent="-173990">
              <a:lnSpc>
                <a:spcPct val="100000"/>
              </a:lnSpc>
              <a:spcBef>
                <a:spcPts val="105"/>
              </a:spcBef>
              <a:buSzPct val="50000"/>
              <a:buFont typeface="PMingLiU"/>
              <a:buChar char="●"/>
              <a:tabLst>
                <a:tab pos="300355" algn="l"/>
              </a:tabLst>
            </a:pPr>
            <a:r>
              <a:rPr sz="1300" spc="-25" dirty="0">
                <a:latin typeface="Arial"/>
                <a:cs typeface="Arial"/>
              </a:rPr>
              <a:t>ID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例</a:t>
            </a:r>
            <a:r>
              <a:rPr sz="1300" spc="-60" dirty="0">
                <a:solidFill>
                  <a:srgbClr val="333333"/>
                </a:solidFill>
                <a:latin typeface="Arial"/>
                <a:cs typeface="Arial"/>
              </a:rPr>
              <a:t>: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素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材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为资料包中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login.html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⽹⻚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599" y="800097"/>
            <a:ext cx="6534150" cy="2457450"/>
            <a:chOff x="609599" y="800097"/>
            <a:chExt cx="6534150" cy="2457450"/>
          </a:xfrm>
        </p:grpSpPr>
        <p:sp>
          <p:nvSpPr>
            <p:cNvPr id="5" name="object 5"/>
            <p:cNvSpPr/>
            <p:nvPr/>
          </p:nvSpPr>
          <p:spPr>
            <a:xfrm>
              <a:off x="614362" y="804860"/>
              <a:ext cx="6524625" cy="2447925"/>
            </a:xfrm>
            <a:custGeom>
              <a:avLst/>
              <a:gdLst/>
              <a:ahLst/>
              <a:cxnLst/>
              <a:rect l="l" t="t" r="r" b="b"/>
              <a:pathLst>
                <a:path w="6524625" h="2447925">
                  <a:moveTo>
                    <a:pt x="0" y="2414587"/>
                  </a:moveTo>
                  <a:lnTo>
                    <a:pt x="0" y="33337"/>
                  </a:lnTo>
                  <a:lnTo>
                    <a:pt x="0" y="28914"/>
                  </a:lnTo>
                  <a:lnTo>
                    <a:pt x="845" y="24654"/>
                  </a:lnTo>
                  <a:lnTo>
                    <a:pt x="2537" y="20566"/>
                  </a:lnTo>
                  <a:lnTo>
                    <a:pt x="4229" y="16478"/>
                  </a:lnTo>
                  <a:lnTo>
                    <a:pt x="6638" y="12878"/>
                  </a:lnTo>
                  <a:lnTo>
                    <a:pt x="9764" y="9757"/>
                  </a:lnTo>
                  <a:lnTo>
                    <a:pt x="12890" y="6632"/>
                  </a:lnTo>
                  <a:lnTo>
                    <a:pt x="16495" y="4223"/>
                  </a:lnTo>
                  <a:lnTo>
                    <a:pt x="20579" y="2534"/>
                  </a:lnTo>
                  <a:lnTo>
                    <a:pt x="24664" y="846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46"/>
                  </a:lnTo>
                  <a:lnTo>
                    <a:pt x="6504043" y="2534"/>
                  </a:lnTo>
                  <a:lnTo>
                    <a:pt x="6508127" y="4223"/>
                  </a:lnTo>
                  <a:lnTo>
                    <a:pt x="6511733" y="6632"/>
                  </a:lnTo>
                  <a:lnTo>
                    <a:pt x="6514860" y="9757"/>
                  </a:lnTo>
                  <a:lnTo>
                    <a:pt x="6517986" y="12878"/>
                  </a:lnTo>
                  <a:lnTo>
                    <a:pt x="6524624" y="33337"/>
                  </a:lnTo>
                  <a:lnTo>
                    <a:pt x="6524624" y="2414587"/>
                  </a:lnTo>
                  <a:lnTo>
                    <a:pt x="6524623" y="2419001"/>
                  </a:lnTo>
                  <a:lnTo>
                    <a:pt x="6523778" y="2423252"/>
                  </a:lnTo>
                  <a:lnTo>
                    <a:pt x="6522086" y="2427335"/>
                  </a:lnTo>
                  <a:lnTo>
                    <a:pt x="6520394" y="2431418"/>
                  </a:lnTo>
                  <a:lnTo>
                    <a:pt x="6491287" y="2447924"/>
                  </a:lnTo>
                  <a:lnTo>
                    <a:pt x="33337" y="2447924"/>
                  </a:lnTo>
                  <a:lnTo>
                    <a:pt x="28916" y="2447920"/>
                  </a:lnTo>
                  <a:lnTo>
                    <a:pt x="24664" y="2447073"/>
                  </a:lnTo>
                  <a:lnTo>
                    <a:pt x="20579" y="2445380"/>
                  </a:lnTo>
                  <a:lnTo>
                    <a:pt x="16495" y="2443688"/>
                  </a:lnTo>
                  <a:lnTo>
                    <a:pt x="0" y="2419001"/>
                  </a:lnTo>
                  <a:lnTo>
                    <a:pt x="0" y="2414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19112" y="809624"/>
              <a:ext cx="6515100" cy="2438400"/>
            </a:xfrm>
            <a:custGeom>
              <a:avLst/>
              <a:gdLst/>
              <a:ahLst/>
              <a:cxnLst/>
              <a:rect l="l" t="t" r="r" b="b"/>
              <a:pathLst>
                <a:path w="6515100" h="24384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82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2400300"/>
                  </a:lnTo>
                  <a:lnTo>
                    <a:pt x="698" y="2407907"/>
                  </a:lnTo>
                  <a:lnTo>
                    <a:pt x="30505" y="2437714"/>
                  </a:lnTo>
                  <a:lnTo>
                    <a:pt x="38100" y="2438400"/>
                  </a:lnTo>
                  <a:lnTo>
                    <a:pt x="6477000" y="2438400"/>
                  </a:lnTo>
                  <a:lnTo>
                    <a:pt x="6508826" y="2421382"/>
                  </a:lnTo>
                  <a:lnTo>
                    <a:pt x="6512319" y="2414930"/>
                  </a:lnTo>
                  <a:lnTo>
                    <a:pt x="6514414" y="2407907"/>
                  </a:lnTo>
                  <a:lnTo>
                    <a:pt x="6515100" y="2400300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19124" y="80962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2"/>
                  </a:lnTo>
                  <a:lnTo>
                    <a:pt x="23473" y="279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116204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2391" y="965605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596899" y="871021"/>
            <a:ext cx="6508750" cy="294513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4892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Basic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563245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#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coding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utf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-</a:t>
            </a:r>
            <a:r>
              <a:rPr sz="1050" spc="-50" dirty="0">
                <a:solidFill>
                  <a:srgbClr val="005CC4"/>
                </a:solidFill>
                <a:latin typeface="Courier New"/>
                <a:cs typeface="Courier New"/>
              </a:rPr>
              <a:t>8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from</a:t>
            </a:r>
            <a:r>
              <a:rPr sz="1050" spc="3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selenium</a:t>
            </a:r>
            <a:r>
              <a:rPr sz="1050" spc="4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from</a:t>
            </a:r>
            <a:r>
              <a:rPr sz="1050" spc="8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selenium.webdriver.chrome.service</a:t>
            </a:r>
            <a:r>
              <a:rPr sz="1050" spc="8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import</a:t>
            </a:r>
            <a:r>
              <a:rPr sz="1050" spc="8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from</a:t>
            </a:r>
            <a:r>
              <a:rPr sz="1050" spc="7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selenium.webdriver.common.by</a:t>
            </a:r>
            <a:r>
              <a:rPr sz="1050" spc="7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import</a:t>
            </a:r>
            <a:r>
              <a:rPr sz="1050" spc="7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By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time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#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路</a:t>
            </a:r>
            <a:r>
              <a:rPr sz="1100" spc="-50" dirty="0">
                <a:solidFill>
                  <a:srgbClr val="252525"/>
                </a:solidFill>
                <a:latin typeface="PMingLiU"/>
                <a:cs typeface="PMingLiU"/>
              </a:rPr>
              <a:t>径</a:t>
            </a:r>
            <a:endParaRPr sz="1100">
              <a:latin typeface="PMingLiU"/>
              <a:cs typeface="PMingLiU"/>
            </a:endParaRPr>
          </a:p>
          <a:p>
            <a:pPr marL="5632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'/Users/tim/Downloads/chromedriver')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driver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webdriver.Chrome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service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path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19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252525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开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登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1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⻚⾯</a:t>
            </a:r>
            <a:endParaRPr sz="1100">
              <a:latin typeface="Microsoft JhengHei"/>
              <a:cs typeface="Microsoft JhengHei"/>
            </a:endParaRPr>
          </a:p>
          <a:p>
            <a:pPr marL="563245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driver.get</a:t>
            </a:r>
            <a:r>
              <a:rPr sz="1050" spc="-10" dirty="0">
                <a:solidFill>
                  <a:srgbClr val="252525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'file:///Users/tim/Desktop/se/book/login.html')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2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1200" spc="285" dirty="0">
                <a:solidFill>
                  <a:srgbClr val="252525"/>
                </a:solidFill>
                <a:latin typeface="Arial"/>
                <a:cs typeface="Arial"/>
              </a:rPr>
              <a:t>--------------------------------------------------------------------------</a:t>
            </a:r>
            <a:r>
              <a:rPr sz="1200" spc="-305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509"/>
              </a:spcBef>
            </a:pPr>
            <a:r>
              <a:rPr sz="1200" spc="285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200" spc="235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2774" y="923919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962525"/>
            <a:ext cx="5086349" cy="380999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</a:t>
            </a:fld>
            <a:endParaRPr spc="-25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9785"/>
            <a:ext cx="3310890" cy="221488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12121"/>
                </a:solidFill>
                <a:latin typeface="Microsoft JhengHei"/>
                <a:cs typeface="Microsoft JhengHei"/>
              </a:rPr>
              <a:t>例</a:t>
            </a: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:test_fix_05.py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315"/>
              </a:spcBef>
            </a:pPr>
            <a:endParaRPr sz="1200">
              <a:latin typeface="Arial"/>
              <a:cs typeface="Arial"/>
            </a:endParaRPr>
          </a:p>
          <a:p>
            <a:pPr marL="12700" marR="1229995">
              <a:lnSpc>
                <a:spcPct val="163500"/>
              </a:lnSpc>
              <a:spcBef>
                <a:spcPts val="5"/>
              </a:spcBef>
            </a:pPr>
            <a:r>
              <a:rPr sz="1300" spc="-95" dirty="0">
                <a:solidFill>
                  <a:srgbClr val="212121"/>
                </a:solidFill>
                <a:latin typeface="Microsoft JhengHei"/>
                <a:cs typeface="Microsoft JhengHei"/>
              </a:rPr>
              <a:t>多个参数，</a:t>
            </a:r>
            <a:r>
              <a:rPr sz="1300" spc="-35" dirty="0">
                <a:solidFill>
                  <a:srgbClr val="212121"/>
                </a:solidFill>
                <a:latin typeface="Arial"/>
                <a:cs typeface="Arial"/>
              </a:rPr>
              <a:t>params</a:t>
            </a:r>
            <a:r>
              <a:rPr sz="1300" spc="-20" dirty="0">
                <a:solidFill>
                  <a:srgbClr val="212121"/>
                </a:solidFill>
                <a:latin typeface="Arial"/>
                <a:cs typeface="Arial"/>
              </a:rPr>
              <a:t> = [''","",""]</a:t>
            </a:r>
            <a:r>
              <a:rPr sz="1300" spc="-65" dirty="0">
                <a:solidFill>
                  <a:srgbClr val="212121"/>
                </a:solidFill>
                <a:latin typeface="Microsoft JhengHei"/>
                <a:cs typeface="Microsoft JhengHei"/>
              </a:rPr>
              <a:t>例：</a:t>
            </a:r>
            <a:r>
              <a:rPr sz="1300" spc="-10" dirty="0">
                <a:solidFill>
                  <a:srgbClr val="212121"/>
                </a:solidFill>
                <a:latin typeface="Arial"/>
                <a:cs typeface="Arial"/>
              </a:rPr>
              <a:t>test_fix_06.py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40"/>
              </a:spcBef>
            </a:pP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68300"/>
              </a:lnSpc>
            </a:pP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skip</a:t>
            </a:r>
            <a:r>
              <a:rPr sz="1150" spc="-8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跳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过</a:t>
            </a:r>
            <a:r>
              <a:rPr sz="11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标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注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功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能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暂未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实现的或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问题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测</a:t>
            </a:r>
            <a:r>
              <a:rPr sz="1300" spc="-90" dirty="0">
                <a:solidFill>
                  <a:srgbClr val="4D4D4D"/>
                </a:solidFill>
                <a:latin typeface="Microsoft JhengHei"/>
                <a:cs typeface="Microsoft JhengHei"/>
              </a:rPr>
              <a:t>试⽤例例⼦：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604821"/>
            <a:ext cx="4123690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252525"/>
                </a:solidFill>
                <a:latin typeface="Arial"/>
                <a:cs typeface="Arial"/>
              </a:rPr>
              <a:t>@pytest.mark.skipif(condition,reason)</a:t>
            </a:r>
            <a:r>
              <a:rPr sz="1150" spc="2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满⾜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条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件会跳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过测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试⽅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或</a:t>
            </a:r>
            <a:r>
              <a:rPr sz="1100" spc="-50" dirty="0">
                <a:solidFill>
                  <a:srgbClr val="252525"/>
                </a:solidFill>
                <a:latin typeface="PMingLiU"/>
                <a:cs typeface="PMingLiU"/>
              </a:rPr>
              <a:t>类</a:t>
            </a:r>
            <a:endParaRPr sz="1100">
              <a:latin typeface="PMingLiU"/>
              <a:cs typeface="PMingLiU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6336710"/>
            <a:ext cx="3688079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40" dirty="0">
                <a:solidFill>
                  <a:srgbClr val="333333"/>
                </a:solidFill>
                <a:latin typeface="Arial"/>
                <a:cs typeface="Arial"/>
              </a:rPr>
              <a:t>@pytest.mark.xfail(reason='</a:t>
            </a:r>
            <a:r>
              <a:rPr sz="1250" spc="-50" dirty="0">
                <a:solidFill>
                  <a:srgbClr val="333333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试失败</a:t>
            </a:r>
            <a:r>
              <a:rPr sz="1300" spc="95" dirty="0">
                <a:solidFill>
                  <a:srgbClr val="333333"/>
                </a:solidFill>
                <a:latin typeface="Arial"/>
                <a:cs typeface="Arial"/>
              </a:rPr>
              <a:t>')  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标</a:t>
            </a:r>
            <a:r>
              <a:rPr sz="1300" spc="-100" dirty="0">
                <a:solidFill>
                  <a:srgbClr val="333333"/>
                </a:solidFill>
                <a:latin typeface="Microsoft JhengHei"/>
                <a:cs typeface="Microsoft JhengHei"/>
              </a:rPr>
              <a:t>记失败⽤例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7004291"/>
            <a:ext cx="4180204" cy="215328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10" dirty="0">
                <a:solidFill>
                  <a:srgbClr val="4E4E4E"/>
                </a:solidFill>
                <a:latin typeface="Arial"/>
                <a:cs typeface="Arial"/>
              </a:rPr>
              <a:t>@pytest.mark.run(order)</a:t>
            </a:r>
            <a:endParaRPr sz="1200">
              <a:latin typeface="Arial"/>
              <a:cs typeface="Arial"/>
            </a:endParaRPr>
          </a:p>
          <a:p>
            <a:pPr marL="12700" marR="5080">
              <a:lnSpc>
                <a:spcPct val="170200"/>
              </a:lnSpc>
              <a:spcBef>
                <a:spcPts val="100"/>
              </a:spcBef>
              <a:tabLst>
                <a:tab pos="1454785" algn="l"/>
              </a:tabLst>
            </a:pPr>
            <a:r>
              <a:rPr sz="1200" spc="-10" dirty="0">
                <a:solidFill>
                  <a:srgbClr val="4E4E4E"/>
                </a:solidFill>
                <a:latin typeface="Arial"/>
                <a:cs typeface="Arial"/>
              </a:rPr>
              <a:t>@pytest.mark.run(1)</a:t>
            </a:r>
            <a:r>
              <a:rPr sz="1200" dirty="0">
                <a:solidFill>
                  <a:srgbClr val="4E4E4E"/>
                </a:solidFill>
                <a:latin typeface="Arial"/>
                <a:cs typeface="Arial"/>
              </a:rPr>
              <a:t>	</a:t>
            </a:r>
            <a:r>
              <a:rPr sz="1200" spc="-90" dirty="0">
                <a:solidFill>
                  <a:srgbClr val="4E4E4E"/>
                </a:solidFill>
                <a:latin typeface="Microsoft JhengHei"/>
                <a:cs typeface="Microsoft JhengHei"/>
              </a:rPr>
              <a:t>数字越⼩越优先</a:t>
            </a:r>
            <a:r>
              <a:rPr sz="1200" spc="-90" dirty="0">
                <a:solidFill>
                  <a:srgbClr val="4E4E4E"/>
                </a:solidFill>
                <a:latin typeface="PMingLiU"/>
                <a:cs typeface="PMingLiU"/>
              </a:rPr>
              <a:t>执</a:t>
            </a:r>
            <a:r>
              <a:rPr sz="1200" spc="-50" dirty="0">
                <a:solidFill>
                  <a:srgbClr val="4E4E4E"/>
                </a:solidFill>
                <a:latin typeface="Microsoft JhengHei"/>
                <a:cs typeface="Microsoft JhengHei"/>
              </a:rPr>
              <a:t>⾏ 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pytest.mark.repeat(2) 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执⾏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当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前⽤例两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次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，再执⾏下⾯⽤例</a:t>
            </a:r>
            <a:r>
              <a:rPr sz="1300" spc="-75" dirty="0">
                <a:solidFill>
                  <a:srgbClr val="333333"/>
                </a:solidFill>
                <a:latin typeface="PMingLiU"/>
                <a:cs typeface="PMingLiU"/>
              </a:rPr>
              <a:t>。</a:t>
            </a:r>
            <a:r>
              <a:rPr sz="1200" spc="-90" dirty="0">
                <a:solidFill>
                  <a:srgbClr val="4E4E4E"/>
                </a:solidFill>
                <a:latin typeface="PMingLiU"/>
                <a:cs typeface="PMingLiU"/>
              </a:rPr>
              <a:t>重复执</a:t>
            </a:r>
            <a:r>
              <a:rPr sz="1200" spc="-90" dirty="0">
                <a:solidFill>
                  <a:srgbClr val="4E4E4E"/>
                </a:solidFill>
                <a:latin typeface="Microsoft JhengHei"/>
                <a:cs typeface="Microsoft JhengHei"/>
              </a:rPr>
              <a:t>⾏</a:t>
            </a:r>
            <a:r>
              <a:rPr sz="1200" spc="-90" dirty="0">
                <a:solidFill>
                  <a:srgbClr val="4E4E4E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4E4E4E"/>
                </a:solidFill>
                <a:latin typeface="Microsoft JhengHei"/>
                <a:cs typeface="Microsoft JhengHei"/>
              </a:rPr>
              <a:t>记⽤例，安装</a:t>
            </a:r>
            <a:r>
              <a:rPr sz="1200" spc="-10" dirty="0">
                <a:solidFill>
                  <a:srgbClr val="4E4E4E"/>
                </a:solidFill>
                <a:latin typeface="Arial"/>
                <a:cs typeface="Arial"/>
              </a:rPr>
              <a:t>repeat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200" spc="-90" dirty="0">
                <a:solidFill>
                  <a:srgbClr val="4E4E4E"/>
                </a:solidFill>
                <a:latin typeface="Microsoft JhengHei"/>
                <a:cs typeface="Microsoft JhengHei"/>
              </a:rPr>
              <a:t>⽤</a:t>
            </a:r>
            <a:r>
              <a:rPr sz="1200" spc="-90" dirty="0">
                <a:solidFill>
                  <a:srgbClr val="4E4E4E"/>
                </a:solidFill>
                <a:latin typeface="PMingLiU"/>
                <a:cs typeface="PMingLiU"/>
              </a:rPr>
              <a:t>法</a:t>
            </a:r>
            <a:r>
              <a:rPr sz="1200" spc="-60" dirty="0">
                <a:solidFill>
                  <a:srgbClr val="4E4E4E"/>
                </a:solidFill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200" dirty="0">
                <a:solidFill>
                  <a:srgbClr val="4E4E4E"/>
                </a:solidFill>
                <a:latin typeface="Arial"/>
                <a:cs typeface="Arial"/>
              </a:rPr>
              <a:t>#p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ip</a:t>
            </a:r>
            <a:r>
              <a:rPr sz="1150" spc="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install</a:t>
            </a:r>
            <a:r>
              <a:rPr sz="1150" spc="6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pytest-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repeat</a:t>
            </a:r>
            <a:endParaRPr sz="115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60"/>
              </a:spcBef>
            </a:pPr>
            <a:r>
              <a:rPr sz="1100" spc="-45" dirty="0">
                <a:solidFill>
                  <a:srgbClr val="252525"/>
                </a:solidFill>
                <a:latin typeface="Microsoft JhengHei"/>
                <a:cs typeface="Microsoft JhengHei"/>
              </a:rPr>
              <a:t>执⾏：</a:t>
            </a:r>
            <a:r>
              <a:rPr sz="1150" spc="-25" dirty="0">
                <a:solidFill>
                  <a:srgbClr val="252525"/>
                </a:solidFill>
                <a:latin typeface="Arial"/>
                <a:cs typeface="Arial"/>
              </a:rPr>
              <a:t>#python</a:t>
            </a:r>
            <a:r>
              <a:rPr sz="1150" spc="105" dirty="0">
                <a:solidFill>
                  <a:srgbClr val="252525"/>
                </a:solidFill>
                <a:latin typeface="Arial"/>
                <a:cs typeface="Arial"/>
              </a:rPr>
              <a:t> 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15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150" spc="105" dirty="0">
                <a:solidFill>
                  <a:srgbClr val="252525"/>
                </a:solidFill>
                <a:latin typeface="Arial"/>
                <a:cs typeface="Arial"/>
              </a:rPr>
              <a:t> -</a:t>
            </a:r>
            <a:r>
              <a:rPr sz="1150" dirty="0">
                <a:solidFill>
                  <a:srgbClr val="252525"/>
                </a:solidFill>
                <a:latin typeface="Arial"/>
                <a:cs typeface="Arial"/>
              </a:rPr>
              <a:t>v</a:t>
            </a:r>
            <a:r>
              <a:rPr sz="1150" spc="-4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test_14.py</a:t>
            </a:r>
            <a:endParaRPr sz="115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14362" y="2805084"/>
            <a:ext cx="6524625" cy="1685925"/>
          </a:xfrm>
          <a:custGeom>
            <a:avLst/>
            <a:gdLst/>
            <a:ahLst/>
            <a:cxnLst/>
            <a:rect l="l" t="t" r="r" b="b"/>
            <a:pathLst>
              <a:path w="6524625" h="1685925">
                <a:moveTo>
                  <a:pt x="0" y="1652587"/>
                </a:moveTo>
                <a:lnTo>
                  <a:pt x="0" y="33337"/>
                </a:lnTo>
                <a:lnTo>
                  <a:pt x="0" y="28870"/>
                </a:lnTo>
                <a:lnTo>
                  <a:pt x="845" y="24631"/>
                </a:lnTo>
                <a:lnTo>
                  <a:pt x="2537" y="20535"/>
                </a:lnTo>
                <a:lnTo>
                  <a:pt x="4229" y="16449"/>
                </a:lnTo>
                <a:lnTo>
                  <a:pt x="6638" y="12877"/>
                </a:lnTo>
                <a:lnTo>
                  <a:pt x="9764" y="9744"/>
                </a:lnTo>
                <a:lnTo>
                  <a:pt x="12890" y="6553"/>
                </a:lnTo>
                <a:lnTo>
                  <a:pt x="16495" y="4171"/>
                </a:lnTo>
                <a:lnTo>
                  <a:pt x="20579" y="2533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533"/>
                </a:lnTo>
                <a:lnTo>
                  <a:pt x="6508127" y="4171"/>
                </a:lnTo>
                <a:lnTo>
                  <a:pt x="6511733" y="6553"/>
                </a:lnTo>
                <a:lnTo>
                  <a:pt x="6514860" y="9744"/>
                </a:lnTo>
                <a:lnTo>
                  <a:pt x="6517986" y="12877"/>
                </a:lnTo>
                <a:lnTo>
                  <a:pt x="6524624" y="33337"/>
                </a:lnTo>
                <a:lnTo>
                  <a:pt x="6524624" y="1652587"/>
                </a:lnTo>
                <a:lnTo>
                  <a:pt x="6499959" y="1684953"/>
                </a:lnTo>
                <a:lnTo>
                  <a:pt x="6491287" y="1685924"/>
                </a:lnTo>
                <a:lnTo>
                  <a:pt x="33337" y="1685924"/>
                </a:lnTo>
                <a:lnTo>
                  <a:pt x="845" y="1661140"/>
                </a:lnTo>
                <a:lnTo>
                  <a:pt x="0" y="1656978"/>
                </a:lnTo>
                <a:lnTo>
                  <a:pt x="0" y="1652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49448" y="3254375"/>
            <a:ext cx="275209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skip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"not</a:t>
            </a:r>
            <a:r>
              <a:rPr sz="1050" spc="100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done!"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730398" y="3467146"/>
          <a:ext cx="2304415" cy="10217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91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07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763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720">
                <a:tc>
                  <a:txBody>
                    <a:bodyPr/>
                    <a:lstStyle/>
                    <a:p>
                      <a:pPr marL="31750">
                        <a:lnSpc>
                          <a:spcPts val="1185"/>
                        </a:lnSpc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32384" algn="r">
                        <a:lnSpc>
                          <a:spcPts val="1185"/>
                        </a:lnSpc>
                      </a:pPr>
                      <a:r>
                        <a:rPr sz="1050" spc="-2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ts val="1185"/>
                        </a:lnSpc>
                      </a:pPr>
                      <a:r>
                        <a:rPr sz="1050" spc="-10" dirty="0">
                          <a:solidFill>
                            <a:srgbClr val="A12F00"/>
                          </a:solidFill>
                          <a:latin typeface="Courier New"/>
                          <a:cs typeface="Courier New"/>
                        </a:rPr>
                        <a:t>test01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self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sz="1050" spc="3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002E6D"/>
                          </a:solidFill>
                          <a:latin typeface="Courier New"/>
                          <a:cs typeface="Courier New"/>
                        </a:rPr>
                        <a:t>"daniu"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assert</a:t>
                      </a:r>
                      <a:r>
                        <a:rPr sz="1050" spc="3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2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True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R="32384" algn="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A12F00"/>
                          </a:solidFill>
                          <a:latin typeface="Courier New"/>
                          <a:cs typeface="Courier New"/>
                        </a:rPr>
                        <a:t>test02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self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assert</a:t>
                      </a:r>
                      <a:r>
                        <a:rPr sz="1050" spc="3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False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66775" y="3448050"/>
            <a:ext cx="152399" cy="1809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775" y="4019549"/>
            <a:ext cx="152399" cy="180974"/>
          </a:xfrm>
          <a:prstGeom prst="rect">
            <a:avLst/>
          </a:prstGeom>
        </p:spPr>
      </p:pic>
      <p:grpSp>
        <p:nvGrpSpPr>
          <p:cNvPr id="11" name="object 11"/>
          <p:cNvGrpSpPr/>
          <p:nvPr/>
        </p:nvGrpSpPr>
        <p:grpSpPr>
          <a:xfrm>
            <a:off x="619124" y="2809793"/>
            <a:ext cx="6515100" cy="361950"/>
            <a:chOff x="619124" y="2809793"/>
            <a:chExt cx="6515100" cy="361950"/>
          </a:xfrm>
        </p:grpSpPr>
        <p:sp>
          <p:nvSpPr>
            <p:cNvPr id="12" name="object 12"/>
            <p:cNvSpPr/>
            <p:nvPr/>
          </p:nvSpPr>
          <p:spPr>
            <a:xfrm>
              <a:off x="619124" y="2809793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7"/>
                  </a:lnTo>
                  <a:lnTo>
                    <a:pt x="23473" y="2817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1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316218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191" y="29658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09828" y="2871271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2774" y="292406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14362" y="4929159"/>
            <a:ext cx="6524625" cy="1304925"/>
          </a:xfrm>
          <a:custGeom>
            <a:avLst/>
            <a:gdLst/>
            <a:ahLst/>
            <a:cxnLst/>
            <a:rect l="l" t="t" r="r" b="b"/>
            <a:pathLst>
              <a:path w="6524625" h="1304925">
                <a:moveTo>
                  <a:pt x="0" y="1271587"/>
                </a:moveTo>
                <a:lnTo>
                  <a:pt x="0" y="33337"/>
                </a:lnTo>
                <a:lnTo>
                  <a:pt x="0" y="28946"/>
                </a:lnTo>
                <a:lnTo>
                  <a:pt x="845" y="24631"/>
                </a:lnTo>
                <a:lnTo>
                  <a:pt x="2537" y="20459"/>
                </a:lnTo>
                <a:lnTo>
                  <a:pt x="4229" y="16373"/>
                </a:lnTo>
                <a:lnTo>
                  <a:pt x="6638" y="12801"/>
                </a:lnTo>
                <a:lnTo>
                  <a:pt x="9764" y="9744"/>
                </a:lnTo>
                <a:lnTo>
                  <a:pt x="12890" y="6619"/>
                </a:lnTo>
                <a:lnTo>
                  <a:pt x="16495" y="4171"/>
                </a:lnTo>
                <a:lnTo>
                  <a:pt x="20579" y="2457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457"/>
                </a:lnTo>
                <a:lnTo>
                  <a:pt x="6508127" y="4171"/>
                </a:lnTo>
                <a:lnTo>
                  <a:pt x="6511733" y="6619"/>
                </a:lnTo>
                <a:lnTo>
                  <a:pt x="6514860" y="9744"/>
                </a:lnTo>
                <a:lnTo>
                  <a:pt x="6517986" y="12801"/>
                </a:lnTo>
                <a:lnTo>
                  <a:pt x="6524624" y="33337"/>
                </a:lnTo>
                <a:lnTo>
                  <a:pt x="6524624" y="1271587"/>
                </a:lnTo>
                <a:lnTo>
                  <a:pt x="6524623" y="1275978"/>
                </a:lnTo>
                <a:lnTo>
                  <a:pt x="6523778" y="1280217"/>
                </a:lnTo>
                <a:lnTo>
                  <a:pt x="6522086" y="1284236"/>
                </a:lnTo>
                <a:lnTo>
                  <a:pt x="6520394" y="1288332"/>
                </a:lnTo>
                <a:lnTo>
                  <a:pt x="6491287" y="1304924"/>
                </a:lnTo>
                <a:lnTo>
                  <a:pt x="33337" y="1304924"/>
                </a:lnTo>
                <a:lnTo>
                  <a:pt x="2537" y="1284236"/>
                </a:lnTo>
                <a:lnTo>
                  <a:pt x="845" y="1280217"/>
                </a:lnTo>
                <a:lnTo>
                  <a:pt x="0" y="1275978"/>
                </a:lnTo>
                <a:lnTo>
                  <a:pt x="0" y="1271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1160710" y="5347969"/>
            <a:ext cx="4025900" cy="787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41300">
              <a:lnSpc>
                <a:spcPct val="119000"/>
              </a:lnSpc>
              <a:spcBef>
                <a:spcPts val="100"/>
              </a:spcBef>
            </a:pPr>
            <a:r>
              <a:rPr sz="105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skipif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da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reason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"not</a:t>
            </a:r>
            <a:r>
              <a:rPr sz="1050" spc="195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done!"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test01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561975" marR="2251710">
              <a:lnSpc>
                <a:spcPct val="119000"/>
              </a:lnSpc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spc="3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"daniu"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assert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252B31"/>
                </a:solidFill>
                <a:latin typeface="Courier New"/>
                <a:cs typeface="Courier New"/>
              </a:rPr>
              <a:t>True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62148" y="5347969"/>
            <a:ext cx="93345" cy="787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619124" y="4933868"/>
            <a:ext cx="6515100" cy="819785"/>
            <a:chOff x="619124" y="4933868"/>
            <a:chExt cx="6515100" cy="819785"/>
          </a:xfrm>
        </p:grpSpPr>
        <p:pic>
          <p:nvPicPr>
            <p:cNvPr id="21" name="object 2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774" y="5572124"/>
              <a:ext cx="152399" cy="180974"/>
            </a:xfrm>
            <a:prstGeom prst="rect">
              <a:avLst/>
            </a:prstGeom>
          </p:spPr>
        </p:pic>
        <p:sp>
          <p:nvSpPr>
            <p:cNvPr id="22" name="object 22"/>
            <p:cNvSpPr/>
            <p:nvPr/>
          </p:nvSpPr>
          <p:spPr>
            <a:xfrm>
              <a:off x="619124" y="493386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7"/>
                  </a:lnTo>
                  <a:lnTo>
                    <a:pt x="23473" y="2817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1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619124" y="5286264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4"/>
            <p:cNvSpPr/>
            <p:nvPr/>
          </p:nvSpPr>
          <p:spPr>
            <a:xfrm>
              <a:off x="766191" y="50994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5" name="object 25"/>
          <p:cNvSpPr txBox="1"/>
          <p:nvPr/>
        </p:nvSpPr>
        <p:spPr>
          <a:xfrm>
            <a:off x="6422528" y="5004871"/>
            <a:ext cx="4387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962774" y="505766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80</a:t>
            </a:fld>
            <a:endParaRPr spc="-25"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1818538"/>
            <a:ext cx="6516370" cy="189039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6.4</a:t>
            </a:r>
            <a:r>
              <a:rPr sz="1600" spc="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spc="-10" dirty="0">
                <a:solidFill>
                  <a:srgbClr val="252525"/>
                </a:solidFill>
                <a:latin typeface="Arial"/>
                <a:cs typeface="Arial"/>
              </a:rPr>
              <a:t>conftest</a:t>
            </a:r>
            <a:endParaRPr sz="1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conftest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⽂件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特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的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配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置⽂件，可以实现数据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参数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函数的共享</a:t>
            </a:r>
            <a:endParaRPr sz="1300">
              <a:latin typeface="Microsoft JhengHei"/>
              <a:cs typeface="Microsoft JhengHei"/>
            </a:endParaRPr>
          </a:p>
          <a:p>
            <a:pPr marL="12700" marR="5080">
              <a:lnSpc>
                <a:spcPct val="129800"/>
              </a:lnSpc>
              <a:spcBef>
                <a:spcPts val="600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fixture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中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scope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参数可以控制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fixture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的作⽤范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围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，共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四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种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fuction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scope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module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和</a:t>
            </a: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session</a:t>
            </a:r>
            <a:r>
              <a:rPr sz="1250" spc="-60" dirty="0">
                <a:solidFill>
                  <a:srgbClr val="252525"/>
                </a:solidFill>
                <a:latin typeface="PMingLiU"/>
                <a:cs typeface="PMingLiU"/>
              </a:rPr>
              <a:t>四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种，具体如下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90"/>
              </a:spcBef>
            </a:pPr>
            <a:r>
              <a:rPr sz="1200" spc="-65" dirty="0">
                <a:solidFill>
                  <a:srgbClr val="252525"/>
                </a:solidFill>
                <a:latin typeface="Lucida Sans"/>
                <a:cs typeface="Lucida Sans"/>
              </a:rPr>
              <a:t>function: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每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⼀个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函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数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和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⽅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法都会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调</a:t>
            </a:r>
            <a:r>
              <a:rPr sz="1150" spc="-4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2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10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conftest.py</a:t>
            </a:r>
            <a:endParaRPr sz="115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7718666"/>
            <a:ext cx="1659889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40" dirty="0">
                <a:solidFill>
                  <a:srgbClr val="252525"/>
                </a:solidFill>
                <a:latin typeface="Lucida Sans"/>
                <a:cs typeface="Lucida Sans"/>
              </a:rPr>
              <a:t>class</a:t>
            </a:r>
            <a:r>
              <a:rPr sz="1200" spc="-4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每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⼀个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类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调</a:t>
            </a:r>
            <a:r>
              <a:rPr sz="1150" spc="-4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⼀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次</a:t>
            </a:r>
            <a:endParaRPr sz="1200">
              <a:latin typeface="PMingLiU"/>
              <a:cs typeface="PMingLiU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143624" cy="1057274"/>
          </a:xfrm>
          <a:prstGeom prst="rect">
            <a:avLst/>
          </a:prstGeom>
        </p:spPr>
      </p:pic>
      <p:grpSp>
        <p:nvGrpSpPr>
          <p:cNvPr id="5" name="object 5"/>
          <p:cNvGrpSpPr/>
          <p:nvPr/>
        </p:nvGrpSpPr>
        <p:grpSpPr>
          <a:xfrm>
            <a:off x="619124" y="3848019"/>
            <a:ext cx="6515100" cy="361950"/>
            <a:chOff x="619124" y="3848019"/>
            <a:chExt cx="6515100" cy="361950"/>
          </a:xfrm>
        </p:grpSpPr>
        <p:sp>
          <p:nvSpPr>
            <p:cNvPr id="6" name="object 6"/>
            <p:cNvSpPr/>
            <p:nvPr/>
          </p:nvSpPr>
          <p:spPr>
            <a:xfrm>
              <a:off x="619124" y="3848019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7"/>
                  </a:lnTo>
                  <a:lnTo>
                    <a:pt x="23473" y="2817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1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766191" y="40136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06280" y="3843309"/>
          <a:ext cx="6617334" cy="14922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47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779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15">
                <a:tc gridSpan="2">
                  <a:txBody>
                    <a:bodyPr/>
                    <a:lstStyle/>
                    <a:p>
                      <a:pPr marR="282575" algn="r">
                        <a:lnSpc>
                          <a:spcPct val="100000"/>
                        </a:lnSpc>
                        <a:spcBef>
                          <a:spcPts val="685"/>
                        </a:spcBef>
                      </a:pPr>
                      <a:r>
                        <a:rPr sz="1150" spc="-10" dirty="0">
                          <a:solidFill>
                            <a:srgbClr val="8B8B8B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86995" marB="0">
                    <a:lnL w="19050">
                      <a:solidFill>
                        <a:srgbClr val="E7E8E7"/>
                      </a:solidFill>
                      <a:prstDash val="solid"/>
                    </a:lnL>
                    <a:lnR w="19050">
                      <a:solidFill>
                        <a:srgbClr val="E7E8E7"/>
                      </a:solidFill>
                      <a:prstDash val="solid"/>
                    </a:lnR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19050">
                      <a:solidFill>
                        <a:srgbClr val="E7E8E7"/>
                      </a:solidFill>
                      <a:prstDash val="solid"/>
                    </a:lnL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r>
                        <a:rPr sz="1050" spc="3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pytest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R w="19050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004EB4"/>
                          </a:solidFill>
                          <a:latin typeface="Courier New"/>
                          <a:cs typeface="Courier New"/>
                        </a:rPr>
                        <a:t>@</a:t>
                      </a:r>
                      <a:r>
                        <a:rPr sz="1050" spc="-1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pytest</a:t>
                      </a:r>
                      <a:r>
                        <a:rPr sz="1050" spc="-1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fixture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scope</a:t>
                      </a:r>
                      <a:r>
                        <a:rPr sz="1050" spc="-1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10" dirty="0">
                          <a:solidFill>
                            <a:srgbClr val="002E6D"/>
                          </a:solidFill>
                          <a:latin typeface="Courier New"/>
                          <a:cs typeface="Courier New"/>
                        </a:rPr>
                        <a:t>"session"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11874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def</a:t>
                      </a:r>
                      <a:r>
                        <a:rPr sz="1050" spc="15" dirty="0">
                          <a:solidFill>
                            <a:srgbClr val="E10023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A12F00"/>
                          </a:solidFill>
                          <a:latin typeface="Courier New"/>
                          <a:cs typeface="Courier New"/>
                        </a:rPr>
                        <a:t>auto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():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285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>
                  <a:txBody>
                    <a:bodyPr/>
                    <a:lstStyle/>
                    <a:p>
                      <a:pPr marL="43942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23292F"/>
                          </a:solidFill>
                          <a:latin typeface="Courier New"/>
                          <a:cs typeface="Courier New"/>
                        </a:rPr>
                        <a:t>print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002E6D"/>
                          </a:solidFill>
                          <a:latin typeface="Courier New"/>
                          <a:cs typeface="Courier New"/>
                        </a:rPr>
                        <a:t>"daniutest"</a:t>
                      </a:r>
                      <a:r>
                        <a:rPr sz="1050" spc="-10" dirty="0">
                          <a:solidFill>
                            <a:srgbClr val="252B31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66775" y="4867274"/>
            <a:ext cx="152399" cy="180974"/>
          </a:xfrm>
          <a:prstGeom prst="rect">
            <a:avLst/>
          </a:prstGeom>
        </p:spPr>
      </p:pic>
      <p:sp>
        <p:nvSpPr>
          <p:cNvPr id="10" name="object 10"/>
          <p:cNvSpPr/>
          <p:nvPr/>
        </p:nvSpPr>
        <p:spPr>
          <a:xfrm>
            <a:off x="6962774" y="396229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5438775"/>
            <a:ext cx="5895974" cy="21716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81</a:t>
            </a:fld>
            <a:endParaRPr spc="-25"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3032366"/>
            <a:ext cx="241681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85" dirty="0">
                <a:solidFill>
                  <a:srgbClr val="252525"/>
                </a:solidFill>
                <a:latin typeface="Lucida Sans"/>
                <a:cs typeface="Lucida Sans"/>
              </a:rPr>
              <a:t>module</a:t>
            </a:r>
            <a:r>
              <a:rPr sz="1200" spc="-8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每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⼀个</a:t>
            </a:r>
            <a:r>
              <a:rPr sz="1200" spc="-80" dirty="0">
                <a:solidFill>
                  <a:srgbClr val="252525"/>
                </a:solidFill>
                <a:latin typeface="Lucida Sans"/>
                <a:cs typeface="Lucida Sans"/>
              </a:rPr>
              <a:t>python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⽂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件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调</a:t>
            </a:r>
            <a:r>
              <a:rPr sz="1150" spc="-4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⼀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次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6024046"/>
            <a:ext cx="3908425" cy="199390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R="5080" algn="r">
              <a:lnSpc>
                <a:spcPts val="245"/>
              </a:lnSpc>
              <a:spcBef>
                <a:spcPts val="695"/>
              </a:spcBef>
              <a:tabLst>
                <a:tab pos="534035" algn="l"/>
              </a:tabLst>
            </a:pPr>
            <a:r>
              <a:rPr sz="300" spc="409" dirty="0">
                <a:solidFill>
                  <a:srgbClr val="252525"/>
                </a:solidFill>
                <a:latin typeface="Arial"/>
                <a:cs typeface="Arial"/>
              </a:rPr>
              <a:t>“</a:t>
            </a:r>
            <a:r>
              <a:rPr sz="300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300" spc="400" dirty="0">
                <a:solidFill>
                  <a:srgbClr val="252525"/>
                </a:solidFill>
                <a:latin typeface="Arial"/>
                <a:cs typeface="Arial"/>
              </a:rPr>
              <a:t>”</a:t>
            </a:r>
            <a:endParaRPr sz="300">
              <a:latin typeface="Arial"/>
              <a:cs typeface="Arial"/>
            </a:endParaRPr>
          </a:p>
          <a:p>
            <a:pPr marL="12700">
              <a:lnSpc>
                <a:spcPts val="530"/>
              </a:lnSpc>
            </a:pPr>
            <a:r>
              <a:rPr sz="1150" spc="-50" dirty="0">
                <a:solidFill>
                  <a:srgbClr val="252525"/>
                </a:solidFill>
                <a:latin typeface="Arial"/>
                <a:cs typeface="Arial"/>
              </a:rPr>
              <a:t>session</a:t>
            </a:r>
            <a:r>
              <a:rPr sz="11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100" spc="-55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多个⽂件调⽤⼀次</a:t>
            </a:r>
            <a:r>
              <a:rPr sz="1150" spc="-45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1100" spc="-55" dirty="0">
                <a:solidFill>
                  <a:srgbClr val="252525"/>
                </a:solidFill>
                <a:latin typeface="Microsoft JhengHei"/>
                <a:cs typeface="Microsoft JhengHei"/>
              </a:rPr>
              <a:t>修改⽂件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conftest</a:t>
            </a:r>
            <a:r>
              <a:rPr sz="1100" spc="60" dirty="0">
                <a:solidFill>
                  <a:srgbClr val="252525"/>
                </a:solidFill>
                <a:latin typeface="Microsoft JhengHei"/>
                <a:cs typeface="Microsoft JhengHei"/>
              </a:rPr>
              <a:t>参数为 </a:t>
            </a:r>
            <a:r>
              <a:rPr sz="1150" spc="-10" dirty="0">
                <a:solidFill>
                  <a:srgbClr val="252525"/>
                </a:solidFill>
                <a:latin typeface="Arial"/>
                <a:cs typeface="Arial"/>
              </a:rPr>
              <a:t>session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9115487"/>
            <a:ext cx="941705" cy="2730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6.5</a:t>
            </a:r>
            <a:r>
              <a:rPr sz="1600" spc="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PMingLiU"/>
                <a:cs typeface="PMingLiU"/>
              </a:rPr>
              <a:t>参</a:t>
            </a:r>
            <a:r>
              <a:rPr sz="1600" spc="-120" dirty="0">
                <a:solidFill>
                  <a:srgbClr val="252525"/>
                </a:solidFill>
                <a:latin typeface="Microsoft JhengHei"/>
                <a:cs typeface="Microsoft JhengHei"/>
              </a:rPr>
              <a:t>数</a:t>
            </a:r>
            <a:r>
              <a:rPr sz="1600" spc="-50" dirty="0">
                <a:solidFill>
                  <a:srgbClr val="252525"/>
                </a:solidFill>
                <a:latin typeface="PMingLiU"/>
                <a:cs typeface="PMingLiU"/>
              </a:rPr>
              <a:t>化</a:t>
            </a:r>
            <a:endParaRPr sz="1600">
              <a:latin typeface="PMingLiU"/>
              <a:cs typeface="PMingLiU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534149" cy="215264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3352800"/>
            <a:ext cx="5867399" cy="222884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6334125"/>
            <a:ext cx="5153024" cy="2143124"/>
          </a:xfrm>
          <a:prstGeom prst="rect">
            <a:avLst/>
          </a:prstGeom>
        </p:spPr>
      </p:pic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82</a:t>
            </a:fld>
            <a:endParaRPr spc="-25" dirty="0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459785"/>
            <a:ext cx="417957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parametrize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数化，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第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⼀个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是字符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串；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第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列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表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793648"/>
            <a:ext cx="144780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传⼀个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参</a:t>
            </a:r>
            <a:r>
              <a:rPr sz="1300" dirty="0">
                <a:solidFill>
                  <a:srgbClr val="252525"/>
                </a:solidFill>
                <a:latin typeface="Microsoft JhengHei"/>
                <a:cs typeface="Microsoft JhengHei"/>
              </a:rPr>
              <a:t>数 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多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值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650" y="2926760"/>
            <a:ext cx="235331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传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多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数，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多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值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,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值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元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组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形式</a:t>
            </a:r>
            <a:endParaRPr sz="125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82650" y="6022873"/>
            <a:ext cx="939800" cy="2241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多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个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混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endParaRPr sz="125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82650" y="8928150"/>
            <a:ext cx="635000" cy="2235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传⼊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字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典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199" y="523309"/>
            <a:ext cx="1016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199" y="2990284"/>
            <a:ext cx="1016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11199" y="6085909"/>
            <a:ext cx="1016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199" y="8991034"/>
            <a:ext cx="101600" cy="116839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00">
              <a:latin typeface="PMingLiU"/>
              <a:cs typeface="PMingLiU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14362" y="1147734"/>
            <a:ext cx="6524625" cy="1685925"/>
          </a:xfrm>
          <a:custGeom>
            <a:avLst/>
            <a:gdLst/>
            <a:ahLst/>
            <a:cxnLst/>
            <a:rect l="l" t="t" r="r" b="b"/>
            <a:pathLst>
              <a:path w="6524625" h="1685925">
                <a:moveTo>
                  <a:pt x="0" y="1652587"/>
                </a:moveTo>
                <a:lnTo>
                  <a:pt x="0" y="33337"/>
                </a:lnTo>
                <a:lnTo>
                  <a:pt x="0" y="28870"/>
                </a:lnTo>
                <a:lnTo>
                  <a:pt x="845" y="24631"/>
                </a:lnTo>
                <a:lnTo>
                  <a:pt x="2537" y="20535"/>
                </a:lnTo>
                <a:lnTo>
                  <a:pt x="4229" y="16449"/>
                </a:lnTo>
                <a:lnTo>
                  <a:pt x="6638" y="12801"/>
                </a:lnTo>
                <a:lnTo>
                  <a:pt x="9764" y="9744"/>
                </a:lnTo>
                <a:lnTo>
                  <a:pt x="12890" y="6619"/>
                </a:lnTo>
                <a:lnTo>
                  <a:pt x="16495" y="4238"/>
                </a:lnTo>
                <a:lnTo>
                  <a:pt x="20579" y="2533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533"/>
                </a:lnTo>
                <a:lnTo>
                  <a:pt x="6508127" y="4238"/>
                </a:lnTo>
                <a:lnTo>
                  <a:pt x="6511733" y="6619"/>
                </a:lnTo>
                <a:lnTo>
                  <a:pt x="6514860" y="9744"/>
                </a:lnTo>
                <a:lnTo>
                  <a:pt x="6517986" y="12801"/>
                </a:lnTo>
                <a:lnTo>
                  <a:pt x="6524624" y="33337"/>
                </a:lnTo>
                <a:lnTo>
                  <a:pt x="6524624" y="1652587"/>
                </a:lnTo>
                <a:lnTo>
                  <a:pt x="6499959" y="1685029"/>
                </a:lnTo>
                <a:lnTo>
                  <a:pt x="6495707" y="1685924"/>
                </a:lnTo>
                <a:lnTo>
                  <a:pt x="6491287" y="1685924"/>
                </a:lnTo>
                <a:lnTo>
                  <a:pt x="33337" y="1685924"/>
                </a:lnTo>
                <a:lnTo>
                  <a:pt x="28916" y="1685924"/>
                </a:lnTo>
                <a:lnTo>
                  <a:pt x="24664" y="1685029"/>
                </a:lnTo>
                <a:lnTo>
                  <a:pt x="0" y="1656978"/>
                </a:lnTo>
                <a:lnTo>
                  <a:pt x="0" y="1652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49448" y="1566544"/>
            <a:ext cx="3875404" cy="1168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4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2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330835" algn="l"/>
              </a:tabLst>
            </a:pP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parametrize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"param"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,[</a:t>
            </a: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10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2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3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4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  <a:p>
            <a:pPr marL="33083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33083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test_method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param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651510" indent="-63881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3"/>
              <a:tabLst>
                <a:tab pos="651510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assert</a:t>
            </a:r>
            <a:r>
              <a:rPr sz="1050" spc="2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param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&gt;</a:t>
            </a:r>
            <a:r>
              <a:rPr sz="1050" spc="2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50" dirty="0">
                <a:solidFill>
                  <a:srgbClr val="004EB4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19124" y="1152445"/>
            <a:ext cx="6515100" cy="1200785"/>
            <a:chOff x="619124" y="1152445"/>
            <a:chExt cx="6515100" cy="1200785"/>
          </a:xfrm>
        </p:grpSpPr>
        <p:pic>
          <p:nvPicPr>
            <p:cNvPr id="14" name="object 1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2171699"/>
              <a:ext cx="152399" cy="180974"/>
            </a:xfrm>
            <a:prstGeom prst="rect">
              <a:avLst/>
            </a:prstGeom>
          </p:spPr>
        </p:pic>
        <p:sp>
          <p:nvSpPr>
            <p:cNvPr id="15" name="object 15"/>
            <p:cNvSpPr/>
            <p:nvPr/>
          </p:nvSpPr>
          <p:spPr>
            <a:xfrm>
              <a:off x="619124" y="115244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8"/>
                  </a:lnTo>
                  <a:lnTo>
                    <a:pt x="23473" y="281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150484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6191" y="130850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6409828" y="1213921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2774" y="126671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0" name="object 20"/>
          <p:cNvGrpSpPr/>
          <p:nvPr/>
        </p:nvGrpSpPr>
        <p:grpSpPr>
          <a:xfrm>
            <a:off x="609599" y="3276571"/>
            <a:ext cx="6534150" cy="2647950"/>
            <a:chOff x="609599" y="3276571"/>
            <a:chExt cx="6534150" cy="2647950"/>
          </a:xfrm>
        </p:grpSpPr>
        <p:sp>
          <p:nvSpPr>
            <p:cNvPr id="21" name="object 21"/>
            <p:cNvSpPr/>
            <p:nvPr/>
          </p:nvSpPr>
          <p:spPr>
            <a:xfrm>
              <a:off x="614362" y="3281333"/>
              <a:ext cx="6524625" cy="2638425"/>
            </a:xfrm>
            <a:custGeom>
              <a:avLst/>
              <a:gdLst/>
              <a:ahLst/>
              <a:cxnLst/>
              <a:rect l="l" t="t" r="r" b="b"/>
              <a:pathLst>
                <a:path w="6524625" h="2638425">
                  <a:moveTo>
                    <a:pt x="0" y="2605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55"/>
                  </a:lnTo>
                  <a:lnTo>
                    <a:pt x="2537" y="20459"/>
                  </a:lnTo>
                  <a:lnTo>
                    <a:pt x="4229" y="16373"/>
                  </a:lnTo>
                  <a:lnTo>
                    <a:pt x="6638" y="12725"/>
                  </a:lnTo>
                  <a:lnTo>
                    <a:pt x="9764" y="9677"/>
                  </a:lnTo>
                  <a:lnTo>
                    <a:pt x="12890" y="6553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53"/>
                  </a:lnTo>
                  <a:lnTo>
                    <a:pt x="6514860" y="9677"/>
                  </a:lnTo>
                  <a:lnTo>
                    <a:pt x="6517986" y="12725"/>
                  </a:lnTo>
                  <a:lnTo>
                    <a:pt x="6524624" y="33337"/>
                  </a:lnTo>
                  <a:lnTo>
                    <a:pt x="6524624" y="2605087"/>
                  </a:lnTo>
                  <a:lnTo>
                    <a:pt x="6524623" y="2609478"/>
                  </a:lnTo>
                  <a:lnTo>
                    <a:pt x="6523778" y="2613640"/>
                  </a:lnTo>
                  <a:lnTo>
                    <a:pt x="6522086" y="2617660"/>
                  </a:lnTo>
                  <a:lnTo>
                    <a:pt x="6520394" y="2621832"/>
                  </a:lnTo>
                  <a:lnTo>
                    <a:pt x="6491287" y="2638424"/>
                  </a:lnTo>
                  <a:lnTo>
                    <a:pt x="33337" y="2638424"/>
                  </a:lnTo>
                  <a:lnTo>
                    <a:pt x="2537" y="2617660"/>
                  </a:lnTo>
                  <a:lnTo>
                    <a:pt x="845" y="2613640"/>
                  </a:lnTo>
                  <a:lnTo>
                    <a:pt x="0" y="2609478"/>
                  </a:lnTo>
                  <a:lnTo>
                    <a:pt x="0" y="2605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4876799"/>
              <a:ext cx="152399" cy="180974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52499" y="5448299"/>
              <a:ext cx="152399" cy="180974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619124" y="3286045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8"/>
                  </a:lnTo>
                  <a:lnTo>
                    <a:pt x="23473" y="281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619124" y="363844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842391" y="345163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7" name="object 27"/>
          <p:cNvSpPr txBox="1"/>
          <p:nvPr/>
        </p:nvSpPr>
        <p:spPr>
          <a:xfrm>
            <a:off x="762148" y="3357047"/>
            <a:ext cx="6351270" cy="246443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654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398145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398145" algn="l"/>
              </a:tabLst>
            </a:pP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B7781"/>
                </a:solidFill>
                <a:latin typeface="Microsoft JhengHei"/>
                <a:cs typeface="Microsoft JhengHei"/>
              </a:rPr>
              <a:t>参数化，传多个参数多个</a:t>
            </a:r>
            <a:r>
              <a:rPr sz="1100" spc="-50" dirty="0">
                <a:solidFill>
                  <a:srgbClr val="6B7781"/>
                </a:solidFill>
                <a:latin typeface="PMingLiU"/>
                <a:cs typeface="PMingLiU"/>
              </a:rPr>
              <a:t>值</a:t>
            </a:r>
            <a:endParaRPr sz="1100">
              <a:latin typeface="PMingLiU"/>
              <a:cs typeface="PMingLiU"/>
            </a:endParaRPr>
          </a:p>
          <a:p>
            <a:pPr marL="3981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3981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endParaRPr sz="1050">
              <a:latin typeface="Courier New"/>
              <a:cs typeface="Courier New"/>
            </a:endParaRPr>
          </a:p>
          <a:p>
            <a:pPr marL="8001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  <a:p>
            <a:pPr marL="80010">
              <a:lnSpc>
                <a:spcPct val="100000"/>
              </a:lnSpc>
              <a:spcBef>
                <a:spcPts val="240"/>
              </a:spcBef>
              <a:tabLst>
                <a:tab pos="3981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parametrize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"username,passwd"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398145" marR="5080" indent="-318770">
              <a:lnSpc>
                <a:spcPct val="119000"/>
              </a:lnSpc>
              <a:tabLst>
                <a:tab pos="2405380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	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[(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4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"daniu123"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),</a:t>
            </a:r>
            <a:r>
              <a:rPr sz="1050" spc="6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"daniu1"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5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"daniu123"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),</a:t>
            </a:r>
            <a:r>
              <a:rPr sz="1050" spc="6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50" dirty="0">
                <a:solidFill>
                  <a:srgbClr val="252B31"/>
                </a:solidFill>
                <a:latin typeface="Courier New"/>
                <a:cs typeface="Courier New"/>
              </a:rPr>
              <a:t>(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"daniu2"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5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"daniu123"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)])</a:t>
            </a:r>
            <a:endParaRPr sz="1050">
              <a:latin typeface="Courier New"/>
              <a:cs typeface="Courier New"/>
            </a:endParaRPr>
          </a:p>
          <a:p>
            <a:pPr marL="3981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3981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6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A12F00"/>
                </a:solidFill>
                <a:latin typeface="Courier New"/>
                <a:cs typeface="Courier New"/>
              </a:rPr>
              <a:t>test_login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username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6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passwd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7194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7194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username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15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:</a:t>
            </a:r>
            <a:r>
              <a:rPr sz="1050" spc="20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20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passwd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7194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71945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assert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username</a:t>
            </a:r>
            <a:r>
              <a:rPr sz="1050" spc="3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==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passwd</a:t>
            </a:r>
            <a:endParaRPr sz="1050">
              <a:latin typeface="Courier New"/>
              <a:cs typeface="Courier New"/>
            </a:endParaRPr>
          </a:p>
          <a:p>
            <a:pPr marL="3981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398145" algn="l"/>
                <a:tab pos="799465" algn="l"/>
                <a:tab pos="1311910" algn="l"/>
                <a:tab pos="1762760" algn="l"/>
                <a:tab pos="2244090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if </a:t>
            </a:r>
            <a:r>
              <a:rPr sz="1050" u="sng" dirty="0">
                <a:solidFill>
                  <a:srgbClr val="E10023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u="sng" dirty="0">
                <a:solidFill>
                  <a:srgbClr val="23292F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dirty="0">
                <a:solidFill>
                  <a:srgbClr val="23292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==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main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5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19455" indent="-7194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7194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8B48E7"/>
                </a:solidFill>
                <a:latin typeface="Courier New"/>
                <a:cs typeface="Courier New"/>
              </a:rPr>
              <a:t>main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([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"-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s"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"test_07.py"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6962774" y="340031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29" name="object 29"/>
          <p:cNvGrpSpPr/>
          <p:nvPr/>
        </p:nvGrpSpPr>
        <p:grpSpPr>
          <a:xfrm>
            <a:off x="609599" y="6372196"/>
            <a:ext cx="6534150" cy="2457450"/>
            <a:chOff x="609599" y="6372196"/>
            <a:chExt cx="6534150" cy="2457450"/>
          </a:xfrm>
        </p:grpSpPr>
        <p:sp>
          <p:nvSpPr>
            <p:cNvPr id="30" name="object 30"/>
            <p:cNvSpPr/>
            <p:nvPr/>
          </p:nvSpPr>
          <p:spPr>
            <a:xfrm>
              <a:off x="614362" y="6376958"/>
              <a:ext cx="6524625" cy="2447925"/>
            </a:xfrm>
            <a:custGeom>
              <a:avLst/>
              <a:gdLst/>
              <a:ahLst/>
              <a:cxnLst/>
              <a:rect l="l" t="t" r="r" b="b"/>
              <a:pathLst>
                <a:path w="6524625" h="2447925">
                  <a:moveTo>
                    <a:pt x="0" y="2414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55"/>
                  </a:lnTo>
                  <a:lnTo>
                    <a:pt x="2537" y="20393"/>
                  </a:lnTo>
                  <a:lnTo>
                    <a:pt x="4229" y="16297"/>
                  </a:lnTo>
                  <a:lnTo>
                    <a:pt x="6638" y="12725"/>
                  </a:lnTo>
                  <a:lnTo>
                    <a:pt x="9764" y="9677"/>
                  </a:lnTo>
                  <a:lnTo>
                    <a:pt x="12890" y="6476"/>
                  </a:lnTo>
                  <a:lnTo>
                    <a:pt x="16495" y="4095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095"/>
                  </a:lnTo>
                  <a:lnTo>
                    <a:pt x="6511733" y="6476"/>
                  </a:lnTo>
                  <a:lnTo>
                    <a:pt x="6514860" y="9677"/>
                  </a:lnTo>
                  <a:lnTo>
                    <a:pt x="6517986" y="12725"/>
                  </a:lnTo>
                  <a:lnTo>
                    <a:pt x="6524624" y="33337"/>
                  </a:lnTo>
                  <a:lnTo>
                    <a:pt x="6524624" y="2414587"/>
                  </a:lnTo>
                  <a:lnTo>
                    <a:pt x="6499959" y="2447029"/>
                  </a:lnTo>
                  <a:lnTo>
                    <a:pt x="6491287" y="2447924"/>
                  </a:lnTo>
                  <a:lnTo>
                    <a:pt x="33337" y="2447924"/>
                  </a:lnTo>
                  <a:lnTo>
                    <a:pt x="845" y="2423140"/>
                  </a:lnTo>
                  <a:lnTo>
                    <a:pt x="0" y="2418978"/>
                  </a:lnTo>
                  <a:lnTo>
                    <a:pt x="0" y="2414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499" y="7781924"/>
              <a:ext cx="152399" cy="180974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499" y="8353424"/>
              <a:ext cx="152399" cy="180974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619124" y="638167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8"/>
                  </a:lnTo>
                  <a:lnTo>
                    <a:pt x="23473" y="281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4" name="object 34"/>
            <p:cNvSpPr/>
            <p:nvPr/>
          </p:nvSpPr>
          <p:spPr>
            <a:xfrm>
              <a:off x="619124" y="673406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842391" y="65377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6" name="object 36"/>
          <p:cNvSpPr txBox="1"/>
          <p:nvPr/>
        </p:nvSpPr>
        <p:spPr>
          <a:xfrm>
            <a:off x="633027" y="6443146"/>
            <a:ext cx="6477635" cy="22834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4000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527050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527050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endParaRPr sz="1050">
              <a:latin typeface="Courier New"/>
              <a:cs typeface="Courier New"/>
            </a:endParaRPr>
          </a:p>
          <a:p>
            <a:pPr marL="52705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27050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data1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'daniu'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'daniu1'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52705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27050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data2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'xiaoniu'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'xiaoniu2'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</a:t>
            </a:r>
            <a:endParaRPr sz="1050">
              <a:latin typeface="Courier New"/>
              <a:cs typeface="Courier New"/>
            </a:endParaRPr>
          </a:p>
          <a:p>
            <a:pPr marL="52705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27050" algn="l"/>
              </a:tabLst>
            </a:pPr>
            <a:r>
              <a:rPr sz="105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parametrize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"a"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14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data1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2705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27050" algn="l"/>
              </a:tabLst>
            </a:pPr>
            <a:r>
              <a:rPr sz="105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parametrize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"b"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14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data2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52705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27050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A12F00"/>
                </a:solidFill>
                <a:latin typeface="Courier New"/>
                <a:cs typeface="Courier New"/>
              </a:rPr>
              <a:t>test_para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4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b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848360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48360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a</a:t>
            </a:r>
            <a:r>
              <a:rPr sz="1050" spc="1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1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10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:</a:t>
            </a:r>
            <a:r>
              <a:rPr sz="1050" spc="10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10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25" dirty="0">
                <a:solidFill>
                  <a:srgbClr val="23292F"/>
                </a:solidFill>
                <a:latin typeface="Courier New"/>
                <a:cs typeface="Courier New"/>
              </a:rPr>
              <a:t>b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848360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48360" algn="l"/>
              </a:tabLst>
            </a:pP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#</a:t>
            </a:r>
            <a:r>
              <a:rPr sz="1050" spc="15" dirty="0">
                <a:solidFill>
                  <a:srgbClr val="6B778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assert</a:t>
            </a:r>
            <a:r>
              <a:rPr sz="1050" spc="15" dirty="0">
                <a:solidFill>
                  <a:srgbClr val="6B778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a</a:t>
            </a:r>
            <a:r>
              <a:rPr sz="1050" spc="15" dirty="0">
                <a:solidFill>
                  <a:srgbClr val="6B778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==</a:t>
            </a:r>
            <a:r>
              <a:rPr sz="1050" spc="15" dirty="0">
                <a:solidFill>
                  <a:srgbClr val="6B7781"/>
                </a:solidFill>
                <a:latin typeface="Courier New"/>
                <a:cs typeface="Courier New"/>
              </a:rPr>
              <a:t> </a:t>
            </a:r>
            <a:r>
              <a:rPr sz="1050" spc="-50" dirty="0">
                <a:solidFill>
                  <a:srgbClr val="6B7781"/>
                </a:solidFill>
                <a:latin typeface="Courier New"/>
                <a:cs typeface="Courier New"/>
              </a:rPr>
              <a:t>b</a:t>
            </a:r>
            <a:endParaRPr sz="1050">
              <a:latin typeface="Courier New"/>
              <a:cs typeface="Courier New"/>
            </a:endParaRPr>
          </a:p>
          <a:p>
            <a:pPr marL="527050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27050" algn="l"/>
                <a:tab pos="928369" algn="l"/>
                <a:tab pos="1441450" algn="l"/>
                <a:tab pos="1891664" algn="l"/>
                <a:tab pos="2373630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if </a:t>
            </a:r>
            <a:r>
              <a:rPr sz="1050" u="sng" dirty="0">
                <a:solidFill>
                  <a:srgbClr val="E10023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u="sng" dirty="0">
                <a:solidFill>
                  <a:srgbClr val="23292F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dirty="0">
                <a:solidFill>
                  <a:srgbClr val="23292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==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main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5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48360" indent="-7194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48360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8B48E7"/>
                </a:solidFill>
                <a:latin typeface="Courier New"/>
                <a:cs typeface="Courier New"/>
              </a:rPr>
              <a:t>main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([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"-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s"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"test_08.py"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6962774" y="649594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83</a:t>
            </a:fld>
            <a:endParaRPr spc="-25" dirty="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8937980"/>
            <a:ext cx="7874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与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标</a:t>
            </a:r>
            <a:r>
              <a:rPr sz="1300" spc="-90" dirty="0">
                <a:solidFill>
                  <a:srgbClr val="4D4D4D"/>
                </a:solidFill>
                <a:latin typeface="Microsoft JhengHei"/>
                <a:cs typeface="Microsoft JhengHei"/>
              </a:rPr>
              <a:t>记集合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609599" y="476221"/>
            <a:ext cx="6534150" cy="2266950"/>
            <a:chOff x="609599" y="476221"/>
            <a:chExt cx="6534150" cy="2266950"/>
          </a:xfrm>
        </p:grpSpPr>
        <p:sp>
          <p:nvSpPr>
            <p:cNvPr id="4" name="object 4"/>
            <p:cNvSpPr/>
            <p:nvPr/>
          </p:nvSpPr>
          <p:spPr>
            <a:xfrm>
              <a:off x="614362" y="480983"/>
              <a:ext cx="6524625" cy="2257425"/>
            </a:xfrm>
            <a:custGeom>
              <a:avLst/>
              <a:gdLst/>
              <a:ahLst/>
              <a:cxnLst/>
              <a:rect l="l" t="t" r="r" b="b"/>
              <a:pathLst>
                <a:path w="6524625" h="2257425">
                  <a:moveTo>
                    <a:pt x="0" y="2224087"/>
                  </a:moveTo>
                  <a:lnTo>
                    <a:pt x="0" y="33337"/>
                  </a:lnTo>
                  <a:lnTo>
                    <a:pt x="0" y="28794"/>
                  </a:lnTo>
                  <a:lnTo>
                    <a:pt x="845" y="24555"/>
                  </a:lnTo>
                  <a:lnTo>
                    <a:pt x="2537" y="20459"/>
                  </a:lnTo>
                  <a:lnTo>
                    <a:pt x="4229" y="16373"/>
                  </a:lnTo>
                  <a:lnTo>
                    <a:pt x="6638" y="12801"/>
                  </a:lnTo>
                  <a:lnTo>
                    <a:pt x="9764" y="9677"/>
                  </a:lnTo>
                  <a:lnTo>
                    <a:pt x="12890" y="6553"/>
                  </a:lnTo>
                  <a:lnTo>
                    <a:pt x="16495" y="4095"/>
                  </a:lnTo>
                  <a:lnTo>
                    <a:pt x="20579" y="2381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24624" y="33337"/>
                  </a:lnTo>
                  <a:lnTo>
                    <a:pt x="6524624" y="2224087"/>
                  </a:lnTo>
                  <a:lnTo>
                    <a:pt x="6499959" y="2256529"/>
                  </a:lnTo>
                  <a:lnTo>
                    <a:pt x="6495707" y="2257424"/>
                  </a:lnTo>
                  <a:lnTo>
                    <a:pt x="6491287" y="2257424"/>
                  </a:lnTo>
                  <a:lnTo>
                    <a:pt x="33337" y="2257424"/>
                  </a:lnTo>
                  <a:lnTo>
                    <a:pt x="28916" y="2257424"/>
                  </a:lnTo>
                  <a:lnTo>
                    <a:pt x="24664" y="2256529"/>
                  </a:lnTo>
                  <a:lnTo>
                    <a:pt x="0" y="2228478"/>
                  </a:lnTo>
                  <a:lnTo>
                    <a:pt x="0" y="2224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866774" y="1695449"/>
              <a:ext cx="152399" cy="180974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66774" y="2266949"/>
              <a:ext cx="152399" cy="18097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619124" y="48569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8"/>
                  </a:lnTo>
                  <a:lnTo>
                    <a:pt x="23473" y="281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83809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7661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962774" y="599966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1" name="object 11"/>
          <p:cNvGrpSpPr/>
          <p:nvPr/>
        </p:nvGrpSpPr>
        <p:grpSpPr>
          <a:xfrm>
            <a:off x="609599" y="3771870"/>
            <a:ext cx="6534150" cy="2647950"/>
            <a:chOff x="609599" y="3771870"/>
            <a:chExt cx="6534150" cy="2647950"/>
          </a:xfrm>
        </p:grpSpPr>
        <p:sp>
          <p:nvSpPr>
            <p:cNvPr id="12" name="object 12"/>
            <p:cNvSpPr/>
            <p:nvPr/>
          </p:nvSpPr>
          <p:spPr>
            <a:xfrm>
              <a:off x="614362" y="3776633"/>
              <a:ext cx="6524625" cy="2638425"/>
            </a:xfrm>
            <a:custGeom>
              <a:avLst/>
              <a:gdLst/>
              <a:ahLst/>
              <a:cxnLst/>
              <a:rect l="l" t="t" r="r" b="b"/>
              <a:pathLst>
                <a:path w="6524625" h="2638425">
                  <a:moveTo>
                    <a:pt x="0" y="2605087"/>
                  </a:moveTo>
                  <a:lnTo>
                    <a:pt x="0" y="33337"/>
                  </a:lnTo>
                  <a:lnTo>
                    <a:pt x="0" y="28794"/>
                  </a:lnTo>
                  <a:lnTo>
                    <a:pt x="845" y="24555"/>
                  </a:lnTo>
                  <a:lnTo>
                    <a:pt x="2537" y="20459"/>
                  </a:lnTo>
                  <a:lnTo>
                    <a:pt x="4229" y="16373"/>
                  </a:lnTo>
                  <a:lnTo>
                    <a:pt x="6638" y="12725"/>
                  </a:lnTo>
                  <a:lnTo>
                    <a:pt x="9764" y="9677"/>
                  </a:lnTo>
                  <a:lnTo>
                    <a:pt x="12890" y="6553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53"/>
                  </a:lnTo>
                  <a:lnTo>
                    <a:pt x="6514860" y="9677"/>
                  </a:lnTo>
                  <a:lnTo>
                    <a:pt x="6517986" y="12725"/>
                  </a:lnTo>
                  <a:lnTo>
                    <a:pt x="6524624" y="33337"/>
                  </a:lnTo>
                  <a:lnTo>
                    <a:pt x="6524624" y="2605087"/>
                  </a:lnTo>
                  <a:lnTo>
                    <a:pt x="6524623" y="2609478"/>
                  </a:lnTo>
                  <a:lnTo>
                    <a:pt x="6523778" y="2613716"/>
                  </a:lnTo>
                  <a:lnTo>
                    <a:pt x="6522086" y="2617736"/>
                  </a:lnTo>
                  <a:lnTo>
                    <a:pt x="6520394" y="2621832"/>
                  </a:lnTo>
                  <a:lnTo>
                    <a:pt x="6491287" y="2638424"/>
                  </a:lnTo>
                  <a:lnTo>
                    <a:pt x="33337" y="2638424"/>
                  </a:lnTo>
                  <a:lnTo>
                    <a:pt x="2537" y="2617736"/>
                  </a:lnTo>
                  <a:lnTo>
                    <a:pt x="845" y="2613716"/>
                  </a:lnTo>
                  <a:lnTo>
                    <a:pt x="0" y="2609478"/>
                  </a:lnTo>
                  <a:lnTo>
                    <a:pt x="0" y="2605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499" y="4610099"/>
              <a:ext cx="152399" cy="18097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499" y="5372099"/>
              <a:ext cx="152399" cy="18097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52499" y="5943599"/>
              <a:ext cx="152399" cy="180974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619124" y="378134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8"/>
                  </a:lnTo>
                  <a:lnTo>
                    <a:pt x="23473" y="281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2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619124" y="413374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842391" y="39469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96899" y="623371"/>
            <a:ext cx="6450965" cy="61188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825490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spcBef>
                <a:spcPts val="1045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endParaRPr sz="1050">
              <a:latin typeface="Courier New"/>
              <a:cs typeface="Courier New"/>
            </a:endParaRPr>
          </a:p>
          <a:p>
            <a:pPr marL="483234" marR="19050" indent="-318770">
              <a:lnSpc>
                <a:spcPct val="119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json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({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"username"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"daniu"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"passwd"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"123456"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},{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"username"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"daniu1"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"passwor d"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"123456"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})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parametrize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'json'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15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json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test_parametrize_1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json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165100" marR="19050" indent="639445">
              <a:lnSpc>
                <a:spcPct val="119000"/>
              </a:lnSpc>
              <a:buClr>
                <a:srgbClr val="6B6B6B"/>
              </a:buClr>
              <a:buAutoNum type="arabicPlain"/>
              <a:tabLst>
                <a:tab pos="8045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7D5858"/>
                </a:solidFill>
                <a:latin typeface="Courier New"/>
                <a:cs typeface="Courier New"/>
              </a:rPr>
              <a:t>f'username</a:t>
            </a:r>
            <a:r>
              <a:rPr sz="1050" spc="45" dirty="0">
                <a:solidFill>
                  <a:srgbClr val="7D585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7D5858"/>
                </a:solidFill>
                <a:latin typeface="Courier New"/>
                <a:cs typeface="Courier New"/>
              </a:rPr>
              <a:t>:</a:t>
            </a:r>
            <a:r>
              <a:rPr sz="1050" spc="50" dirty="0">
                <a:solidFill>
                  <a:srgbClr val="7D585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{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json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[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"username"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]}</a:t>
            </a:r>
            <a:r>
              <a:rPr sz="1050" dirty="0">
                <a:solidFill>
                  <a:srgbClr val="7D5858"/>
                </a:solidFill>
                <a:latin typeface="Courier New"/>
                <a:cs typeface="Courier New"/>
              </a:rPr>
              <a:t>,</a:t>
            </a:r>
            <a:r>
              <a:rPr sz="1050" spc="45" dirty="0">
                <a:solidFill>
                  <a:srgbClr val="7D585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7D5858"/>
                </a:solidFill>
                <a:latin typeface="Courier New"/>
                <a:cs typeface="Courier New"/>
              </a:rPr>
              <a:t>password</a:t>
            </a:r>
            <a:r>
              <a:rPr sz="1050" spc="50" dirty="0">
                <a:solidFill>
                  <a:srgbClr val="7D5858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7D5858"/>
                </a:solidFill>
                <a:latin typeface="Courier New"/>
                <a:cs typeface="Courier New"/>
              </a:rPr>
              <a:t>:</a:t>
            </a:r>
            <a:r>
              <a:rPr sz="1050" spc="50" dirty="0">
                <a:solidFill>
                  <a:srgbClr val="7D585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{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json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[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"password"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]}</a:t>
            </a:r>
            <a:r>
              <a:rPr sz="1050" spc="-10" dirty="0">
                <a:solidFill>
                  <a:srgbClr val="7D5858"/>
                </a:solidFill>
                <a:latin typeface="Courier New"/>
                <a:cs typeface="Courier New"/>
              </a:rPr>
              <a:t>'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 </a:t>
            </a: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6</a:t>
            </a:r>
            <a:endParaRPr sz="1050">
              <a:latin typeface="Courier New"/>
              <a:cs typeface="Courier New"/>
            </a:endParaRPr>
          </a:p>
          <a:p>
            <a:pPr marL="483234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7"/>
              <a:tabLst>
                <a:tab pos="483234" algn="l"/>
                <a:tab pos="884555" algn="l"/>
                <a:tab pos="1397000" algn="l"/>
                <a:tab pos="1847850" algn="l"/>
                <a:tab pos="2329180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if </a:t>
            </a:r>
            <a:r>
              <a:rPr sz="1050" u="sng" dirty="0">
                <a:solidFill>
                  <a:srgbClr val="E10023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u="sng" dirty="0">
                <a:solidFill>
                  <a:srgbClr val="23292F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dirty="0">
                <a:solidFill>
                  <a:srgbClr val="23292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==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main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5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0454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7"/>
              <a:tabLst>
                <a:tab pos="80454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8B48E7"/>
                </a:solidFill>
                <a:latin typeface="Courier New"/>
                <a:cs typeface="Courier New"/>
              </a:rPr>
              <a:t>main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([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"-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s"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"test_09.py"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35"/>
              </a:spcBef>
              <a:buClr>
                <a:srgbClr val="6B6B6B"/>
              </a:buClr>
              <a:buFont typeface="Courier New"/>
              <a:buAutoNum type="arabicPlain" startAt="7"/>
            </a:pPr>
            <a:endParaRPr sz="1050">
              <a:latin typeface="Courier New"/>
              <a:cs typeface="Courier New"/>
            </a:endParaRPr>
          </a:p>
          <a:p>
            <a:pPr marL="12700" marR="5080">
              <a:lnSpc>
                <a:spcPct val="129800"/>
              </a:lnSpc>
            </a:pPr>
            <a:r>
              <a:rPr sz="1300" spc="-20" dirty="0">
                <a:solidFill>
                  <a:srgbClr val="4D4D4D"/>
                </a:solidFill>
                <a:latin typeface="Arial"/>
                <a:cs typeface="Arial"/>
                <a:hlinkClick r:id="rId5"/>
              </a:rPr>
              <a:t>pytest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提供了</a:t>
            </a:r>
            <a:r>
              <a:rPr sz="1300" spc="-40" dirty="0">
                <a:solidFill>
                  <a:srgbClr val="4D4D4D"/>
                </a:solidFill>
                <a:latin typeface="Arial"/>
                <a:cs typeface="Arial"/>
              </a:rPr>
              <a:t>mark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功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能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，可以给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试⽤例打上各种各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样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的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标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签，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⾏⽤例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时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可以指定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⾏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某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个</a:t>
            </a:r>
            <a:r>
              <a:rPr sz="1300" spc="-50" dirty="0">
                <a:solidFill>
                  <a:srgbClr val="4D4D4D"/>
                </a:solidFill>
                <a:latin typeface="PMingLiU"/>
                <a:cs typeface="PMingLiU"/>
              </a:rPr>
              <a:t>标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签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。</a:t>
            </a:r>
            <a:r>
              <a:rPr sz="1300" spc="-40" dirty="0">
                <a:solidFill>
                  <a:srgbClr val="4D4D4D"/>
                </a:solidFill>
                <a:latin typeface="Arial"/>
                <a:cs typeface="Arial"/>
              </a:rPr>
              <a:t>mark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功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能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作⽤就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是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灵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活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的管理和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⾏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测</a:t>
            </a:r>
            <a:r>
              <a:rPr sz="1300" spc="-90" dirty="0">
                <a:solidFill>
                  <a:srgbClr val="4D4D4D"/>
                </a:solidFill>
                <a:latin typeface="Microsoft JhengHei"/>
                <a:cs typeface="Microsoft JhengHei"/>
              </a:rPr>
              <a:t>试⽤例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例：给类与⽅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法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打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标</a:t>
            </a:r>
            <a:r>
              <a:rPr sz="130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签</a:t>
            </a:r>
            <a:endParaRPr sz="1300">
              <a:latin typeface="Microsoft JhengHei"/>
              <a:cs typeface="Microsoft JhengHei"/>
            </a:endParaRPr>
          </a:p>
          <a:p>
            <a:pPr marL="5825490">
              <a:lnSpc>
                <a:spcPct val="100000"/>
              </a:lnSpc>
              <a:spcBef>
                <a:spcPts val="1739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5"/>
              </a:spcBef>
            </a:pPr>
            <a:endParaRPr sz="1050">
              <a:latin typeface="Arial"/>
              <a:cs typeface="Arial"/>
            </a:endParaRPr>
          </a:p>
          <a:p>
            <a:pPr marL="563245" lvl="1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# </a:t>
            </a:r>
            <a:r>
              <a:rPr sz="1100" spc="-55" dirty="0">
                <a:solidFill>
                  <a:srgbClr val="6B7781"/>
                </a:solidFill>
                <a:latin typeface="Microsoft JhengHei"/>
                <a:cs typeface="Microsoft JhengHei"/>
              </a:rPr>
              <a:t>可以</a:t>
            </a:r>
            <a:r>
              <a:rPr sz="1100" spc="-55" dirty="0">
                <a:solidFill>
                  <a:srgbClr val="6B7781"/>
                </a:solidFill>
                <a:latin typeface="PMingLiU"/>
                <a:cs typeface="PMingLiU"/>
              </a:rPr>
              <a:t>给类</a:t>
            </a:r>
            <a:r>
              <a:rPr sz="1100" spc="-55" dirty="0">
                <a:solidFill>
                  <a:srgbClr val="6B7781"/>
                </a:solidFill>
                <a:latin typeface="Microsoft JhengHei"/>
                <a:cs typeface="Microsoft JhengHei"/>
              </a:rPr>
              <a:t>打</a:t>
            </a:r>
            <a:r>
              <a:rPr sz="1100" spc="-55" dirty="0">
                <a:solidFill>
                  <a:srgbClr val="6B7781"/>
                </a:solidFill>
                <a:latin typeface="PMingLiU"/>
                <a:cs typeface="PMingLiU"/>
              </a:rPr>
              <a:t>标签</a:t>
            </a:r>
            <a:endParaRPr sz="1100">
              <a:latin typeface="PMingLiU"/>
              <a:cs typeface="PMingLiU"/>
            </a:endParaRPr>
          </a:p>
          <a:p>
            <a:pPr marL="563245" lvl="1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daniu</a:t>
            </a:r>
            <a:endParaRPr sz="1050">
              <a:latin typeface="Courier New"/>
              <a:cs typeface="Courier New"/>
            </a:endParaRPr>
          </a:p>
          <a:p>
            <a:pPr marL="563245" lvl="1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class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TestDemo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5"/>
              <a:tabLst>
                <a:tab pos="884555" algn="l"/>
              </a:tabLst>
            </a:pP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xiaoniu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5"/>
              <a:tabLst>
                <a:tab pos="884555" algn="l"/>
              </a:tabLst>
            </a:pP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daniu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5"/>
              <a:tabLst>
                <a:tab pos="88455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A12F00"/>
                </a:solidFill>
                <a:latin typeface="Courier New"/>
                <a:cs typeface="Courier New"/>
              </a:rPr>
              <a:t>test_login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1205865" indent="-9607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5"/>
              <a:tabLst>
                <a:tab pos="1205865" algn="l"/>
              </a:tabLst>
            </a:pPr>
            <a:r>
              <a:rPr sz="1050" spc="-20" dirty="0">
                <a:solidFill>
                  <a:srgbClr val="E10023"/>
                </a:solidFill>
                <a:latin typeface="Courier New"/>
                <a:cs typeface="Courier New"/>
              </a:rPr>
              <a:t>pass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9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0"/>
              <a:tabLst>
                <a:tab pos="563245" algn="l"/>
                <a:tab pos="964565" algn="l"/>
                <a:tab pos="1477010" algn="l"/>
                <a:tab pos="1927860" algn="l"/>
                <a:tab pos="2409190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if </a:t>
            </a:r>
            <a:r>
              <a:rPr sz="1050" u="sng" dirty="0">
                <a:solidFill>
                  <a:srgbClr val="E10023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u="sng" dirty="0">
                <a:solidFill>
                  <a:srgbClr val="23292F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dirty="0">
                <a:solidFill>
                  <a:srgbClr val="23292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==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main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5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884555" indent="-7194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0"/>
              <a:tabLst>
                <a:tab pos="8845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8B48E7"/>
                </a:solidFill>
                <a:latin typeface="Courier New"/>
                <a:cs typeface="Courier New"/>
              </a:rPr>
              <a:t>main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([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"-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sv"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"test_10.py"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注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：执⾏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记⽤例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962774" y="3905141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1" name="object 2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9125" y="6848475"/>
            <a:ext cx="6038849" cy="1981199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84</a:t>
            </a:fld>
            <a:endParaRPr spc="-25"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3609238"/>
            <a:ext cx="3538854" cy="133286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6.6</a:t>
            </a:r>
            <a:r>
              <a:rPr sz="1600" spc="1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600" spc="-120" dirty="0">
                <a:solidFill>
                  <a:srgbClr val="252525"/>
                </a:solidFill>
                <a:latin typeface="PMingLiU"/>
                <a:cs typeface="PMingLiU"/>
              </a:rPr>
              <a:t>集成</a:t>
            </a: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html</a:t>
            </a:r>
            <a:r>
              <a:rPr sz="1600" spc="-120" dirty="0">
                <a:solidFill>
                  <a:srgbClr val="252525"/>
                </a:solidFill>
                <a:latin typeface="PMingLiU"/>
                <a:cs typeface="PMingLiU"/>
              </a:rPr>
              <a:t>与</a:t>
            </a:r>
            <a:r>
              <a:rPr sz="1600" spc="-20" dirty="0">
                <a:solidFill>
                  <a:srgbClr val="252525"/>
                </a:solidFill>
                <a:latin typeface="Arial"/>
                <a:cs typeface="Arial"/>
              </a:rPr>
              <a:t>Allure</a:t>
            </a:r>
            <a:r>
              <a:rPr sz="1600" spc="-85" dirty="0">
                <a:solidFill>
                  <a:srgbClr val="252525"/>
                </a:solidFill>
                <a:latin typeface="PMingLiU"/>
                <a:cs typeface="PMingLiU"/>
              </a:rPr>
              <a:t>报告</a:t>
            </a:r>
            <a:endParaRPr sz="16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300" spc="-240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普通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html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报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告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#pip</a:t>
            </a:r>
            <a:r>
              <a:rPr sz="1300" spc="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install</a:t>
            </a:r>
            <a:r>
              <a:rPr sz="1300" spc="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pytest-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html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执⾏命令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#pytest</a:t>
            </a:r>
            <a:r>
              <a:rPr sz="1300" spc="170" dirty="0">
                <a:solidFill>
                  <a:srgbClr val="252525"/>
                </a:solidFill>
                <a:latin typeface="Arial"/>
                <a:cs typeface="Arial"/>
              </a:rPr>
              <a:t> --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html=report.html</a:t>
            </a:r>
            <a:r>
              <a:rPr sz="1300" spc="120" dirty="0">
                <a:solidFill>
                  <a:srgbClr val="252525"/>
                </a:solidFill>
                <a:latin typeface="Arial"/>
                <a:cs typeface="Arial"/>
              </a:rPr>
              <a:t> 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sv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test01.py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7795132"/>
            <a:ext cx="4826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报告：</a:t>
            </a:r>
            <a:endParaRPr sz="1300">
              <a:latin typeface="Microsoft JhengHei"/>
              <a:cs typeface="Microsoft JhengHei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609599" y="476220"/>
            <a:ext cx="6534150" cy="2838450"/>
            <a:chOff x="609599" y="476220"/>
            <a:chExt cx="6534150" cy="2838450"/>
          </a:xfrm>
        </p:grpSpPr>
        <p:sp>
          <p:nvSpPr>
            <p:cNvPr id="5" name="object 5"/>
            <p:cNvSpPr/>
            <p:nvPr/>
          </p:nvSpPr>
          <p:spPr>
            <a:xfrm>
              <a:off x="614362" y="480983"/>
              <a:ext cx="6524625" cy="2828925"/>
            </a:xfrm>
            <a:custGeom>
              <a:avLst/>
              <a:gdLst/>
              <a:ahLst/>
              <a:cxnLst/>
              <a:rect l="l" t="t" r="r" b="b"/>
              <a:pathLst>
                <a:path w="6524625" h="2828925">
                  <a:moveTo>
                    <a:pt x="0" y="27955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55"/>
                  </a:lnTo>
                  <a:lnTo>
                    <a:pt x="2537" y="20459"/>
                  </a:lnTo>
                  <a:lnTo>
                    <a:pt x="4229" y="16373"/>
                  </a:lnTo>
                  <a:lnTo>
                    <a:pt x="6638" y="12801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2795587"/>
                  </a:lnTo>
                  <a:lnTo>
                    <a:pt x="6524623" y="2799978"/>
                  </a:lnTo>
                  <a:lnTo>
                    <a:pt x="6523778" y="2804140"/>
                  </a:lnTo>
                  <a:lnTo>
                    <a:pt x="6522086" y="2808236"/>
                  </a:lnTo>
                  <a:lnTo>
                    <a:pt x="6520394" y="2812408"/>
                  </a:lnTo>
                  <a:lnTo>
                    <a:pt x="6491287" y="2828924"/>
                  </a:lnTo>
                  <a:lnTo>
                    <a:pt x="33337" y="2828924"/>
                  </a:lnTo>
                  <a:lnTo>
                    <a:pt x="2537" y="2808236"/>
                  </a:lnTo>
                  <a:lnTo>
                    <a:pt x="845" y="2804140"/>
                  </a:lnTo>
                  <a:lnTo>
                    <a:pt x="0" y="2799978"/>
                  </a:lnTo>
                  <a:lnTo>
                    <a:pt x="0" y="2795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1695449"/>
              <a:ext cx="152399" cy="180974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2266949"/>
              <a:ext cx="152399" cy="18097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52499" y="2838449"/>
              <a:ext cx="152399" cy="180974"/>
            </a:xfrm>
            <a:prstGeom prst="rect">
              <a:avLst/>
            </a:prstGeom>
          </p:spPr>
        </p:pic>
        <p:sp>
          <p:nvSpPr>
            <p:cNvPr id="9" name="object 9"/>
            <p:cNvSpPr/>
            <p:nvPr/>
          </p:nvSpPr>
          <p:spPr>
            <a:xfrm>
              <a:off x="619124" y="48569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9"/>
                  </a:lnTo>
                  <a:lnTo>
                    <a:pt x="23473" y="2818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24" y="83809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842391" y="6512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749448" y="623371"/>
            <a:ext cx="6364605" cy="25882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R="257175" algn="r">
              <a:lnSpc>
                <a:spcPct val="100000"/>
              </a:lnSpc>
              <a:spcBef>
                <a:spcPts val="90"/>
              </a:spcBef>
            </a:pPr>
            <a:r>
              <a:rPr sz="1150" spc="-10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 marL="410845" indent="-318135">
              <a:lnSpc>
                <a:spcPct val="100000"/>
              </a:lnSpc>
              <a:spcBef>
                <a:spcPts val="994"/>
              </a:spcBef>
              <a:buClr>
                <a:srgbClr val="6B6B6B"/>
              </a:buClr>
              <a:buAutoNum type="arabicPlain"/>
              <a:tabLst>
                <a:tab pos="410845" algn="l"/>
              </a:tabLst>
            </a:pPr>
            <a:r>
              <a:rPr sz="1050" dirty="0">
                <a:solidFill>
                  <a:srgbClr val="6B7781"/>
                </a:solidFill>
                <a:latin typeface="Courier New"/>
                <a:cs typeface="Courier New"/>
              </a:rPr>
              <a:t>#</a:t>
            </a:r>
            <a:r>
              <a:rPr sz="1100" spc="-55" dirty="0">
                <a:solidFill>
                  <a:srgbClr val="6B7781"/>
                </a:solidFill>
                <a:latin typeface="Microsoft JhengHei"/>
                <a:cs typeface="Microsoft JhengHei"/>
              </a:rPr>
              <a:t>参数化，传多个参数多个</a:t>
            </a:r>
            <a:r>
              <a:rPr sz="1100" spc="-50" dirty="0">
                <a:solidFill>
                  <a:srgbClr val="6B7781"/>
                </a:solidFill>
                <a:latin typeface="PMingLiU"/>
                <a:cs typeface="PMingLiU"/>
              </a:rPr>
              <a:t>值</a:t>
            </a:r>
            <a:endParaRPr sz="1100">
              <a:latin typeface="PMingLiU"/>
              <a:cs typeface="PMingLiU"/>
            </a:endParaRPr>
          </a:p>
          <a:p>
            <a:pPr marL="410845" indent="-31813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4108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import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endParaRPr sz="105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3</a:t>
            </a:r>
            <a:endParaRPr sz="105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240"/>
              </a:spcBef>
              <a:tabLst>
                <a:tab pos="41084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4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004EB4"/>
                </a:solidFill>
                <a:latin typeface="Courier New"/>
                <a:cs typeface="Courier New"/>
              </a:rPr>
              <a:t>@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mark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parametrize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"username,passwd"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endParaRPr sz="1050">
              <a:latin typeface="Courier New"/>
              <a:cs typeface="Courier New"/>
            </a:endParaRPr>
          </a:p>
          <a:p>
            <a:pPr marL="92710">
              <a:lnSpc>
                <a:spcPct val="100000"/>
              </a:lnSpc>
              <a:spcBef>
                <a:spcPts val="240"/>
              </a:spcBef>
              <a:tabLst>
                <a:tab pos="2418080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5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[(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4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"daniu123"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),</a:t>
            </a:r>
            <a:r>
              <a:rPr sz="1050" spc="5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"daniu1"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5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"daniu123"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),</a:t>
            </a:r>
            <a:endParaRPr sz="1050">
              <a:latin typeface="Courier New"/>
              <a:cs typeface="Courier New"/>
            </a:endParaRPr>
          </a:p>
          <a:p>
            <a:pPr marL="410845" marR="5080" indent="-318770">
              <a:lnSpc>
                <a:spcPct val="119000"/>
              </a:lnSpc>
              <a:buAutoNum type="arabicPlain" startAt="6"/>
              <a:tabLst>
                <a:tab pos="410845" algn="l"/>
                <a:tab pos="2498090" algn="l"/>
              </a:tabLst>
            </a:pP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8B48E7"/>
                </a:solidFill>
                <a:latin typeface="Courier New"/>
                <a:cs typeface="Courier New"/>
              </a:rPr>
              <a:t>param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"daniu2"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8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"daniu123"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90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marks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=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 </a:t>
            </a:r>
            <a:r>
              <a:rPr sz="1050" spc="-10" dirty="0">
                <a:solidFill>
                  <a:srgbClr val="8B48E7"/>
                </a:solidFill>
                <a:latin typeface="Courier New"/>
                <a:cs typeface="Courier New"/>
              </a:rPr>
              <a:t>mark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8B48E7"/>
                </a:solidFill>
                <a:latin typeface="Courier New"/>
                <a:cs typeface="Courier New"/>
              </a:rPr>
              <a:t>xfail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)])</a:t>
            </a:r>
            <a:endParaRPr sz="1050">
              <a:latin typeface="Courier New"/>
              <a:cs typeface="Courier New"/>
            </a:endParaRPr>
          </a:p>
          <a:p>
            <a:pPr marL="4108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41084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def</a:t>
            </a:r>
            <a:r>
              <a:rPr sz="1050" spc="6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A12F00"/>
                </a:solidFill>
                <a:latin typeface="Courier New"/>
                <a:cs typeface="Courier New"/>
              </a:rPr>
              <a:t>test_login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username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65" dirty="0">
                <a:solidFill>
                  <a:srgbClr val="252B31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passwd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7321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7321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print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username</a:t>
            </a:r>
            <a:r>
              <a:rPr sz="1050" spc="1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15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:</a:t>
            </a:r>
            <a:r>
              <a:rPr sz="1050" spc="20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20" dirty="0">
                <a:solidFill>
                  <a:srgbClr val="002E6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+</a:t>
            </a:r>
            <a:r>
              <a:rPr sz="1050" spc="1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passwd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)</a:t>
            </a:r>
            <a:endParaRPr sz="1050">
              <a:latin typeface="Courier New"/>
              <a:cs typeface="Courier New"/>
            </a:endParaRPr>
          </a:p>
          <a:p>
            <a:pPr marL="7321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732155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assert</a:t>
            </a:r>
            <a:r>
              <a:rPr sz="1050" spc="3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username</a:t>
            </a:r>
            <a:r>
              <a:rPr sz="1050" spc="3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==</a:t>
            </a:r>
            <a:r>
              <a:rPr sz="1050" spc="35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passwd</a:t>
            </a:r>
            <a:endParaRPr sz="1050">
              <a:latin typeface="Courier New"/>
              <a:cs typeface="Courier New"/>
            </a:endParaRPr>
          </a:p>
          <a:p>
            <a:pPr marL="410845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410845" algn="l"/>
                <a:tab pos="812165" algn="l"/>
                <a:tab pos="1324610" algn="l"/>
                <a:tab pos="1775460" algn="l"/>
                <a:tab pos="2256790" algn="l"/>
              </a:tabLst>
            </a:pP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if </a:t>
            </a:r>
            <a:r>
              <a:rPr sz="1050" u="sng" dirty="0">
                <a:solidFill>
                  <a:srgbClr val="E10023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23292F"/>
                </a:solidFill>
                <a:latin typeface="Courier New"/>
                <a:cs typeface="Courier New"/>
              </a:rPr>
              <a:t>name</a:t>
            </a:r>
            <a:r>
              <a:rPr sz="1050" u="sng" dirty="0">
                <a:solidFill>
                  <a:srgbClr val="23292F"/>
                </a:solidFill>
                <a:uFill>
                  <a:solidFill>
                    <a:srgbClr val="22282E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dirty="0">
                <a:solidFill>
                  <a:srgbClr val="23292F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==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002E6D"/>
                </a:solidFill>
                <a:latin typeface="Courier New"/>
                <a:cs typeface="Courier New"/>
              </a:rPr>
              <a:t>main</a:t>
            </a:r>
            <a:r>
              <a:rPr sz="1050" u="sng" dirty="0">
                <a:solidFill>
                  <a:srgbClr val="002E6D"/>
                </a:solidFill>
                <a:uFill>
                  <a:solidFill>
                    <a:srgbClr val="002D6C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5" dirty="0">
                <a:solidFill>
                  <a:srgbClr val="002E6D"/>
                </a:solidFill>
                <a:latin typeface="Courier New"/>
                <a:cs typeface="Courier New"/>
              </a:rPr>
              <a:t>"</a:t>
            </a:r>
            <a:r>
              <a:rPr sz="1050" spc="-25" dirty="0">
                <a:solidFill>
                  <a:srgbClr val="252B31"/>
                </a:solidFill>
                <a:latin typeface="Courier New"/>
                <a:cs typeface="Courier New"/>
              </a:rPr>
              <a:t>:</a:t>
            </a:r>
            <a:endParaRPr sz="1050">
              <a:latin typeface="Courier New"/>
              <a:cs typeface="Courier New"/>
            </a:endParaRPr>
          </a:p>
          <a:p>
            <a:pPr marL="732155" indent="-7194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6"/>
              <a:tabLst>
                <a:tab pos="732155" algn="l"/>
              </a:tabLst>
            </a:pP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pytest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dirty="0">
                <a:solidFill>
                  <a:srgbClr val="8B48E7"/>
                </a:solidFill>
                <a:latin typeface="Courier New"/>
                <a:cs typeface="Courier New"/>
              </a:rPr>
              <a:t>main</a:t>
            </a:r>
            <a:r>
              <a:rPr sz="1050" dirty="0">
                <a:solidFill>
                  <a:srgbClr val="252B31"/>
                </a:solidFill>
                <a:latin typeface="Courier New"/>
                <a:cs typeface="Courier New"/>
              </a:rPr>
              <a:t>([</a:t>
            </a:r>
            <a:r>
              <a:rPr sz="1050" dirty="0">
                <a:solidFill>
                  <a:srgbClr val="002E6D"/>
                </a:solidFill>
                <a:latin typeface="Courier New"/>
                <a:cs typeface="Courier New"/>
              </a:rPr>
              <a:t>"-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s"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,</a:t>
            </a:r>
            <a:r>
              <a:rPr sz="1050" spc="-10" dirty="0">
                <a:solidFill>
                  <a:srgbClr val="002E6D"/>
                </a:solidFill>
                <a:latin typeface="Courier New"/>
                <a:cs typeface="Courier New"/>
              </a:rPr>
              <a:t>"test_11.py"</a:t>
            </a:r>
            <a:r>
              <a:rPr sz="1050" spc="-10" dirty="0">
                <a:solidFill>
                  <a:srgbClr val="252B31"/>
                </a:solidFill>
                <a:latin typeface="Courier New"/>
                <a:cs typeface="Courier New"/>
              </a:rPr>
              <a:t>])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62774" y="59996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5038725"/>
            <a:ext cx="6134099" cy="264794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85</a:t>
            </a:fld>
            <a:endParaRPr spc="-25" dirty="0"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5555660"/>
            <a:ext cx="2665730" cy="12153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2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Allure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报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告</a:t>
            </a:r>
            <a:endParaRPr sz="1300">
              <a:latin typeface="PMingLiU"/>
              <a:cs typeface="PMingLiU"/>
            </a:endParaRPr>
          </a:p>
          <a:p>
            <a:pPr marL="12700" marR="5080">
              <a:lnSpc>
                <a:spcPct val="163500"/>
              </a:lnSpc>
              <a:spcBef>
                <a:spcPts val="75"/>
              </a:spcBef>
            </a:pPr>
            <a:r>
              <a:rPr sz="1300" spc="-10" dirty="0">
                <a:solidFill>
                  <a:srgbClr val="117CED"/>
                </a:solidFill>
                <a:latin typeface="Arial"/>
                <a:cs typeface="Arial"/>
                <a:hlinkClick r:id="rId2"/>
              </a:rPr>
              <a:t>https://allurereport.org/docs/pytest/</a:t>
            </a:r>
            <a:r>
              <a:rPr sz="1300" spc="500" dirty="0">
                <a:solidFill>
                  <a:srgbClr val="117CED"/>
                </a:solidFill>
                <a:latin typeface="Arial"/>
                <a:cs typeface="Arial"/>
              </a:rPr>
              <a:t> 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mac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系统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配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置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。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下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载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zip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⽂件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#</a:t>
            </a:r>
            <a:r>
              <a:rPr sz="1200" dirty="0">
                <a:solidFill>
                  <a:srgbClr val="20201D"/>
                </a:solidFill>
                <a:latin typeface="Arial"/>
                <a:cs typeface="Arial"/>
              </a:rPr>
              <a:t>vi</a:t>
            </a:r>
            <a:r>
              <a:rPr sz="1200" spc="-15" dirty="0">
                <a:solidFill>
                  <a:srgbClr val="20201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0201D"/>
                </a:solidFill>
                <a:latin typeface="Arial"/>
                <a:cs typeface="Arial"/>
              </a:rPr>
              <a:t>~/.bash_profile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8309216"/>
            <a:ext cx="1593850" cy="53594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dirty="0">
                <a:solidFill>
                  <a:srgbClr val="20201D"/>
                </a:solidFill>
                <a:latin typeface="Arial"/>
                <a:cs typeface="Arial"/>
              </a:rPr>
              <a:t>#source</a:t>
            </a:r>
            <a:r>
              <a:rPr sz="1200" spc="-65" dirty="0">
                <a:solidFill>
                  <a:srgbClr val="20201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0201D"/>
                </a:solidFill>
                <a:latin typeface="Arial"/>
                <a:cs typeface="Arial"/>
              </a:rPr>
              <a:t>~/.bash_profile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200" spc="-10" dirty="0">
                <a:solidFill>
                  <a:srgbClr val="20201D"/>
                </a:solidFill>
                <a:latin typeface="Arial"/>
                <a:cs typeface="Arial"/>
              </a:rPr>
              <a:t>#allure</a:t>
            </a:r>
            <a:r>
              <a:rPr sz="1200" spc="-20" dirty="0">
                <a:solidFill>
                  <a:srgbClr val="20201D"/>
                </a:solidFill>
                <a:latin typeface="Arial"/>
                <a:cs typeface="Arial"/>
              </a:rPr>
              <a:t> </a:t>
            </a:r>
            <a:r>
              <a:rPr sz="1200" spc="285" dirty="0">
                <a:solidFill>
                  <a:srgbClr val="20201D"/>
                </a:solidFill>
                <a:latin typeface="Arial"/>
                <a:cs typeface="Arial"/>
              </a:rPr>
              <a:t>--</a:t>
            </a:r>
            <a:r>
              <a:rPr sz="1200" spc="-10" dirty="0">
                <a:solidFill>
                  <a:srgbClr val="20201D"/>
                </a:solidFill>
                <a:latin typeface="Arial"/>
                <a:cs typeface="Arial"/>
              </a:rPr>
              <a:t>version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9299930"/>
            <a:ext cx="7874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执⾏命令：</a:t>
            </a:r>
            <a:endParaRPr sz="1300">
              <a:latin typeface="Microsoft JhengHei"/>
              <a:cs typeface="Microsoft Jheng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57200"/>
            <a:ext cx="6534149" cy="4657724"/>
          </a:xfrm>
          <a:prstGeom prst="rect">
            <a:avLst/>
          </a:prstGeom>
        </p:spPr>
      </p:pic>
      <p:sp>
        <p:nvSpPr>
          <p:cNvPr id="6" name="object 6"/>
          <p:cNvSpPr/>
          <p:nvPr/>
        </p:nvSpPr>
        <p:spPr>
          <a:xfrm>
            <a:off x="614362" y="6900832"/>
            <a:ext cx="6524625" cy="1304925"/>
          </a:xfrm>
          <a:custGeom>
            <a:avLst/>
            <a:gdLst/>
            <a:ahLst/>
            <a:cxnLst/>
            <a:rect l="l" t="t" r="r" b="b"/>
            <a:pathLst>
              <a:path w="6524625" h="1304925">
                <a:moveTo>
                  <a:pt x="0" y="1271587"/>
                </a:moveTo>
                <a:lnTo>
                  <a:pt x="0" y="33337"/>
                </a:lnTo>
                <a:lnTo>
                  <a:pt x="0" y="28870"/>
                </a:lnTo>
                <a:lnTo>
                  <a:pt x="845" y="24555"/>
                </a:lnTo>
                <a:lnTo>
                  <a:pt x="2537" y="20459"/>
                </a:lnTo>
                <a:lnTo>
                  <a:pt x="4229" y="16373"/>
                </a:lnTo>
                <a:lnTo>
                  <a:pt x="6638" y="12725"/>
                </a:lnTo>
                <a:lnTo>
                  <a:pt x="9764" y="9677"/>
                </a:lnTo>
                <a:lnTo>
                  <a:pt x="12890" y="6553"/>
                </a:lnTo>
                <a:lnTo>
                  <a:pt x="16495" y="4171"/>
                </a:lnTo>
                <a:lnTo>
                  <a:pt x="20579" y="2533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533"/>
                </a:lnTo>
                <a:lnTo>
                  <a:pt x="6508127" y="4171"/>
                </a:lnTo>
                <a:lnTo>
                  <a:pt x="6511733" y="6553"/>
                </a:lnTo>
                <a:lnTo>
                  <a:pt x="6514860" y="9677"/>
                </a:lnTo>
                <a:lnTo>
                  <a:pt x="6517986" y="12725"/>
                </a:lnTo>
                <a:lnTo>
                  <a:pt x="6524624" y="33337"/>
                </a:lnTo>
                <a:lnTo>
                  <a:pt x="6524624" y="1271587"/>
                </a:lnTo>
                <a:lnTo>
                  <a:pt x="6499959" y="1303953"/>
                </a:lnTo>
                <a:lnTo>
                  <a:pt x="6491287" y="1304924"/>
                </a:lnTo>
                <a:lnTo>
                  <a:pt x="33337" y="1304924"/>
                </a:lnTo>
                <a:lnTo>
                  <a:pt x="845" y="1280140"/>
                </a:lnTo>
                <a:lnTo>
                  <a:pt x="0" y="1275978"/>
                </a:lnTo>
                <a:lnTo>
                  <a:pt x="0" y="1271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730398" y="7372396"/>
          <a:ext cx="5033645" cy="8318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311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0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849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720">
                <a:tc>
                  <a:txBody>
                    <a:bodyPr/>
                    <a:lstStyle/>
                    <a:p>
                      <a:pPr marR="79375" algn="ctr">
                        <a:lnSpc>
                          <a:spcPts val="1185"/>
                        </a:lnSpc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ts val="1185"/>
                        </a:lnSpc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export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ts val="1185"/>
                        </a:lnSpc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Maven_HOME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Users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tim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Downloads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apache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maven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050" spc="-1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3.8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R="793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export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:$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Maven_HOME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bin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R="793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export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$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:/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Users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tim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Downloads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allure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-</a:t>
                      </a:r>
                      <a:r>
                        <a:rPr sz="1050" spc="-1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2.25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668700"/>
                          </a:solidFill>
                          <a:latin typeface="Courier New"/>
                          <a:cs typeface="Courier New"/>
                        </a:rPr>
                        <a:t>0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/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bin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R="79375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7874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export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tc>
                  <a:txBody>
                    <a:bodyPr/>
                    <a:lstStyle/>
                    <a:p>
                      <a:pPr marL="40005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8" name="object 8"/>
          <p:cNvGrpSpPr/>
          <p:nvPr/>
        </p:nvGrpSpPr>
        <p:grpSpPr>
          <a:xfrm>
            <a:off x="619124" y="6905547"/>
            <a:ext cx="6515100" cy="361950"/>
            <a:chOff x="619124" y="6905547"/>
            <a:chExt cx="6515100" cy="361950"/>
          </a:xfrm>
        </p:grpSpPr>
        <p:sp>
          <p:nvSpPr>
            <p:cNvPr id="9" name="object 9"/>
            <p:cNvSpPr/>
            <p:nvPr/>
          </p:nvSpPr>
          <p:spPr>
            <a:xfrm>
              <a:off x="619124" y="690554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29"/>
                  </a:lnTo>
                  <a:lnTo>
                    <a:pt x="23473" y="2819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3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24" y="725794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6191" y="70711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6409828" y="69765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962774" y="701981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4" name="object 1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8953500"/>
            <a:ext cx="3276599" cy="24764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86</a:t>
            </a:fld>
            <a:endParaRPr spc="-25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59785"/>
            <a:ext cx="507301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#pytest</a:t>
            </a:r>
            <a:r>
              <a:rPr sz="1300" spc="190" dirty="0">
                <a:solidFill>
                  <a:srgbClr val="252525"/>
                </a:solidFill>
                <a:latin typeface="Arial"/>
                <a:cs typeface="Arial"/>
              </a:rPr>
              <a:t> --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alluredir=./allure_report</a:t>
            </a:r>
            <a:r>
              <a:rPr sz="1300" spc="140" dirty="0">
                <a:solidFill>
                  <a:srgbClr val="252525"/>
                </a:solidFill>
                <a:latin typeface="Arial"/>
                <a:cs typeface="Arial"/>
              </a:rPr>
              <a:t> 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sv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test_instance06.py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⽣成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json</a:t>
            </a:r>
            <a:r>
              <a:rPr sz="1300" spc="-210" dirty="0">
                <a:solidFill>
                  <a:srgbClr val="252525"/>
                </a:solidFill>
                <a:latin typeface="Microsoft JhengHei"/>
                <a:cs typeface="Microsoft JhengHei"/>
              </a:rPr>
              <a:t>⽂件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3232391"/>
            <a:ext cx="4170679" cy="53784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或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#python</a:t>
            </a:r>
            <a:r>
              <a:rPr sz="1200" spc="135" dirty="0">
                <a:solidFill>
                  <a:srgbClr val="181B1F"/>
                </a:solidFill>
                <a:latin typeface="Arial"/>
                <a:cs typeface="Arial"/>
              </a:rPr>
              <a:t> -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m</a:t>
            </a:r>
            <a:r>
              <a:rPr sz="1200" spc="-10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pytest</a:t>
            </a:r>
            <a:r>
              <a:rPr sz="1200" spc="-10" dirty="0">
                <a:solidFill>
                  <a:srgbClr val="181B1F"/>
                </a:solidFill>
                <a:latin typeface="Arial"/>
                <a:cs typeface="Arial"/>
              </a:rPr>
              <a:t> test_instance07.py</a:t>
            </a:r>
            <a:r>
              <a:rPr sz="1200" spc="185" dirty="0">
                <a:solidFill>
                  <a:srgbClr val="181B1F"/>
                </a:solidFill>
                <a:latin typeface="Arial"/>
                <a:cs typeface="Arial"/>
              </a:rPr>
              <a:t> --</a:t>
            </a:r>
            <a:r>
              <a:rPr sz="1200" spc="-10" dirty="0">
                <a:solidFill>
                  <a:srgbClr val="181B1F"/>
                </a:solidFill>
                <a:latin typeface="Arial"/>
                <a:cs typeface="Arial"/>
              </a:rPr>
              <a:t>alluredir=./result/2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#</a:t>
            </a:r>
            <a:r>
              <a:rPr sz="1200" spc="-10" dirty="0">
                <a:solidFill>
                  <a:srgbClr val="20201D"/>
                </a:solidFill>
                <a:latin typeface="Arial"/>
                <a:cs typeface="Arial"/>
              </a:rPr>
              <a:t>allure</a:t>
            </a:r>
            <a:r>
              <a:rPr sz="1200" spc="-35" dirty="0">
                <a:solidFill>
                  <a:srgbClr val="20201D"/>
                </a:solidFill>
                <a:latin typeface="Arial"/>
                <a:cs typeface="Arial"/>
              </a:rPr>
              <a:t> </a:t>
            </a:r>
            <a:r>
              <a:rPr sz="1200" spc="-20" dirty="0">
                <a:solidFill>
                  <a:srgbClr val="20201D"/>
                </a:solidFill>
                <a:latin typeface="Arial"/>
                <a:cs typeface="Arial"/>
              </a:rPr>
              <a:t>serve</a:t>
            </a:r>
            <a:r>
              <a:rPr sz="1200" spc="-35" dirty="0">
                <a:solidFill>
                  <a:srgbClr val="20201D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20201D"/>
                </a:solidFill>
                <a:latin typeface="Arial"/>
                <a:cs typeface="Arial"/>
              </a:rPr>
              <a:t>allure_report</a:t>
            </a:r>
            <a:endParaRPr sz="1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5195712"/>
            <a:ext cx="1025525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⽣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成报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告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如</a:t>
            </a:r>
            <a:r>
              <a:rPr sz="1200" spc="-70" dirty="0">
                <a:solidFill>
                  <a:srgbClr val="181B1F"/>
                </a:solidFill>
                <a:latin typeface="Microsoft JhengHei"/>
                <a:cs typeface="Microsoft JhengHei"/>
              </a:rPr>
              <a:t>下：</a:t>
            </a:r>
            <a:endParaRPr sz="1200">
              <a:latin typeface="Microsoft JhengHei"/>
              <a:cs typeface="Microsoft JhengHei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790575"/>
            <a:ext cx="4848224" cy="233362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3876675"/>
            <a:ext cx="5362574" cy="1209674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87</a:t>
            </a:fld>
            <a:endParaRPr spc="-25" dirty="0"/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7642466"/>
            <a:ext cx="5226050" cy="8597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法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⼆</a:t>
            </a:r>
            <a:r>
              <a:rPr sz="1100" dirty="0">
                <a:solidFill>
                  <a:srgbClr val="181B1F"/>
                </a:solidFill>
                <a:latin typeface="PMingLiU"/>
                <a:cs typeface="PMingLiU"/>
              </a:rPr>
              <a:t>、</a:t>
            </a:r>
            <a:r>
              <a:rPr sz="1200" spc="-25" dirty="0">
                <a:solidFill>
                  <a:srgbClr val="181B1F"/>
                </a:solidFill>
                <a:latin typeface="Microsoft JhengHei"/>
                <a:cs typeface="Microsoft JhengHei"/>
              </a:rPr>
              <a:t>使⽤ </a:t>
            </a:r>
            <a:r>
              <a:rPr sz="1200" spc="-10" dirty="0">
                <a:solidFill>
                  <a:srgbClr val="181B1F"/>
                </a:solidFill>
                <a:latin typeface="Arial"/>
                <a:cs typeface="Arial"/>
              </a:rPr>
              <a:t>allure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81B1F"/>
                </a:solidFill>
                <a:latin typeface="Arial"/>
                <a:cs typeface="Arial"/>
              </a:rPr>
              <a:t>generate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⽣</a:t>
            </a:r>
            <a:r>
              <a:rPr sz="1200" spc="10" dirty="0">
                <a:solidFill>
                  <a:srgbClr val="181B1F"/>
                </a:solidFill>
                <a:latin typeface="PMingLiU"/>
                <a:cs typeface="PMingLiU"/>
              </a:rPr>
              <a:t>成 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html</a:t>
            </a:r>
            <a:r>
              <a:rPr sz="1200" spc="-5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格式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的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测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试结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果报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告，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并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⽤</a:t>
            </a:r>
            <a:r>
              <a:rPr sz="1200" spc="-10" dirty="0">
                <a:solidFill>
                  <a:srgbClr val="181B1F"/>
                </a:solidFill>
                <a:latin typeface="Arial"/>
                <a:cs typeface="Arial"/>
              </a:rPr>
              <a:t>allure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spc="-35" dirty="0">
                <a:solidFill>
                  <a:srgbClr val="181B1F"/>
                </a:solidFill>
                <a:latin typeface="Arial"/>
                <a:cs typeface="Arial"/>
              </a:rPr>
              <a:t>open</a:t>
            </a:r>
            <a:r>
              <a:rPr sz="1200" spc="-70" dirty="0">
                <a:solidFill>
                  <a:srgbClr val="181B1F"/>
                </a:solidFill>
                <a:latin typeface="PMingLiU"/>
                <a:cs typeface="PMingLiU"/>
              </a:rPr>
              <a:t>打开</a:t>
            </a:r>
            <a:endParaRPr sz="12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200" spc="-10" dirty="0">
                <a:solidFill>
                  <a:srgbClr val="181B1F"/>
                </a:solidFill>
                <a:latin typeface="Arial"/>
                <a:cs typeface="Arial"/>
              </a:rPr>
              <a:t>#allure</a:t>
            </a:r>
            <a:r>
              <a:rPr sz="1200" spc="175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spc="-10" dirty="0">
                <a:solidFill>
                  <a:srgbClr val="181B1F"/>
                </a:solidFill>
                <a:latin typeface="Arial"/>
                <a:cs typeface="Arial"/>
              </a:rPr>
              <a:t>generate</a:t>
            </a:r>
            <a:r>
              <a:rPr sz="1200" spc="175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./result/</a:t>
            </a:r>
            <a:r>
              <a:rPr sz="1200" spc="175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spc="285" dirty="0">
                <a:solidFill>
                  <a:srgbClr val="181B1F"/>
                </a:solidFill>
                <a:latin typeface="Arial"/>
                <a:cs typeface="Arial"/>
              </a:rPr>
              <a:t>-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o</a:t>
            </a:r>
            <a:r>
              <a:rPr sz="1200" spc="175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./result/3</a:t>
            </a:r>
            <a:r>
              <a:rPr sz="1200" spc="175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spc="285" dirty="0">
                <a:solidFill>
                  <a:srgbClr val="181B1F"/>
                </a:solidFill>
                <a:latin typeface="Arial"/>
                <a:cs typeface="Arial"/>
              </a:rPr>
              <a:t>--</a:t>
            </a:r>
            <a:r>
              <a:rPr sz="1200" spc="-20" dirty="0">
                <a:solidFill>
                  <a:srgbClr val="181B1F"/>
                </a:solidFill>
                <a:latin typeface="Arial"/>
                <a:cs typeface="Arial"/>
              </a:rPr>
              <a:t>clean</a:t>
            </a: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110"/>
              </a:spcBef>
            </a:pPr>
            <a:r>
              <a:rPr sz="1200" spc="85" dirty="0">
                <a:solidFill>
                  <a:srgbClr val="181B1F"/>
                </a:solidFill>
                <a:latin typeface="Microsoft JhengHei"/>
                <a:cs typeface="Microsoft JhengHei"/>
              </a:rPr>
              <a:t>将 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./result</a:t>
            </a:r>
            <a:r>
              <a:rPr sz="1200" spc="75" dirty="0">
                <a:solidFill>
                  <a:srgbClr val="181B1F"/>
                </a:solidFill>
                <a:latin typeface="Arial"/>
                <a:cs typeface="Arial"/>
              </a:rPr>
              <a:t>/ 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⽬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录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下的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测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试数据⽣</a:t>
            </a:r>
            <a:r>
              <a:rPr sz="1200" spc="85" dirty="0">
                <a:solidFill>
                  <a:srgbClr val="181B1F"/>
                </a:solidFill>
                <a:latin typeface="PMingLiU"/>
                <a:cs typeface="PMingLiU"/>
              </a:rPr>
              <a:t>成 </a:t>
            </a:r>
            <a:r>
              <a:rPr sz="1200" spc="-10" dirty="0">
                <a:solidFill>
                  <a:srgbClr val="181B1F"/>
                </a:solidFill>
                <a:latin typeface="Arial"/>
                <a:cs typeface="Arial"/>
              </a:rPr>
              <a:t>HTML</a:t>
            </a:r>
            <a:r>
              <a:rPr sz="1200" spc="150" dirty="0">
                <a:solidFill>
                  <a:srgbClr val="181B1F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测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试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报</a:t>
            </a:r>
            <a:r>
              <a:rPr sz="1200" spc="30" dirty="0">
                <a:solidFill>
                  <a:srgbClr val="181B1F"/>
                </a:solidFill>
                <a:latin typeface="Microsoft JhengHei"/>
                <a:cs typeface="Microsoft JhengHei"/>
              </a:rPr>
              <a:t>告到 </a:t>
            </a:r>
            <a:r>
              <a:rPr sz="1200" dirty="0">
                <a:solidFill>
                  <a:srgbClr val="181B1F"/>
                </a:solidFill>
                <a:latin typeface="Arial"/>
                <a:cs typeface="Arial"/>
              </a:rPr>
              <a:t>./result/3</a:t>
            </a:r>
            <a:r>
              <a:rPr sz="1200" spc="-90" dirty="0">
                <a:solidFill>
                  <a:srgbClr val="181B1F"/>
                </a:solidFill>
                <a:latin typeface="Microsoft JhengHei"/>
                <a:cs typeface="Microsoft JhengHei"/>
              </a:rPr>
              <a:t>路</a:t>
            </a:r>
            <a:r>
              <a:rPr sz="1200" spc="-90" dirty="0">
                <a:solidFill>
                  <a:srgbClr val="181B1F"/>
                </a:solidFill>
                <a:latin typeface="PMingLiU"/>
                <a:cs typeface="PMingLiU"/>
              </a:rPr>
              <a:t>径</a:t>
            </a:r>
            <a:r>
              <a:rPr sz="1200" spc="-50" dirty="0">
                <a:solidFill>
                  <a:srgbClr val="181B1F"/>
                </a:solidFill>
                <a:latin typeface="Microsoft JhengHei"/>
                <a:cs typeface="Microsoft JhengHei"/>
              </a:rPr>
              <a:t>下</a:t>
            </a:r>
            <a:endParaRPr sz="1200">
              <a:latin typeface="Microsoft JhengHei"/>
              <a:cs typeface="Microsoft Jheng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534149" cy="439102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953000"/>
            <a:ext cx="5934074" cy="2590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88</a:t>
            </a:fld>
            <a:endParaRPr spc="-25" dirty="0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3079160"/>
            <a:ext cx="3153410" cy="5575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#allure open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h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80" dirty="0">
                <a:solidFill>
                  <a:srgbClr val="252525"/>
                </a:solidFill>
                <a:latin typeface="Arial"/>
                <a:cs typeface="Arial"/>
              </a:rPr>
              <a:t>127.0.0.1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p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8883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./result/3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打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开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报告：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7127285"/>
            <a:ext cx="257937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或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者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，右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键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run</a:t>
            </a:r>
            <a:r>
              <a:rPr sz="1300" spc="-15" dirty="0">
                <a:solidFill>
                  <a:srgbClr val="252525"/>
                </a:solidFill>
                <a:latin typeface="Arial"/>
                <a:cs typeface="Arial"/>
              </a:rPr>
              <a:t>-&gt;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index.html</a:t>
            </a:r>
            <a:r>
              <a:rPr sz="1300" spc="229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打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开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报告</a:t>
            </a:r>
            <a:endParaRPr sz="1300">
              <a:latin typeface="Microsoft JhengHei"/>
              <a:cs typeface="Microsoft JhengHei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2505074" cy="25145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3733800"/>
            <a:ext cx="6534149" cy="3286124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89</a:t>
            </a:fld>
            <a:endParaRPr spc="-25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43024" y="476247"/>
            <a:ext cx="581025" cy="209550"/>
          </a:xfrm>
          <a:custGeom>
            <a:avLst/>
            <a:gdLst/>
            <a:ahLst/>
            <a:cxnLst/>
            <a:rect l="l" t="t" r="r" b="b"/>
            <a:pathLst>
              <a:path w="581025" h="209550">
                <a:moveTo>
                  <a:pt x="581024" y="209549"/>
                </a:moveTo>
                <a:lnTo>
                  <a:pt x="0" y="209549"/>
                </a:lnTo>
                <a:lnTo>
                  <a:pt x="0" y="0"/>
                </a:lnTo>
                <a:lnTo>
                  <a:pt x="581024" y="0"/>
                </a:lnTo>
                <a:lnTo>
                  <a:pt x="581024" y="209549"/>
                </a:lnTo>
                <a:close/>
              </a:path>
            </a:pathLst>
          </a:custGeom>
          <a:solidFill>
            <a:srgbClr val="F2BA2E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96899" y="459785"/>
            <a:ext cx="133794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⽤户名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id</a:t>
            </a:r>
            <a:r>
              <a:rPr sz="1300" spc="-114" dirty="0">
                <a:solidFill>
                  <a:srgbClr val="333333"/>
                </a:solidFill>
                <a:latin typeface="Microsoft JhengHei"/>
                <a:cs typeface="Microsoft JhengHei"/>
              </a:rPr>
              <a:t>为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"dntest"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82650" y="9079910"/>
            <a:ext cx="226885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60" dirty="0">
                <a:latin typeface="Arial"/>
                <a:cs typeface="Arial"/>
              </a:rPr>
              <a:t>NAME</a:t>
            </a:r>
            <a:r>
              <a:rPr sz="1300" spc="75" dirty="0">
                <a:latin typeface="Arial"/>
                <a:cs typeface="Arial"/>
              </a:rPr>
              <a:t> </a:t>
            </a:r>
            <a:r>
              <a:rPr sz="1300" spc="-110" dirty="0">
                <a:latin typeface="Microsoft JhengHei"/>
                <a:cs typeface="Microsoft JhengHei"/>
              </a:rPr>
              <a:t>（素</a:t>
            </a:r>
            <a:r>
              <a:rPr sz="1300" spc="-110" dirty="0">
                <a:latin typeface="PMingLiU"/>
                <a:cs typeface="PMingLiU"/>
              </a:rPr>
              <a:t>材</a:t>
            </a:r>
            <a:r>
              <a:rPr sz="1300" spc="-114" dirty="0">
                <a:latin typeface="Microsoft JhengHei"/>
                <a:cs typeface="Microsoft JhengHei"/>
              </a:rPr>
              <a:t>为</a:t>
            </a:r>
            <a:r>
              <a:rPr sz="1300" spc="-25" dirty="0">
                <a:solidFill>
                  <a:srgbClr val="333333"/>
                </a:solidFill>
                <a:latin typeface="Arial"/>
                <a:cs typeface="Arial"/>
              </a:rPr>
              <a:t>login.html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⽹⻚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）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91372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790575"/>
            <a:ext cx="6534149" cy="524827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19124" y="6172196"/>
            <a:ext cx="6515100" cy="361950"/>
            <a:chOff x="619124" y="6172196"/>
            <a:chExt cx="6515100" cy="361950"/>
          </a:xfrm>
        </p:grpSpPr>
        <p:sp>
          <p:nvSpPr>
            <p:cNvPr id="8" name="object 8"/>
            <p:cNvSpPr/>
            <p:nvPr/>
          </p:nvSpPr>
          <p:spPr>
            <a:xfrm>
              <a:off x="619124" y="617219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03"/>
                  </a:lnTo>
                  <a:lnTo>
                    <a:pt x="23473" y="279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47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2391" y="63281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aphicFrame>
        <p:nvGraphicFramePr>
          <p:cNvPr id="10" name="object 10"/>
          <p:cNvGraphicFramePr>
            <a:graphicFrameLocks noGrp="1"/>
          </p:cNvGraphicFramePr>
          <p:nvPr/>
        </p:nvGraphicFramePr>
        <p:xfrm>
          <a:off x="606280" y="6167434"/>
          <a:ext cx="6617334" cy="244157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9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37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851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E7E8E7"/>
                      </a:solidFill>
                      <a:prstDash val="solid"/>
                    </a:lnL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330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2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id</a:t>
                      </a:r>
                      <a:r>
                        <a:rPr sz="11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定位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77470" marB="0"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1594">
                        <a:lnSpc>
                          <a:spcPct val="100000"/>
                        </a:lnSpc>
                        <a:spcBef>
                          <a:spcPts val="610"/>
                        </a:spcBef>
                      </a:pPr>
                      <a:r>
                        <a:rPr sz="1150" spc="-10" dirty="0">
                          <a:solidFill>
                            <a:srgbClr val="8B8B8B"/>
                          </a:solidFill>
                          <a:latin typeface="Arial"/>
                          <a:cs typeface="Arial"/>
                        </a:rPr>
                        <a:t>Python</a:t>
                      </a:r>
                      <a:endParaRPr sz="1150">
                        <a:latin typeface="Arial"/>
                        <a:cs typeface="Arial"/>
                      </a:endParaRPr>
                    </a:p>
                  </a:txBody>
                  <a:tcPr marL="0" marR="0" marT="77470" marB="0">
                    <a:lnR w="19050">
                      <a:solidFill>
                        <a:srgbClr val="E7E8E7"/>
                      </a:solidFill>
                      <a:prstDash val="solid"/>
                    </a:lnR>
                    <a:lnB w="9525">
                      <a:solidFill>
                        <a:srgbClr val="F0F0F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1940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L w="19050">
                      <a:solidFill>
                        <a:srgbClr val="E7E8E7"/>
                      </a:solidFill>
                      <a:prstDash val="solid"/>
                    </a:lnL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785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1050" spc="3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selenium</a:t>
                      </a:r>
                      <a:r>
                        <a:rPr sz="1050" spc="4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r>
                        <a:rPr sz="1050" spc="3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webdriver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99695" marB="0">
                    <a:lnR w="19050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F0F0F0"/>
                      </a:solidFill>
                      <a:prstDash val="solid"/>
                    </a:lnT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2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1050" spc="7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selenium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webdriver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chrome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service</a:t>
                      </a:r>
                      <a:r>
                        <a:rPr sz="1050" spc="8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r>
                        <a:rPr sz="1050" spc="8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Service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3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from</a:t>
                      </a:r>
                      <a:r>
                        <a:rPr sz="1050" spc="6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selenium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webdriver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common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by</a:t>
                      </a:r>
                      <a:r>
                        <a:rPr sz="1050" spc="7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r>
                        <a:rPr sz="1050" spc="7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2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By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4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import</a:t>
                      </a:r>
                      <a:r>
                        <a:rPr sz="1050" spc="35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time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5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r>
                        <a:rPr sz="1050" spc="25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Service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'/Users/tim/Downloads/chromedriver'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6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driver</a:t>
                      </a:r>
                      <a:r>
                        <a:rPr sz="1050" spc="2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2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 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webdriver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Chrome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service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=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path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7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打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开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登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录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⻚⾯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8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driver</a:t>
                      </a:r>
                      <a:r>
                        <a:rPr sz="1050" spc="-1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spc="-1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get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spc="-1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'file:///Users/tim/Desktop/selenium/book/login.html'</a:t>
                      </a:r>
                      <a:r>
                        <a:rPr sz="1050" spc="-1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9865">
                <a:tc>
                  <a:txBody>
                    <a:bodyPr/>
                    <a:lstStyle/>
                    <a:p>
                      <a:pPr marL="12700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50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9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dirty="0">
                          <a:solidFill>
                            <a:srgbClr val="00A861"/>
                          </a:solidFill>
                          <a:latin typeface="Courier New"/>
                          <a:cs typeface="Courier New"/>
                        </a:rPr>
                        <a:t>#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⽤户名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输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⼊</a:t>
                      </a:r>
                      <a:r>
                        <a:rPr sz="1100" spc="-55" dirty="0">
                          <a:solidFill>
                            <a:srgbClr val="00A861"/>
                          </a:solidFill>
                          <a:latin typeface="PMingLiU"/>
                          <a:cs typeface="PMingLiU"/>
                        </a:rPr>
                        <a:t>测</a:t>
                      </a:r>
                      <a:r>
                        <a:rPr sz="1100" spc="-50" dirty="0">
                          <a:solidFill>
                            <a:srgbClr val="00A861"/>
                          </a:solidFill>
                          <a:latin typeface="Microsoft JhengHei"/>
                          <a:cs typeface="Microsoft JhengHei"/>
                        </a:rPr>
                        <a:t>试</a:t>
                      </a:r>
                      <a:endParaRPr sz="1100">
                        <a:latin typeface="Microsoft JhengHei"/>
                        <a:cs typeface="Microsoft JhengHei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marL="46990" algn="ctr">
                        <a:lnSpc>
                          <a:spcPct val="100000"/>
                        </a:lnSpc>
                        <a:spcBef>
                          <a:spcPts val="60"/>
                        </a:spcBef>
                      </a:pPr>
                      <a:r>
                        <a:rPr sz="1050" spc="-25" dirty="0">
                          <a:solidFill>
                            <a:srgbClr val="6B6B6B"/>
                          </a:solidFill>
                          <a:latin typeface="Courier New"/>
                          <a:cs typeface="Courier New"/>
                        </a:rPr>
                        <a:t>10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7620" marB="0">
                    <a:lnL w="19050">
                      <a:solidFill>
                        <a:srgbClr val="E7E8E7"/>
                      </a:solidFill>
                      <a:prstDash val="solid"/>
                    </a:lnL>
                  </a:tcPr>
                </a:tc>
                <a:tc gridSpan="2">
                  <a:txBody>
                    <a:bodyPr/>
                    <a:lstStyle/>
                    <a:p>
                      <a:pPr marL="137160"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driver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find_element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By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ID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,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"dntest"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r>
                        <a:rPr sz="1050" dirty="0">
                          <a:solidFill>
                            <a:srgbClr val="2869C8"/>
                          </a:solidFill>
                          <a:latin typeface="Courier New"/>
                          <a:cs typeface="Courier New"/>
                        </a:rPr>
                        <a:t>.</a:t>
                      </a:r>
                      <a:r>
                        <a:rPr sz="1050" dirty="0">
                          <a:solidFill>
                            <a:srgbClr val="343434"/>
                          </a:solidFill>
                          <a:latin typeface="Courier New"/>
                          <a:cs typeface="Courier New"/>
                        </a:rPr>
                        <a:t>send_keys</a:t>
                      </a:r>
                      <a:r>
                        <a:rPr sz="1050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(</a:t>
                      </a:r>
                      <a:r>
                        <a:rPr sz="1050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sz="1100" spc="-55" dirty="0">
                          <a:solidFill>
                            <a:srgbClr val="F68000"/>
                          </a:solidFill>
                          <a:latin typeface="Microsoft JhengHei"/>
                          <a:cs typeface="Microsoft JhengHei"/>
                        </a:rPr>
                        <a:t>⼤⽜</a:t>
                      </a:r>
                      <a:r>
                        <a:rPr sz="1100" spc="-55" dirty="0">
                          <a:solidFill>
                            <a:srgbClr val="F68000"/>
                          </a:solidFill>
                          <a:latin typeface="PMingLiU"/>
                          <a:cs typeface="PMingLiU"/>
                        </a:rPr>
                        <a:t>测</a:t>
                      </a:r>
                      <a:r>
                        <a:rPr sz="1100" spc="-55" dirty="0">
                          <a:solidFill>
                            <a:srgbClr val="F68000"/>
                          </a:solidFill>
                          <a:latin typeface="Microsoft JhengHei"/>
                          <a:cs typeface="Microsoft JhengHei"/>
                        </a:rPr>
                        <a:t>试</a:t>
                      </a:r>
                      <a:r>
                        <a:rPr sz="1050" spc="-25" dirty="0">
                          <a:solidFill>
                            <a:srgbClr val="F68000"/>
                          </a:solidFill>
                          <a:latin typeface="Courier New"/>
                          <a:cs typeface="Courier New"/>
                        </a:rPr>
                        <a:t>"</a:t>
                      </a:r>
                      <a:r>
                        <a:rPr sz="1050" spc="-25" dirty="0">
                          <a:solidFill>
                            <a:srgbClr val="363636"/>
                          </a:solidFill>
                          <a:latin typeface="Courier New"/>
                          <a:cs typeface="Courier New"/>
                        </a:rPr>
                        <a:t>)</a:t>
                      </a:r>
                      <a:endParaRPr sz="1050">
                        <a:latin typeface="Courier New"/>
                        <a:cs typeface="Courier New"/>
                      </a:endParaRPr>
                    </a:p>
                  </a:txBody>
                  <a:tcPr marL="0" marR="0" marT="1270" marB="0">
                    <a:lnR w="19050">
                      <a:solidFill>
                        <a:srgbClr val="E7E8E7"/>
                      </a:solidFill>
                      <a:prstDash val="solid"/>
                    </a:lnR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1" name="object 11"/>
          <p:cNvSpPr/>
          <p:nvPr/>
        </p:nvSpPr>
        <p:spPr>
          <a:xfrm>
            <a:off x="6962774" y="6286493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19124" y="8858246"/>
            <a:ext cx="6515100" cy="9525"/>
          </a:xfrm>
          <a:custGeom>
            <a:avLst/>
            <a:gdLst/>
            <a:ahLst/>
            <a:cxnLst/>
            <a:rect l="l" t="t" r="r" b="b"/>
            <a:pathLst>
              <a:path w="6515100" h="9525">
                <a:moveTo>
                  <a:pt x="6515099" y="9524"/>
                </a:moveTo>
                <a:lnTo>
                  <a:pt x="0" y="9524"/>
                </a:lnTo>
                <a:lnTo>
                  <a:pt x="0" y="0"/>
                </a:lnTo>
                <a:lnTo>
                  <a:pt x="6515099" y="0"/>
                </a:lnTo>
                <a:lnTo>
                  <a:pt x="6515099" y="9524"/>
                </a:lnTo>
                <a:close/>
              </a:path>
            </a:pathLst>
          </a:custGeom>
          <a:solidFill>
            <a:srgbClr val="E7E8E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</a:t>
            </a:fld>
            <a:endParaRPr spc="-25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3399" y="3098210"/>
            <a:ext cx="6534150" cy="30435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#allure</a:t>
            </a:r>
            <a:r>
              <a:rPr sz="1300" spc="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generate</a:t>
            </a:r>
            <a:r>
              <a:rPr sz="1300" spc="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report\tmp</a:t>
            </a:r>
            <a:r>
              <a:rPr sz="1300" spc="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c</a:t>
            </a:r>
            <a:r>
              <a:rPr sz="1300" spc="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1300" spc="10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report\allure-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report</a:t>
            </a:r>
            <a:endParaRPr sz="1300">
              <a:latin typeface="Arial"/>
              <a:cs typeface="Arial"/>
            </a:endParaRPr>
          </a:p>
          <a:p>
            <a:pPr marL="76200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report/tmp</a:t>
            </a:r>
            <a:r>
              <a:rPr sz="130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个⽤例的执⾏结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果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⽣成的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每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个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json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⽂件存放的位置</a:t>
            </a:r>
            <a:endParaRPr sz="1300">
              <a:latin typeface="Microsoft JhengHei"/>
              <a:cs typeface="Microsoft JhengHei"/>
            </a:endParaRPr>
          </a:p>
          <a:p>
            <a:pPr marL="76200">
              <a:lnSpc>
                <a:spcPct val="100000"/>
              </a:lnSpc>
              <a:spcBef>
                <a:spcPts val="990"/>
              </a:spcBef>
            </a:pP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o</a:t>
            </a:r>
            <a:r>
              <a:rPr sz="1300" spc="85" dirty="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report/allure-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report</a:t>
            </a:r>
            <a:r>
              <a:rPr sz="1300" spc="-3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allure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报告⽣成的位置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指定⽬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⽣成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试报告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】</a:t>
            </a:r>
            <a:endParaRPr sz="1300">
              <a:latin typeface="PMingLiU"/>
              <a:cs typeface="PMingLiU"/>
            </a:endParaRPr>
          </a:p>
          <a:p>
            <a:pPr marL="76200">
              <a:lnSpc>
                <a:spcPct val="100000"/>
              </a:lnSpc>
              <a:spcBef>
                <a:spcPts val="1065"/>
              </a:spcBef>
            </a:pP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c</a:t>
            </a:r>
            <a:r>
              <a:rPr sz="1300" spc="114" dirty="0">
                <a:solidFill>
                  <a:srgbClr val="252525"/>
                </a:solidFill>
                <a:latin typeface="Arial"/>
                <a:cs typeface="Arial"/>
              </a:rPr>
              <a:t> 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report/allure-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report</a:t>
            </a:r>
            <a:r>
              <a:rPr sz="1300" spc="-85" dirty="0">
                <a:solidFill>
                  <a:srgbClr val="252525"/>
                </a:solidFill>
                <a:latin typeface="Microsoft JhengHei"/>
                <a:cs typeface="Microsoft JhengHei"/>
              </a:rPr>
              <a:t>：新的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allure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报告⽣成之前先把先前的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allure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报告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清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理掉</a:t>
            </a:r>
            <a:endParaRPr sz="130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1430"/>
              </a:spcBef>
            </a:pPr>
            <a:endParaRPr sz="1200">
              <a:latin typeface="Microsoft JhengHei"/>
              <a:cs typeface="Microsoft JhengHei"/>
            </a:endParaRPr>
          </a:p>
          <a:p>
            <a:pPr marL="76200">
              <a:lnSpc>
                <a:spcPct val="100000"/>
              </a:lnSpc>
            </a:pPr>
            <a:r>
              <a:rPr sz="1200" spc="-65" dirty="0">
                <a:solidFill>
                  <a:srgbClr val="252525"/>
                </a:solidFill>
                <a:latin typeface="Lucida Sans"/>
                <a:cs typeface="Lucida Sans"/>
              </a:rPr>
              <a:t>allure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记描</a:t>
            </a:r>
            <a:r>
              <a:rPr sz="1200" spc="-60" dirty="0">
                <a:solidFill>
                  <a:srgbClr val="252525"/>
                </a:solidFill>
                <a:latin typeface="PMingLiU"/>
                <a:cs typeface="PMingLiU"/>
              </a:rPr>
              <a:t>述</a:t>
            </a:r>
            <a:endParaRPr sz="1200">
              <a:latin typeface="PMingLiU"/>
              <a:cs typeface="PMingLiU"/>
            </a:endParaRPr>
          </a:p>
          <a:p>
            <a:pPr marL="363855" indent="-173990">
              <a:lnSpc>
                <a:spcPct val="100000"/>
              </a:lnSpc>
              <a:spcBef>
                <a:spcPts val="1085"/>
              </a:spcBef>
              <a:buSzPct val="50000"/>
              <a:buFont typeface="PMingLiU"/>
              <a:buChar char="●"/>
              <a:tabLst>
                <a:tab pos="363855" algn="l"/>
              </a:tabLst>
            </a:pPr>
            <a:r>
              <a:rPr sz="1300" spc="-60" dirty="0">
                <a:latin typeface="Arial"/>
                <a:cs typeface="Arial"/>
              </a:rPr>
              <a:t>Overview</a:t>
            </a:r>
            <a:r>
              <a:rPr sz="1300" spc="-60" dirty="0">
                <a:latin typeface="Microsoft JhengHei"/>
                <a:cs typeface="Microsoft JhengHei"/>
              </a:rPr>
              <a:t>：</a:t>
            </a:r>
            <a:r>
              <a:rPr sz="1300" spc="-110" dirty="0">
                <a:latin typeface="PMingLiU"/>
                <a:cs typeface="PMingLiU"/>
              </a:rPr>
              <a:t>总</a:t>
            </a:r>
            <a:r>
              <a:rPr sz="1300" spc="-50" dirty="0">
                <a:latin typeface="Microsoft JhengHei"/>
                <a:cs typeface="Microsoft JhengHei"/>
              </a:rPr>
              <a:t>览</a:t>
            </a:r>
            <a:endParaRPr sz="1300">
              <a:latin typeface="Microsoft JhengHei"/>
              <a:cs typeface="Microsoft JhengHei"/>
            </a:endParaRPr>
          </a:p>
          <a:p>
            <a:pPr marL="363855" indent="-173990">
              <a:lnSpc>
                <a:spcPct val="100000"/>
              </a:lnSpc>
              <a:spcBef>
                <a:spcPts val="765"/>
              </a:spcBef>
              <a:buSzPct val="50000"/>
              <a:buFont typeface="PMingLiU"/>
              <a:buChar char="●"/>
              <a:tabLst>
                <a:tab pos="363855" algn="l"/>
              </a:tabLst>
            </a:pPr>
            <a:r>
              <a:rPr sz="1300" spc="-40" dirty="0">
                <a:latin typeface="Arial"/>
                <a:cs typeface="Arial"/>
              </a:rPr>
              <a:t>Categories</a:t>
            </a:r>
            <a:r>
              <a:rPr sz="1300" spc="-95" dirty="0">
                <a:latin typeface="Microsoft JhengHei"/>
                <a:cs typeface="Microsoft JhengHei"/>
              </a:rPr>
              <a:t>：类别，</a:t>
            </a:r>
            <a:r>
              <a:rPr sz="1250" spc="-50" dirty="0">
                <a:latin typeface="Microsoft JhengHei"/>
                <a:cs typeface="Microsoft JhengHei"/>
              </a:rPr>
              <a:t>默</a:t>
            </a:r>
            <a:r>
              <a:rPr sz="1300" spc="-110" dirty="0">
                <a:latin typeface="Microsoft JhengHei"/>
                <a:cs typeface="Microsoft JhengHei"/>
              </a:rPr>
              <a:t>认</a:t>
            </a:r>
            <a:r>
              <a:rPr sz="1300" spc="-110" dirty="0">
                <a:latin typeface="PMingLiU"/>
                <a:cs typeface="PMingLiU"/>
              </a:rPr>
              <a:t>是</a:t>
            </a:r>
            <a:r>
              <a:rPr sz="1300" spc="-110" dirty="0">
                <a:latin typeface="Microsoft JhengHei"/>
                <a:cs typeface="Microsoft JhengHei"/>
              </a:rPr>
              <a:t>分了</a:t>
            </a:r>
            <a:r>
              <a:rPr sz="1300" spc="-10" dirty="0">
                <a:latin typeface="Arial"/>
                <a:cs typeface="Arial"/>
              </a:rPr>
              <a:t>failed</a:t>
            </a:r>
            <a:r>
              <a:rPr sz="1300" spc="-110" dirty="0">
                <a:latin typeface="Microsoft JhengHei"/>
                <a:cs typeface="Microsoft JhengHei"/>
              </a:rPr>
              <a:t>和</a:t>
            </a:r>
            <a:r>
              <a:rPr sz="1300" spc="-35" dirty="0">
                <a:latin typeface="Arial"/>
                <a:cs typeface="Arial"/>
              </a:rPr>
              <a:t>error</a:t>
            </a:r>
            <a:r>
              <a:rPr sz="1300" spc="-35" dirty="0">
                <a:latin typeface="Microsoft JhengHei"/>
                <a:cs typeface="Microsoft JhengHei"/>
              </a:rPr>
              <a:t>，</a:t>
            </a:r>
            <a:r>
              <a:rPr sz="1300" spc="-110" dirty="0">
                <a:latin typeface="PMingLiU"/>
                <a:cs typeface="PMingLiU"/>
              </a:rPr>
              <a:t>归</a:t>
            </a:r>
            <a:r>
              <a:rPr sz="1300" spc="-110" dirty="0">
                <a:latin typeface="Microsoft JhengHei"/>
                <a:cs typeface="Microsoft JhengHei"/>
              </a:rPr>
              <a:t>类执⾏结</a:t>
            </a:r>
            <a:r>
              <a:rPr sz="1300" spc="-50" dirty="0">
                <a:latin typeface="PMingLiU"/>
                <a:cs typeface="PMingLiU"/>
              </a:rPr>
              <a:t>果</a:t>
            </a:r>
            <a:endParaRPr sz="1300">
              <a:latin typeface="PMingLiU"/>
              <a:cs typeface="PMingLiU"/>
            </a:endParaRPr>
          </a:p>
          <a:p>
            <a:pPr marL="361315" marR="43180" indent="-171450">
              <a:lnSpc>
                <a:spcPct val="129800"/>
              </a:lnSpc>
              <a:spcBef>
                <a:spcPts val="300"/>
              </a:spcBef>
              <a:buSzPct val="50000"/>
              <a:buFont typeface="PMingLiU"/>
              <a:buChar char="●"/>
              <a:tabLst>
                <a:tab pos="361315" algn="l"/>
                <a:tab pos="363855" algn="l"/>
              </a:tabLst>
            </a:pPr>
            <a:r>
              <a:rPr sz="1950" baseline="8547" dirty="0">
                <a:latin typeface="Arial"/>
                <a:cs typeface="Arial"/>
              </a:rPr>
              <a:t>	</a:t>
            </a:r>
            <a:r>
              <a:rPr sz="1300" spc="-50" dirty="0">
                <a:latin typeface="Arial"/>
                <a:cs typeface="Arial"/>
              </a:rPr>
              <a:t>Suites</a:t>
            </a:r>
            <a:r>
              <a:rPr sz="1300" spc="-50" dirty="0">
                <a:latin typeface="Microsoft JhengHei"/>
                <a:cs typeface="Microsoft JhengHei"/>
              </a:rPr>
              <a:t>：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110" dirty="0">
                <a:latin typeface="Microsoft JhengHei"/>
                <a:cs typeface="Microsoft JhengHei"/>
              </a:rPr>
              <a:t>试套件，就</a:t>
            </a:r>
            <a:r>
              <a:rPr sz="1300" spc="-110" dirty="0">
                <a:latin typeface="PMingLiU"/>
                <a:cs typeface="PMingLiU"/>
              </a:rPr>
              <a:t>是</a:t>
            </a:r>
            <a:r>
              <a:rPr sz="1300" spc="-110" dirty="0">
                <a:latin typeface="Microsoft JhengHei"/>
                <a:cs typeface="Microsoft JhengHei"/>
              </a:rPr>
              <a:t>所</a:t>
            </a:r>
            <a:r>
              <a:rPr sz="1300" spc="-110" dirty="0">
                <a:latin typeface="PMingLiU"/>
                <a:cs typeface="PMingLiU"/>
              </a:rPr>
              <a:t>有</a:t>
            </a:r>
            <a:r>
              <a:rPr sz="1300" spc="-110" dirty="0">
                <a:latin typeface="Microsoft JhengHei"/>
                <a:cs typeface="Microsoft JhengHei"/>
              </a:rPr>
              <a:t>⽤例的层级关系，可以</a:t>
            </a:r>
            <a:r>
              <a:rPr sz="1300" spc="-110" dirty="0">
                <a:latin typeface="PMingLiU"/>
                <a:cs typeface="PMingLiU"/>
              </a:rPr>
              <a:t>根</a:t>
            </a:r>
            <a:r>
              <a:rPr sz="1300" spc="-110" dirty="0">
                <a:latin typeface="Microsoft JhengHei"/>
                <a:cs typeface="Microsoft JhengHei"/>
              </a:rPr>
              <a:t>据</a:t>
            </a:r>
            <a:r>
              <a:rPr sz="1300" spc="-40" dirty="0">
                <a:latin typeface="Arial"/>
                <a:cs typeface="Arial"/>
              </a:rPr>
              <a:t>package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45" dirty="0">
                <a:latin typeface="Arial"/>
                <a:cs typeface="Arial"/>
              </a:rPr>
              <a:t>module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类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⽅</a:t>
            </a:r>
            <a:r>
              <a:rPr sz="1250" spc="-50" dirty="0">
                <a:latin typeface="PMingLiU"/>
                <a:cs typeface="PMingLiU"/>
              </a:rPr>
              <a:t>法</a:t>
            </a:r>
            <a:r>
              <a:rPr sz="1300" spc="-110" dirty="0">
                <a:latin typeface="PMingLiU"/>
                <a:cs typeface="PMingLiU"/>
              </a:rPr>
              <a:t>查</a:t>
            </a:r>
            <a:r>
              <a:rPr sz="1300" spc="-50" dirty="0">
                <a:latin typeface="Microsoft JhengHei"/>
                <a:cs typeface="Microsoft JhengHei"/>
              </a:rPr>
              <a:t>⽤例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1199" y="6125962"/>
            <a:ext cx="5122545" cy="1187450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83515" marR="5080" indent="-171450">
              <a:lnSpc>
                <a:spcPct val="147400"/>
              </a:lnSpc>
              <a:spcBef>
                <a:spcPts val="50"/>
              </a:spcBef>
              <a:buSzPct val="50000"/>
              <a:buFont typeface="PMingLiU"/>
              <a:buChar char="●"/>
              <a:tabLst>
                <a:tab pos="183515" algn="l"/>
                <a:tab pos="186055" algn="l"/>
              </a:tabLst>
            </a:pPr>
            <a:r>
              <a:rPr sz="1950" baseline="8547" dirty="0">
                <a:latin typeface="Arial"/>
                <a:cs typeface="Arial"/>
              </a:rPr>
              <a:t>	</a:t>
            </a:r>
            <a:r>
              <a:rPr sz="1300" spc="-65" dirty="0">
                <a:latin typeface="Arial"/>
                <a:cs typeface="Arial"/>
              </a:rPr>
              <a:t>Graphs</a:t>
            </a:r>
            <a:r>
              <a:rPr sz="1300" spc="-65" dirty="0">
                <a:latin typeface="Microsoft JhengHei"/>
                <a:cs typeface="Microsoft JhengHei"/>
              </a:rPr>
              <a:t>：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110" dirty="0">
                <a:latin typeface="Microsoft JhengHei"/>
                <a:cs typeface="Microsoft JhengHei"/>
              </a:rPr>
              <a:t>试结</a:t>
            </a:r>
            <a:r>
              <a:rPr sz="1300" spc="-110" dirty="0">
                <a:latin typeface="PMingLiU"/>
                <a:cs typeface="PMingLiU"/>
              </a:rPr>
              <a:t>果</a:t>
            </a:r>
            <a:r>
              <a:rPr sz="1250" spc="-50" dirty="0">
                <a:latin typeface="PMingLiU"/>
                <a:cs typeface="PMingLiU"/>
              </a:rPr>
              <a:t>图</a:t>
            </a:r>
            <a:r>
              <a:rPr sz="1300" spc="-110" dirty="0">
                <a:latin typeface="PMingLiU"/>
                <a:cs typeface="PMingLiU"/>
              </a:rPr>
              <a:t>形</a:t>
            </a:r>
            <a:r>
              <a:rPr sz="1300" spc="-110" dirty="0">
                <a:latin typeface="Microsoft JhengHei"/>
                <a:cs typeface="Microsoft JhengHei"/>
              </a:rPr>
              <a:t>化，包括⽤例执⾏结</a:t>
            </a:r>
            <a:r>
              <a:rPr sz="1300" spc="-110" dirty="0">
                <a:latin typeface="PMingLiU"/>
                <a:cs typeface="PMingLiU"/>
              </a:rPr>
              <a:t>果</a:t>
            </a:r>
            <a:r>
              <a:rPr sz="1300" spc="-110" dirty="0">
                <a:latin typeface="Microsoft JhengHei"/>
                <a:cs typeface="Microsoft JhengHei"/>
              </a:rPr>
              <a:t>的分布</a:t>
            </a:r>
            <a:r>
              <a:rPr sz="1250" spc="-50" dirty="0">
                <a:latin typeface="PMingLiU"/>
                <a:cs typeface="PMingLiU"/>
              </a:rPr>
              <a:t>图</a:t>
            </a:r>
            <a:r>
              <a:rPr sz="1300" spc="-110" dirty="0">
                <a:latin typeface="Microsoft JhengHei"/>
                <a:cs typeface="Microsoft JhengHei"/>
              </a:rPr>
              <a:t>，优先级，</a:t>
            </a:r>
            <a:r>
              <a:rPr sz="1250" spc="-50" dirty="0">
                <a:latin typeface="Microsoft JhengHei"/>
                <a:cs typeface="Microsoft JhengHei"/>
              </a:rPr>
              <a:t>耗</a:t>
            </a:r>
            <a:r>
              <a:rPr sz="1300" spc="-110" dirty="0">
                <a:latin typeface="PMingLiU"/>
                <a:cs typeface="PMingLiU"/>
              </a:rPr>
              <a:t>时</a:t>
            </a:r>
            <a:r>
              <a:rPr sz="1300" spc="-65" dirty="0">
                <a:latin typeface="Microsoft JhengHei"/>
                <a:cs typeface="Microsoft JhengHei"/>
              </a:rPr>
              <a:t>等 </a:t>
            </a:r>
            <a:r>
              <a:rPr sz="1300" spc="-45" dirty="0">
                <a:latin typeface="Arial"/>
                <a:cs typeface="Arial"/>
              </a:rPr>
              <a:t>Timeline</a:t>
            </a:r>
            <a:r>
              <a:rPr sz="1300" spc="-45" dirty="0">
                <a:latin typeface="Microsoft JhengHei"/>
                <a:cs typeface="Microsoft JhengHei"/>
              </a:rPr>
              <a:t>：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110" dirty="0">
                <a:latin typeface="Microsoft JhengHei"/>
                <a:cs typeface="Microsoft JhengHei"/>
              </a:rPr>
              <a:t>试⽤例精确的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110" dirty="0">
                <a:latin typeface="Microsoft JhengHei"/>
                <a:cs typeface="Microsoft JhengHei"/>
              </a:rPr>
              <a:t>试</a:t>
            </a:r>
            <a:r>
              <a:rPr sz="1300" spc="-110" dirty="0">
                <a:latin typeface="PMingLiU"/>
                <a:cs typeface="PMingLiU"/>
              </a:rPr>
              <a:t>时序</a:t>
            </a:r>
            <a:r>
              <a:rPr sz="1300" spc="-110" dirty="0">
                <a:latin typeface="Microsoft JhengHei"/>
                <a:cs typeface="Microsoft JhengHei"/>
              </a:rPr>
              <a:t>（执⾏顺</a:t>
            </a:r>
            <a:r>
              <a:rPr sz="1300" spc="-110" dirty="0">
                <a:latin typeface="PMingLiU"/>
                <a:cs typeface="PMingLiU"/>
              </a:rPr>
              <a:t>序</a:t>
            </a:r>
            <a:r>
              <a:rPr sz="1300" spc="-110" dirty="0">
                <a:latin typeface="Microsoft JhengHei"/>
                <a:cs typeface="Microsoft JhengHei"/>
              </a:rPr>
              <a:t>），包括执⾏</a:t>
            </a:r>
            <a:r>
              <a:rPr sz="1300" spc="-110" dirty="0">
                <a:latin typeface="PMingLiU"/>
                <a:cs typeface="PMingLiU"/>
              </a:rPr>
              <a:t>时</a:t>
            </a:r>
            <a:r>
              <a:rPr sz="1300" spc="-50" dirty="0">
                <a:latin typeface="Microsoft JhengHei"/>
                <a:cs typeface="Microsoft JhengHei"/>
              </a:rPr>
              <a:t>间 </a:t>
            </a:r>
            <a:r>
              <a:rPr sz="1300" spc="-50" dirty="0">
                <a:latin typeface="Arial"/>
                <a:cs typeface="Arial"/>
              </a:rPr>
              <a:t>Behaviors</a:t>
            </a:r>
            <a:r>
              <a:rPr sz="1300" spc="-90" dirty="0">
                <a:latin typeface="Microsoft JhengHei"/>
                <a:cs typeface="Microsoft JhengHei"/>
              </a:rPr>
              <a:t>：⾏为</a:t>
            </a:r>
            <a:r>
              <a:rPr sz="1250" spc="-50" dirty="0">
                <a:latin typeface="Microsoft JhengHei"/>
                <a:cs typeface="Microsoft JhengHei"/>
              </a:rPr>
              <a:t>驱</a:t>
            </a:r>
            <a:r>
              <a:rPr sz="1300" spc="-110" dirty="0">
                <a:latin typeface="Microsoft JhengHei"/>
                <a:cs typeface="Microsoft JhengHei"/>
              </a:rPr>
              <a:t>动，</a:t>
            </a:r>
            <a:r>
              <a:rPr sz="1300" spc="-110" dirty="0">
                <a:latin typeface="PMingLiU"/>
                <a:cs typeface="PMingLiU"/>
              </a:rPr>
              <a:t>根</a:t>
            </a:r>
            <a:r>
              <a:rPr sz="1300" spc="-110" dirty="0">
                <a:latin typeface="Microsoft JhengHei"/>
                <a:cs typeface="Microsoft JhengHei"/>
              </a:rPr>
              <a:t>据</a:t>
            </a:r>
            <a:r>
              <a:rPr sz="1300" spc="-20" dirty="0">
                <a:latin typeface="Arial"/>
                <a:cs typeface="Arial"/>
              </a:rPr>
              <a:t>epic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20" dirty="0">
                <a:latin typeface="Arial"/>
                <a:cs typeface="Arial"/>
              </a:rPr>
              <a:t>feature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20" dirty="0">
                <a:latin typeface="Arial"/>
                <a:cs typeface="Arial"/>
              </a:rPr>
              <a:t>story</a:t>
            </a:r>
            <a:r>
              <a:rPr sz="1300" spc="-110" dirty="0">
                <a:latin typeface="PMingLiU"/>
                <a:cs typeface="PMingLiU"/>
              </a:rPr>
              <a:t>来</a:t>
            </a:r>
            <a:r>
              <a:rPr sz="1300" spc="-110" dirty="0">
                <a:latin typeface="Microsoft JhengHei"/>
                <a:cs typeface="Microsoft JhengHei"/>
              </a:rPr>
              <a:t>分组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90" dirty="0">
                <a:latin typeface="Microsoft JhengHei"/>
                <a:cs typeface="Microsoft JhengHei"/>
              </a:rPr>
              <a:t>试⽤例</a:t>
            </a:r>
            <a:r>
              <a:rPr sz="1300" spc="-50" dirty="0">
                <a:latin typeface="Microsoft JhengHei"/>
                <a:cs typeface="Microsoft JhengHei"/>
              </a:rPr>
              <a:t> </a:t>
            </a:r>
            <a:r>
              <a:rPr sz="1300" spc="-55" dirty="0">
                <a:latin typeface="Arial"/>
                <a:cs typeface="Arial"/>
              </a:rPr>
              <a:t>Packages</a:t>
            </a:r>
            <a:r>
              <a:rPr sz="1300" spc="-95" dirty="0">
                <a:latin typeface="Microsoft JhengHei"/>
                <a:cs typeface="Microsoft JhengHei"/>
              </a:rPr>
              <a:t>：按照</a:t>
            </a:r>
            <a:r>
              <a:rPr sz="1300" spc="-40" dirty="0">
                <a:latin typeface="Arial"/>
                <a:cs typeface="Arial"/>
              </a:rPr>
              <a:t>package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45" dirty="0">
                <a:latin typeface="Arial"/>
                <a:cs typeface="Arial"/>
              </a:rPr>
              <a:t>module</a:t>
            </a:r>
            <a:r>
              <a:rPr sz="1300" spc="-110" dirty="0">
                <a:latin typeface="PMingLiU"/>
                <a:cs typeface="PMingLiU"/>
              </a:rPr>
              <a:t>来</a:t>
            </a:r>
            <a:r>
              <a:rPr sz="1300" spc="-110" dirty="0">
                <a:latin typeface="Microsoft JhengHei"/>
                <a:cs typeface="Microsoft JhengHei"/>
              </a:rPr>
              <a:t>分组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90" dirty="0">
                <a:latin typeface="Microsoft JhengHei"/>
                <a:cs typeface="Microsoft JhengHei"/>
              </a:rPr>
              <a:t>试⽤例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09599" y="7762843"/>
            <a:ext cx="304800" cy="209550"/>
          </a:xfrm>
          <a:custGeom>
            <a:avLst/>
            <a:gdLst/>
            <a:ahLst/>
            <a:cxnLst/>
            <a:rect l="l" t="t" r="r" b="b"/>
            <a:pathLst>
              <a:path w="304800" h="209550">
                <a:moveTo>
                  <a:pt x="304799" y="209549"/>
                </a:moveTo>
                <a:lnTo>
                  <a:pt x="0" y="209549"/>
                </a:lnTo>
                <a:lnTo>
                  <a:pt x="0" y="0"/>
                </a:lnTo>
                <a:lnTo>
                  <a:pt x="304799" y="0"/>
                </a:lnTo>
                <a:lnTo>
                  <a:pt x="304799" y="209549"/>
                </a:lnTo>
                <a:close/>
              </a:path>
            </a:pathLst>
          </a:custGeom>
          <a:solidFill>
            <a:srgbClr val="F9F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66799" y="7762843"/>
            <a:ext cx="752475" cy="209550"/>
          </a:xfrm>
          <a:custGeom>
            <a:avLst/>
            <a:gdLst/>
            <a:ahLst/>
            <a:cxnLst/>
            <a:rect l="l" t="t" r="r" b="b"/>
            <a:pathLst>
              <a:path w="752475" h="209550">
                <a:moveTo>
                  <a:pt x="752474" y="209549"/>
                </a:moveTo>
                <a:lnTo>
                  <a:pt x="0" y="209549"/>
                </a:lnTo>
                <a:lnTo>
                  <a:pt x="0" y="0"/>
                </a:lnTo>
                <a:lnTo>
                  <a:pt x="752474" y="0"/>
                </a:lnTo>
                <a:lnTo>
                  <a:pt x="752474" y="209549"/>
                </a:lnTo>
                <a:close/>
              </a:path>
            </a:pathLst>
          </a:custGeom>
          <a:solidFill>
            <a:srgbClr val="F9F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124199" y="7762843"/>
            <a:ext cx="314325" cy="209550"/>
          </a:xfrm>
          <a:custGeom>
            <a:avLst/>
            <a:gdLst/>
            <a:ahLst/>
            <a:cxnLst/>
            <a:rect l="l" t="t" r="r" b="b"/>
            <a:pathLst>
              <a:path w="314325" h="209550">
                <a:moveTo>
                  <a:pt x="314324" y="209549"/>
                </a:moveTo>
                <a:lnTo>
                  <a:pt x="0" y="209549"/>
                </a:lnTo>
                <a:lnTo>
                  <a:pt x="0" y="0"/>
                </a:lnTo>
                <a:lnTo>
                  <a:pt x="314324" y="0"/>
                </a:lnTo>
                <a:lnTo>
                  <a:pt x="314324" y="209549"/>
                </a:lnTo>
                <a:close/>
              </a:path>
            </a:pathLst>
          </a:custGeom>
          <a:solidFill>
            <a:srgbClr val="F9F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76874" y="7762843"/>
            <a:ext cx="752475" cy="209550"/>
          </a:xfrm>
          <a:custGeom>
            <a:avLst/>
            <a:gdLst/>
            <a:ahLst/>
            <a:cxnLst/>
            <a:rect l="l" t="t" r="r" b="b"/>
            <a:pathLst>
              <a:path w="752475" h="209550">
                <a:moveTo>
                  <a:pt x="752474" y="209549"/>
                </a:moveTo>
                <a:lnTo>
                  <a:pt x="0" y="209549"/>
                </a:lnTo>
                <a:lnTo>
                  <a:pt x="0" y="0"/>
                </a:lnTo>
                <a:lnTo>
                  <a:pt x="752474" y="0"/>
                </a:lnTo>
                <a:lnTo>
                  <a:pt x="752474" y="209549"/>
                </a:lnTo>
                <a:close/>
              </a:path>
            </a:pathLst>
          </a:custGeom>
          <a:solidFill>
            <a:srgbClr val="F9F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19874" y="7762843"/>
            <a:ext cx="314325" cy="209550"/>
          </a:xfrm>
          <a:custGeom>
            <a:avLst/>
            <a:gdLst/>
            <a:ahLst/>
            <a:cxnLst/>
            <a:rect l="l" t="t" r="r" b="b"/>
            <a:pathLst>
              <a:path w="314325" h="209550">
                <a:moveTo>
                  <a:pt x="314324" y="209549"/>
                </a:moveTo>
                <a:lnTo>
                  <a:pt x="0" y="209549"/>
                </a:lnTo>
                <a:lnTo>
                  <a:pt x="0" y="0"/>
                </a:lnTo>
                <a:lnTo>
                  <a:pt x="314324" y="0"/>
                </a:lnTo>
                <a:lnTo>
                  <a:pt x="314324" y="209549"/>
                </a:lnTo>
                <a:close/>
              </a:path>
            </a:pathLst>
          </a:custGeom>
          <a:solidFill>
            <a:srgbClr val="F9F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71599" y="8020018"/>
            <a:ext cx="419100" cy="209550"/>
          </a:xfrm>
          <a:custGeom>
            <a:avLst/>
            <a:gdLst/>
            <a:ahLst/>
            <a:cxnLst/>
            <a:rect l="l" t="t" r="r" b="b"/>
            <a:pathLst>
              <a:path w="419100" h="209550">
                <a:moveTo>
                  <a:pt x="419099" y="209549"/>
                </a:moveTo>
                <a:lnTo>
                  <a:pt x="0" y="209549"/>
                </a:lnTo>
                <a:lnTo>
                  <a:pt x="0" y="0"/>
                </a:lnTo>
                <a:lnTo>
                  <a:pt x="419099" y="0"/>
                </a:lnTo>
                <a:lnTo>
                  <a:pt x="419099" y="209549"/>
                </a:lnTo>
                <a:close/>
              </a:path>
            </a:pathLst>
          </a:custGeom>
          <a:solidFill>
            <a:srgbClr val="F9F1F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6899" y="7688062"/>
            <a:ext cx="6501765" cy="1463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0"/>
              </a:spcBef>
            </a:pPr>
            <a:r>
              <a:rPr sz="1300" spc="-35" dirty="0">
                <a:latin typeface="Arial"/>
                <a:cs typeface="Arial"/>
              </a:rPr>
              <a:t>Epic</a:t>
            </a:r>
            <a:r>
              <a:rPr sz="1300" spc="-110" dirty="0">
                <a:latin typeface="PMingLiU"/>
                <a:cs typeface="PMingLiU"/>
              </a:rPr>
              <a:t>是</a:t>
            </a:r>
            <a:r>
              <a:rPr sz="1300" spc="-20" dirty="0">
                <a:latin typeface="Arial"/>
                <a:cs typeface="Arial"/>
              </a:rPr>
              <a:t>User </a:t>
            </a:r>
            <a:r>
              <a:rPr sz="1300" spc="-35" dirty="0">
                <a:latin typeface="Arial"/>
                <a:cs typeface="Arial"/>
              </a:rPr>
              <a:t>Story</a:t>
            </a:r>
            <a:r>
              <a:rPr sz="1300" spc="-110" dirty="0">
                <a:latin typeface="PMingLiU"/>
                <a:cs typeface="PMingLiU"/>
              </a:rPr>
              <a:t>逻辑</a:t>
            </a:r>
            <a:r>
              <a:rPr sz="1300" spc="-110" dirty="0">
                <a:latin typeface="Microsoft JhengHei"/>
                <a:cs typeface="Microsoft JhengHei"/>
              </a:rPr>
              <a:t>上的</a:t>
            </a:r>
            <a:r>
              <a:rPr sz="1300" spc="-110" dirty="0">
                <a:latin typeface="Microsoft JhengHei"/>
                <a:cs typeface="Microsoft JhengHei"/>
                <a:hlinkClick r:id="rId2"/>
              </a:rPr>
              <a:t>集合</a:t>
            </a:r>
            <a:r>
              <a:rPr sz="1300" spc="-5" dirty="0">
                <a:latin typeface="Arial"/>
                <a:cs typeface="Arial"/>
              </a:rPr>
              <a:t>, </a:t>
            </a:r>
            <a:r>
              <a:rPr sz="1300" spc="-114" dirty="0">
                <a:latin typeface="Microsoft JhengHei"/>
                <a:cs typeface="Microsoft JhengHei"/>
              </a:rPr>
              <a:t>⼀个</a:t>
            </a:r>
            <a:r>
              <a:rPr sz="1300" spc="-35" dirty="0">
                <a:latin typeface="Arial"/>
                <a:cs typeface="Arial"/>
              </a:rPr>
              <a:t>Epic</a:t>
            </a:r>
            <a:r>
              <a:rPr sz="1300" spc="-110" dirty="0">
                <a:latin typeface="Microsoft JhengHei"/>
                <a:cs typeface="Microsoft JhengHei"/>
              </a:rPr>
              <a:t>可以被</a:t>
            </a:r>
            <a:r>
              <a:rPr sz="1300" spc="-10" dirty="0">
                <a:latin typeface="Arial"/>
                <a:cs typeface="Arial"/>
              </a:rPr>
              <a:t>break </a:t>
            </a:r>
            <a:r>
              <a:rPr sz="1300" spc="-40" dirty="0">
                <a:latin typeface="Arial"/>
                <a:cs typeface="Arial"/>
              </a:rPr>
              <a:t>down</a:t>
            </a:r>
            <a:r>
              <a:rPr sz="1300" spc="-114" dirty="0">
                <a:latin typeface="Microsoft JhengHei"/>
                <a:cs typeface="Microsoft JhengHei"/>
              </a:rPr>
              <a:t>成多个⼩的</a:t>
            </a:r>
            <a:r>
              <a:rPr sz="1300" spc="-20" dirty="0">
                <a:latin typeface="Arial"/>
                <a:cs typeface="Arial"/>
              </a:rPr>
              <a:t>User Story; </a:t>
            </a:r>
            <a:r>
              <a:rPr sz="1300" spc="-114" dirty="0">
                <a:latin typeface="Microsoft JhengHei"/>
                <a:cs typeface="Microsoft JhengHei"/>
              </a:rPr>
              <a:t>⼀个</a:t>
            </a:r>
            <a:r>
              <a:rPr sz="1300" spc="-35" dirty="0">
                <a:latin typeface="Arial"/>
                <a:cs typeface="Arial"/>
              </a:rPr>
              <a:t>Epic</a:t>
            </a:r>
            <a:r>
              <a:rPr sz="1300" spc="-50" dirty="0">
                <a:latin typeface="Microsoft JhengHei"/>
                <a:cs typeface="Microsoft JhengHei"/>
              </a:rPr>
              <a:t>可</a:t>
            </a:r>
            <a:r>
              <a:rPr sz="1250" spc="-50" dirty="0">
                <a:latin typeface="Microsoft JhengHei"/>
                <a:cs typeface="Microsoft JhengHei"/>
              </a:rPr>
              <a:t>能</a:t>
            </a:r>
            <a:r>
              <a:rPr sz="1300" spc="-110" dirty="0">
                <a:latin typeface="Microsoft JhengHei"/>
                <a:cs typeface="Microsoft JhengHei"/>
              </a:rPr>
              <a:t>需要多个</a:t>
            </a:r>
            <a:r>
              <a:rPr sz="1300" spc="-25" dirty="0">
                <a:latin typeface="Arial"/>
                <a:cs typeface="Arial"/>
              </a:rPr>
              <a:t>Sprint</a:t>
            </a:r>
            <a:r>
              <a:rPr sz="1300" spc="-110" dirty="0">
                <a:latin typeface="Microsoft JhengHei"/>
                <a:cs typeface="Microsoft JhengHei"/>
              </a:rPr>
              <a:t>才</a:t>
            </a:r>
            <a:r>
              <a:rPr sz="1250" spc="-50" dirty="0">
                <a:latin typeface="Microsoft JhengHei"/>
                <a:cs typeface="Microsoft JhengHei"/>
              </a:rPr>
              <a:t>能</a:t>
            </a:r>
            <a:r>
              <a:rPr sz="1300" spc="-80" dirty="0">
                <a:latin typeface="Microsoft JhengHei"/>
                <a:cs typeface="Microsoft JhengHei"/>
              </a:rPr>
              <a:t>完成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40" dirty="0">
                <a:latin typeface="Arial"/>
                <a:cs typeface="Arial"/>
              </a:rPr>
              <a:t>Epic:</a:t>
            </a:r>
            <a:r>
              <a:rPr sz="1300" spc="-110" dirty="0">
                <a:latin typeface="Microsoft JhengHei"/>
                <a:cs typeface="Microsoft JhengHei"/>
              </a:rPr>
              <a:t>指⼀个⼤</a:t>
            </a:r>
            <a:r>
              <a:rPr sz="1250" spc="-50" dirty="0">
                <a:latin typeface="PMingLiU"/>
                <a:cs typeface="PMingLiU"/>
              </a:rPr>
              <a:t>型</a:t>
            </a:r>
            <a:r>
              <a:rPr sz="1300" spc="-110" dirty="0">
                <a:latin typeface="Microsoft JhengHei"/>
                <a:cs typeface="Microsoft JhengHei"/>
              </a:rPr>
              <a:t>的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跨越多个</a:t>
            </a:r>
            <a:r>
              <a:rPr sz="1300" spc="-110" dirty="0">
                <a:latin typeface="PMingLiU"/>
                <a:cs typeface="PMingLiU"/>
              </a:rPr>
              <a:t>迭</a:t>
            </a:r>
            <a:r>
              <a:rPr sz="1300" spc="-110" dirty="0">
                <a:latin typeface="Microsoft JhengHei"/>
                <a:cs typeface="Microsoft JhengHei"/>
              </a:rPr>
              <a:t>代周</a:t>
            </a:r>
            <a:r>
              <a:rPr sz="1300" spc="-110" dirty="0">
                <a:latin typeface="PMingLiU"/>
                <a:cs typeface="PMingLiU"/>
              </a:rPr>
              <a:t>期</a:t>
            </a:r>
            <a:r>
              <a:rPr sz="1300" spc="-110" dirty="0">
                <a:latin typeface="Microsoft JhengHei"/>
                <a:cs typeface="Microsoft JhengHei"/>
              </a:rPr>
              <a:t>的⽤户需</a:t>
            </a:r>
            <a:r>
              <a:rPr sz="1250" spc="-50" dirty="0">
                <a:latin typeface="Microsoft JhengHei"/>
                <a:cs typeface="Microsoft JhengHei"/>
              </a:rPr>
              <a:t>求</a:t>
            </a:r>
            <a:r>
              <a:rPr sz="1300" spc="-110" dirty="0">
                <a:latin typeface="Microsoft JhengHei"/>
                <a:cs typeface="Microsoft JhengHei"/>
              </a:rPr>
              <a:t>或</a:t>
            </a:r>
            <a:r>
              <a:rPr sz="1250" spc="-50" dirty="0">
                <a:latin typeface="Microsoft JhengHei"/>
                <a:cs typeface="Microsoft JhengHei"/>
              </a:rPr>
              <a:t>者</a:t>
            </a:r>
            <a:r>
              <a:rPr sz="1300" spc="-110" dirty="0">
                <a:latin typeface="Microsoft JhengHei"/>
                <a:cs typeface="Microsoft JhengHei"/>
              </a:rPr>
              <a:t>业务功</a:t>
            </a:r>
            <a:r>
              <a:rPr sz="1250" spc="-50" dirty="0">
                <a:latin typeface="Microsoft JhengHei"/>
                <a:cs typeface="Microsoft JhengHei"/>
              </a:rPr>
              <a:t>能</a:t>
            </a:r>
            <a:endParaRPr sz="1250">
              <a:latin typeface="Microsoft JhengHei"/>
              <a:cs typeface="Microsoft JhengHei"/>
            </a:endParaRPr>
          </a:p>
          <a:p>
            <a:pPr marL="12700" marR="31115">
              <a:lnSpc>
                <a:spcPct val="129800"/>
              </a:lnSpc>
              <a:spcBef>
                <a:spcPts val="600"/>
              </a:spcBef>
            </a:pPr>
            <a:r>
              <a:rPr sz="1300" spc="-45" dirty="0">
                <a:latin typeface="Arial"/>
                <a:cs typeface="Arial"/>
              </a:rPr>
              <a:t>Feature:Epics</a:t>
            </a:r>
            <a:r>
              <a:rPr sz="1300" spc="-110" dirty="0">
                <a:latin typeface="PMingLiU"/>
                <a:cs typeface="PMingLiU"/>
              </a:rPr>
              <a:t>有时</a:t>
            </a:r>
            <a:r>
              <a:rPr sz="1300" spc="-110" dirty="0">
                <a:latin typeface="Microsoft JhengHei"/>
                <a:cs typeface="Microsoft JhengHei"/>
              </a:rPr>
              <a:t>包含着太多且</a:t>
            </a:r>
            <a:r>
              <a:rPr sz="1250" spc="-50" dirty="0">
                <a:latin typeface="Microsoft JhengHei"/>
                <a:cs typeface="Microsoft JhengHei"/>
              </a:rPr>
              <a:t>模</a:t>
            </a:r>
            <a:r>
              <a:rPr sz="1300" spc="-110" dirty="0">
                <a:latin typeface="Microsoft JhengHei"/>
                <a:cs typeface="Microsoft JhengHei"/>
              </a:rPr>
              <a:t>糊的需</a:t>
            </a:r>
            <a:r>
              <a:rPr sz="1250" spc="-50" dirty="0">
                <a:latin typeface="Microsoft JhengHei"/>
                <a:cs typeface="Microsoft JhengHei"/>
              </a:rPr>
              <a:t>求</a:t>
            </a:r>
            <a:r>
              <a:rPr sz="1300" spc="-110" dirty="0">
                <a:latin typeface="Microsoft JhengHei"/>
                <a:cs typeface="Microsoft JhengHei"/>
              </a:rPr>
              <a:t>，所以</a:t>
            </a:r>
            <a:r>
              <a:rPr sz="1300" spc="-110" dirty="0">
                <a:latin typeface="PMingLiU"/>
                <a:cs typeface="PMingLiU"/>
              </a:rPr>
              <a:t>常常</a:t>
            </a:r>
            <a:r>
              <a:rPr sz="1300" spc="-110" dirty="0">
                <a:latin typeface="Microsoft JhengHei"/>
                <a:cs typeface="Microsoft JhengHei"/>
              </a:rPr>
              <a:t>包含着不同的特</a:t>
            </a:r>
            <a:r>
              <a:rPr sz="1300" spc="-110" dirty="0">
                <a:latin typeface="PMingLiU"/>
                <a:cs typeface="PMingLiU"/>
              </a:rPr>
              <a:t>性</a:t>
            </a:r>
            <a:r>
              <a:rPr sz="1300" spc="-110" dirty="0">
                <a:latin typeface="Microsoft JhengHei"/>
                <a:cs typeface="Microsoft JhengHei"/>
              </a:rPr>
              <a:t>，</a:t>
            </a:r>
            <a:r>
              <a:rPr sz="1250" spc="-50" dirty="0">
                <a:latin typeface="Microsoft JhengHei"/>
                <a:cs typeface="Microsoft JhengHei"/>
              </a:rPr>
              <a:t>⽽</a:t>
            </a:r>
            <a:r>
              <a:rPr sz="1300" spc="-110" dirty="0">
                <a:latin typeface="Microsoft JhengHei"/>
                <a:cs typeface="Microsoft JhengHei"/>
              </a:rPr>
              <a:t>⼀个特</a:t>
            </a:r>
            <a:r>
              <a:rPr sz="1300" spc="-110" dirty="0">
                <a:latin typeface="PMingLiU"/>
                <a:cs typeface="PMingLiU"/>
              </a:rPr>
              <a:t>性</a:t>
            </a:r>
            <a:r>
              <a:rPr sz="1300" spc="-110" dirty="0">
                <a:latin typeface="Microsoft JhengHei"/>
                <a:cs typeface="Microsoft JhengHei"/>
              </a:rPr>
              <a:t>就</a:t>
            </a:r>
            <a:r>
              <a:rPr sz="1300" spc="-110" dirty="0">
                <a:latin typeface="PMingLiU"/>
                <a:cs typeface="PMingLiU"/>
              </a:rPr>
              <a:t>是</a:t>
            </a:r>
            <a:r>
              <a:rPr sz="1300" spc="-80" dirty="0">
                <a:latin typeface="Microsoft JhengHei"/>
                <a:cs typeface="Microsoft JhengHei"/>
              </a:rPr>
              <a:t>⼀组</a:t>
            </a:r>
            <a:r>
              <a:rPr sz="1300" spc="-110" dirty="0">
                <a:latin typeface="Microsoft JhengHei"/>
                <a:cs typeface="Microsoft JhengHei"/>
              </a:rPr>
              <a:t>可以</a:t>
            </a:r>
            <a:r>
              <a:rPr sz="1300" spc="-110" dirty="0">
                <a:latin typeface="PMingLiU"/>
                <a:cs typeface="PMingLiU"/>
              </a:rPr>
              <a:t>归</a:t>
            </a:r>
            <a:r>
              <a:rPr sz="1300" spc="-110" dirty="0">
                <a:latin typeface="Microsoft JhengHei"/>
                <a:cs typeface="Microsoft JhengHei"/>
              </a:rPr>
              <a:t>为⼀类的需</a:t>
            </a:r>
            <a:r>
              <a:rPr sz="1250" spc="-50" dirty="0">
                <a:latin typeface="Microsoft JhengHei"/>
                <a:cs typeface="Microsoft JhengHei"/>
              </a:rPr>
              <a:t>求</a:t>
            </a:r>
            <a:r>
              <a:rPr sz="1300" spc="-60" dirty="0">
                <a:latin typeface="Arial"/>
                <a:cs typeface="Arial"/>
              </a:rPr>
              <a:t>,</a:t>
            </a:r>
            <a:r>
              <a:rPr sz="1300" spc="-110" dirty="0">
                <a:latin typeface="Microsoft JhengHei"/>
                <a:cs typeface="Microsoft JhengHei"/>
              </a:rPr>
              <a:t>就</a:t>
            </a:r>
            <a:r>
              <a:rPr sz="1300" spc="-110" dirty="0">
                <a:latin typeface="PMingLiU"/>
                <a:cs typeface="PMingLiU"/>
              </a:rPr>
              <a:t>是</a:t>
            </a:r>
            <a:r>
              <a:rPr sz="1300" spc="-110" dirty="0">
                <a:latin typeface="Microsoft JhengHei"/>
                <a:cs typeface="Microsoft JhengHei"/>
              </a:rPr>
              <a:t>⼀个</a:t>
            </a:r>
            <a:r>
              <a:rPr sz="1300" spc="-10" dirty="0">
                <a:latin typeface="Arial"/>
                <a:cs typeface="Arial"/>
              </a:rPr>
              <a:t>Feature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9" y="655598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9" y="68512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199" y="71465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57200"/>
            <a:ext cx="2095499" cy="2533649"/>
          </a:xfrm>
          <a:prstGeom prst="rect">
            <a:avLst/>
          </a:prstGeom>
        </p:spPr>
      </p:pic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90</a:t>
            </a:fld>
            <a:endParaRPr spc="-25" dirty="0"/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01437"/>
            <a:ext cx="6506845" cy="873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0"/>
              </a:spcBef>
            </a:pPr>
            <a:r>
              <a:rPr sz="1300" spc="-20" dirty="0">
                <a:latin typeface="Arial"/>
                <a:cs typeface="Arial"/>
              </a:rPr>
              <a:t>story:Epic </a:t>
            </a:r>
            <a:r>
              <a:rPr sz="1300" spc="-110" dirty="0">
                <a:latin typeface="PMingLiU"/>
                <a:cs typeface="PMingLiU"/>
              </a:rPr>
              <a:t>通常</a:t>
            </a:r>
            <a:r>
              <a:rPr sz="1300" spc="-110" dirty="0">
                <a:latin typeface="Microsoft JhengHei"/>
                <a:cs typeface="Microsoft JhengHei"/>
              </a:rPr>
              <a:t>包含多个相关的故事</a:t>
            </a:r>
            <a:r>
              <a:rPr sz="1300" spc="-50" dirty="0">
                <a:latin typeface="Microsoft JhengHei"/>
                <a:cs typeface="Microsoft JhengHei"/>
              </a:rPr>
              <a:t>（</a:t>
            </a:r>
            <a:r>
              <a:rPr sz="1300" spc="-50" dirty="0">
                <a:latin typeface="Arial"/>
                <a:cs typeface="Arial"/>
              </a:rPr>
              <a:t>User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spc="-55" dirty="0">
                <a:latin typeface="Arial"/>
                <a:cs typeface="Arial"/>
              </a:rPr>
              <a:t>Story</a:t>
            </a:r>
            <a:r>
              <a:rPr sz="1300" spc="-55" dirty="0">
                <a:latin typeface="Microsoft JhengHei"/>
                <a:cs typeface="Microsoft JhengHei"/>
              </a:rPr>
              <a:t>），</a:t>
            </a:r>
            <a:r>
              <a:rPr sz="1300" spc="-110" dirty="0">
                <a:latin typeface="PMingLiU"/>
                <a:cs typeface="PMingLiU"/>
              </a:rPr>
              <a:t>这</a:t>
            </a:r>
            <a:r>
              <a:rPr sz="1300" spc="-110" dirty="0">
                <a:latin typeface="Microsoft JhengHei"/>
                <a:cs typeface="Microsoft JhengHei"/>
              </a:rPr>
              <a:t>些故事描</a:t>
            </a:r>
            <a:r>
              <a:rPr sz="1300" spc="-110" dirty="0">
                <a:latin typeface="PMingLiU"/>
                <a:cs typeface="PMingLiU"/>
              </a:rPr>
              <a:t>述</a:t>
            </a:r>
            <a:r>
              <a:rPr sz="1300" dirty="0">
                <a:latin typeface="Microsoft JhengHei"/>
                <a:cs typeface="Microsoft JhengHei"/>
              </a:rPr>
              <a:t>了 </a:t>
            </a:r>
            <a:r>
              <a:rPr sz="1300" dirty="0">
                <a:latin typeface="Arial"/>
                <a:cs typeface="Arial"/>
              </a:rPr>
              <a:t>Epic</a:t>
            </a:r>
            <a:r>
              <a:rPr sz="1300" spc="-5" dirty="0">
                <a:latin typeface="Arial"/>
                <a:cs typeface="Arial"/>
              </a:rPr>
              <a:t> </a:t>
            </a:r>
            <a:r>
              <a:rPr sz="1300" spc="-110" dirty="0">
                <a:latin typeface="Microsoft JhengHei"/>
                <a:cs typeface="Microsoft JhengHei"/>
              </a:rPr>
              <a:t>所包含的具体功</a:t>
            </a:r>
            <a:r>
              <a:rPr sz="1250" spc="-50" dirty="0">
                <a:latin typeface="Microsoft JhengHei"/>
                <a:cs typeface="Microsoft JhengHei"/>
              </a:rPr>
              <a:t>能</a:t>
            </a:r>
            <a:r>
              <a:rPr sz="1300" spc="-50" dirty="0">
                <a:latin typeface="Microsoft JhengHei"/>
                <a:cs typeface="Microsoft JhengHei"/>
              </a:rPr>
              <a:t>和</a:t>
            </a:r>
            <a:r>
              <a:rPr sz="1300" spc="-110" dirty="0">
                <a:latin typeface="Microsoft JhengHei"/>
                <a:cs typeface="Microsoft JhengHei"/>
              </a:rPr>
              <a:t>需</a:t>
            </a:r>
            <a:r>
              <a:rPr sz="1250" spc="-50" dirty="0">
                <a:latin typeface="Microsoft JhengHei"/>
                <a:cs typeface="Microsoft JhengHei"/>
              </a:rPr>
              <a:t>求</a:t>
            </a:r>
            <a:r>
              <a:rPr sz="1300" spc="-50" dirty="0">
                <a:latin typeface="Arial"/>
                <a:cs typeface="Arial"/>
              </a:rPr>
              <a:t>,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20" dirty="0">
                <a:latin typeface="Arial"/>
                <a:cs typeface="Arial"/>
              </a:rPr>
              <a:t>User</a:t>
            </a:r>
            <a:r>
              <a:rPr sz="1300" spc="40" dirty="0">
                <a:latin typeface="Arial"/>
                <a:cs typeface="Arial"/>
              </a:rPr>
              <a:t> </a:t>
            </a:r>
            <a:r>
              <a:rPr sz="1300" spc="-10" dirty="0">
                <a:latin typeface="Arial"/>
                <a:cs typeface="Arial"/>
              </a:rPr>
              <a:t>Story</a:t>
            </a:r>
            <a:r>
              <a:rPr sz="1300" spc="40" dirty="0">
                <a:latin typeface="Arial"/>
                <a:cs typeface="Arial"/>
              </a:rPr>
              <a:t> </a:t>
            </a:r>
            <a:r>
              <a:rPr sz="1300" spc="-110" dirty="0">
                <a:latin typeface="PMingLiU"/>
                <a:cs typeface="PMingLiU"/>
              </a:rPr>
              <a:t>是</a:t>
            </a:r>
            <a:r>
              <a:rPr sz="1300" spc="-110" dirty="0">
                <a:latin typeface="Microsoft JhengHei"/>
                <a:cs typeface="Microsoft JhengHei"/>
              </a:rPr>
              <a:t>⼀种简</a:t>
            </a:r>
            <a:r>
              <a:rPr sz="1250" spc="-50" dirty="0">
                <a:latin typeface="PMingLiU"/>
                <a:cs typeface="PMingLiU"/>
              </a:rPr>
              <a:t>洁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可理解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可</a:t>
            </a:r>
            <a:r>
              <a:rPr sz="1250" spc="-50" dirty="0">
                <a:latin typeface="Microsoft JhengHei"/>
                <a:cs typeface="Microsoft JhengHei"/>
              </a:rPr>
              <a:t>验</a:t>
            </a:r>
            <a:r>
              <a:rPr sz="1300" spc="-110" dirty="0">
                <a:latin typeface="Microsoft JhengHei"/>
                <a:cs typeface="Microsoft JhengHei"/>
              </a:rPr>
              <a:t>证的描</a:t>
            </a:r>
            <a:r>
              <a:rPr sz="1300" spc="-110" dirty="0">
                <a:latin typeface="PMingLiU"/>
                <a:cs typeface="PMingLiU"/>
              </a:rPr>
              <a:t>述</a:t>
            </a:r>
            <a:r>
              <a:rPr sz="1300" spc="-110" dirty="0">
                <a:latin typeface="Microsoft JhengHei"/>
                <a:cs typeface="Microsoft JhengHei"/>
              </a:rPr>
              <a:t>⽅</a:t>
            </a:r>
            <a:r>
              <a:rPr sz="1300" spc="-110" dirty="0">
                <a:latin typeface="PMingLiU"/>
                <a:cs typeface="PMingLiU"/>
              </a:rPr>
              <a:t>式</a:t>
            </a:r>
            <a:r>
              <a:rPr sz="1300" spc="-110" dirty="0">
                <a:latin typeface="Microsoft JhengHei"/>
                <a:cs typeface="Microsoft JhengHei"/>
              </a:rPr>
              <a:t>，⽤于表示</a:t>
            </a:r>
            <a:r>
              <a:rPr sz="1300" spc="-110" dirty="0">
                <a:latin typeface="PMingLiU"/>
                <a:cs typeface="PMingLiU"/>
              </a:rPr>
              <a:t>软</a:t>
            </a:r>
            <a:r>
              <a:rPr sz="1300" spc="-110" dirty="0">
                <a:latin typeface="Microsoft JhengHei"/>
                <a:cs typeface="Microsoft JhengHei"/>
              </a:rPr>
              <a:t>件系统的⽤户需</a:t>
            </a:r>
            <a:r>
              <a:rPr sz="1250" spc="-50" dirty="0">
                <a:latin typeface="Microsoft JhengHei"/>
                <a:cs typeface="Microsoft JhengHei"/>
              </a:rPr>
              <a:t>求</a:t>
            </a:r>
            <a:r>
              <a:rPr sz="1300" spc="-110" dirty="0">
                <a:latin typeface="Microsoft JhengHei"/>
                <a:cs typeface="Microsoft JhengHei"/>
              </a:rPr>
              <a:t>和</a:t>
            </a:r>
            <a:r>
              <a:rPr sz="1300" spc="-110" dirty="0">
                <a:latin typeface="PMingLiU"/>
                <a:cs typeface="PMingLiU"/>
              </a:rPr>
              <a:t>期望</a:t>
            </a:r>
            <a:r>
              <a:rPr sz="1300" spc="-80" dirty="0">
                <a:latin typeface="Microsoft JhengHei"/>
                <a:cs typeface="Microsoft JhengHei"/>
              </a:rPr>
              <a:t>⾏为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6038112"/>
            <a:ext cx="6440170" cy="2580005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600" spc="-120" dirty="0">
                <a:solidFill>
                  <a:srgbClr val="4E4E4E"/>
                </a:solidFill>
                <a:latin typeface="PMingLiU"/>
                <a:cs typeface="PMingLiU"/>
              </a:rPr>
              <a:t>严重程度</a:t>
            </a:r>
            <a:r>
              <a:rPr sz="1600" spc="-10" dirty="0">
                <a:solidFill>
                  <a:srgbClr val="4E4E4E"/>
                </a:solidFill>
                <a:latin typeface="PMingLiU"/>
                <a:cs typeface="PMingLiU"/>
              </a:rPr>
              <a:t>（</a:t>
            </a:r>
            <a:r>
              <a:rPr sz="1600" spc="-10" dirty="0">
                <a:solidFill>
                  <a:srgbClr val="4E4E4E"/>
                </a:solidFill>
                <a:latin typeface="Arial"/>
                <a:cs typeface="Arial"/>
              </a:rPr>
              <a:t>Severity</a:t>
            </a:r>
            <a:r>
              <a:rPr sz="1600" spc="-10" dirty="0">
                <a:solidFill>
                  <a:srgbClr val="4E4E4E"/>
                </a:solidFill>
                <a:latin typeface="PMingLiU"/>
                <a:cs typeface="PMingLiU"/>
              </a:rPr>
              <a:t>）</a:t>
            </a:r>
            <a:endParaRPr sz="1600">
              <a:latin typeface="PMingLiU"/>
              <a:cs typeface="PMingLiU"/>
            </a:endParaRPr>
          </a:p>
          <a:p>
            <a:pPr marL="12700" marR="5080">
              <a:lnSpc>
                <a:spcPct val="129800"/>
              </a:lnSpc>
              <a:spcBef>
                <a:spcPts val="1065"/>
              </a:spcBef>
            </a:pPr>
            <a:r>
              <a:rPr sz="1300" spc="-20" dirty="0">
                <a:latin typeface="Arial"/>
                <a:cs typeface="Arial"/>
              </a:rPr>
              <a:t>Blocker: </a:t>
            </a:r>
            <a:r>
              <a:rPr sz="1300" spc="-110" dirty="0">
                <a:latin typeface="Microsoft JhengHei"/>
                <a:cs typeface="Microsoft JhengHei"/>
              </a:rPr>
              <a:t>即系统⽆</a:t>
            </a:r>
            <a:r>
              <a:rPr sz="1250" spc="-50" dirty="0">
                <a:latin typeface="PMingLiU"/>
                <a:cs typeface="PMingLiU"/>
              </a:rPr>
              <a:t>法</a:t>
            </a:r>
            <a:r>
              <a:rPr sz="1300" spc="-110" dirty="0">
                <a:latin typeface="Microsoft JhengHei"/>
                <a:cs typeface="Microsoft JhengHei"/>
              </a:rPr>
              <a:t>执⾏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崩</a:t>
            </a:r>
            <a:r>
              <a:rPr sz="1250" spc="-50" dirty="0">
                <a:latin typeface="PMingLiU"/>
                <a:cs typeface="PMingLiU"/>
              </a:rPr>
              <a:t>溃</a:t>
            </a:r>
            <a:r>
              <a:rPr sz="1300" spc="-110" dirty="0">
                <a:latin typeface="Microsoft JhengHei"/>
                <a:cs typeface="Microsoft JhengHei"/>
              </a:rPr>
              <a:t>或严</a:t>
            </a:r>
            <a:r>
              <a:rPr sz="1250" spc="-50" dirty="0">
                <a:latin typeface="Microsoft JhengHei"/>
                <a:cs typeface="Microsoft JhengHei"/>
              </a:rPr>
              <a:t>重</a:t>
            </a:r>
            <a:r>
              <a:rPr sz="1300" spc="-110" dirty="0">
                <a:latin typeface="Microsoft JhengHei"/>
                <a:cs typeface="Microsoft JhengHei"/>
              </a:rPr>
              <a:t>资</a:t>
            </a:r>
            <a:r>
              <a:rPr sz="1250" spc="-50" dirty="0">
                <a:latin typeface="PMingLiU"/>
                <a:cs typeface="PMingLiU"/>
              </a:rPr>
              <a:t>源</a:t>
            </a:r>
            <a:r>
              <a:rPr sz="1300" spc="-110" dirty="0">
                <a:latin typeface="Microsoft JhengHei"/>
                <a:cs typeface="Microsoft JhengHei"/>
              </a:rPr>
              <a:t>不⾜</a:t>
            </a:r>
            <a:r>
              <a:rPr sz="1300" spc="-110" dirty="0">
                <a:latin typeface="PMingLiU"/>
                <a:cs typeface="PMingLiU"/>
              </a:rPr>
              <a:t>、应</a:t>
            </a:r>
            <a:r>
              <a:rPr sz="1300" spc="-110" dirty="0">
                <a:latin typeface="Microsoft JhengHei"/>
                <a:cs typeface="Microsoft JhengHei"/>
              </a:rPr>
              <a:t>⽤</a:t>
            </a:r>
            <a:r>
              <a:rPr sz="1250" spc="-50" dirty="0">
                <a:latin typeface="Microsoft JhengHei"/>
                <a:cs typeface="Microsoft JhengHei"/>
              </a:rPr>
              <a:t>模</a:t>
            </a:r>
            <a:r>
              <a:rPr sz="1250" spc="-50" dirty="0">
                <a:latin typeface="PMingLiU"/>
                <a:cs typeface="PMingLiU"/>
              </a:rPr>
              <a:t>块</a:t>
            </a:r>
            <a:r>
              <a:rPr sz="1300" spc="-110" dirty="0">
                <a:latin typeface="Microsoft JhengHei"/>
                <a:cs typeface="Microsoft JhengHei"/>
              </a:rPr>
              <a:t>⽆</a:t>
            </a:r>
            <a:r>
              <a:rPr sz="1250" spc="-50" dirty="0">
                <a:latin typeface="PMingLiU"/>
                <a:cs typeface="PMingLiU"/>
              </a:rPr>
              <a:t>法</a:t>
            </a:r>
            <a:r>
              <a:rPr sz="1300" spc="-110" dirty="0">
                <a:latin typeface="Microsoft JhengHei"/>
                <a:cs typeface="Microsoft JhengHei"/>
              </a:rPr>
              <a:t>启动或</a:t>
            </a:r>
            <a:r>
              <a:rPr sz="1300" spc="-110" dirty="0">
                <a:latin typeface="PMingLiU"/>
                <a:cs typeface="PMingLiU"/>
              </a:rPr>
              <a:t>异常退</a:t>
            </a:r>
            <a:r>
              <a:rPr sz="1300" spc="-110" dirty="0">
                <a:latin typeface="Microsoft JhengHei"/>
                <a:cs typeface="Microsoft JhengHei"/>
              </a:rPr>
              <a:t>出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⽆</a:t>
            </a:r>
            <a:r>
              <a:rPr sz="1250" spc="-50" dirty="0">
                <a:latin typeface="PMingLiU"/>
                <a:cs typeface="PMingLiU"/>
              </a:rPr>
              <a:t>法测</a:t>
            </a:r>
            <a:r>
              <a:rPr sz="1300" spc="-110" dirty="0">
                <a:latin typeface="Microsoft JhengHei"/>
                <a:cs typeface="Microsoft JhengHei"/>
              </a:rPr>
              <a:t>试</a:t>
            </a:r>
            <a:r>
              <a:rPr sz="1300" spc="-80" dirty="0">
                <a:latin typeface="PMingLiU"/>
                <a:cs typeface="PMingLiU"/>
              </a:rPr>
              <a:t>、造</a:t>
            </a:r>
            <a:r>
              <a:rPr sz="1300" spc="-100" dirty="0">
                <a:latin typeface="Microsoft JhengHei"/>
                <a:cs typeface="Microsoft JhengHei"/>
              </a:rPr>
              <a:t>成系统不稳定</a:t>
            </a:r>
            <a:endParaRPr sz="1300">
              <a:latin typeface="Microsoft JhengHei"/>
              <a:cs typeface="Microsoft JhengHei"/>
            </a:endParaRPr>
          </a:p>
          <a:p>
            <a:pPr marL="12700" marR="734695">
              <a:lnSpc>
                <a:spcPts val="2630"/>
              </a:lnSpc>
              <a:spcBef>
                <a:spcPts val="185"/>
              </a:spcBef>
            </a:pPr>
            <a:r>
              <a:rPr sz="1300" spc="-20" dirty="0">
                <a:latin typeface="Arial"/>
                <a:cs typeface="Arial"/>
              </a:rPr>
              <a:t>Critical</a:t>
            </a:r>
            <a:r>
              <a:rPr sz="1300" spc="-65" dirty="0">
                <a:latin typeface="Microsoft JhengHei"/>
                <a:cs typeface="Microsoft JhengHei"/>
              </a:rPr>
              <a:t>：即</a:t>
            </a:r>
            <a:r>
              <a:rPr sz="1300" spc="-110" dirty="0">
                <a:latin typeface="PMingLiU"/>
                <a:cs typeface="PMingLiU"/>
              </a:rPr>
              <a:t>影</a:t>
            </a:r>
            <a:r>
              <a:rPr sz="1300" spc="-110" dirty="0">
                <a:latin typeface="Microsoft JhengHei"/>
                <a:cs typeface="Microsoft JhengHei"/>
              </a:rPr>
              <a:t>响系统功</a:t>
            </a:r>
            <a:r>
              <a:rPr sz="1250" spc="-50" dirty="0">
                <a:latin typeface="Microsoft JhengHei"/>
                <a:cs typeface="Microsoft JhengHei"/>
              </a:rPr>
              <a:t>能</a:t>
            </a:r>
            <a:r>
              <a:rPr sz="1300" spc="-110" dirty="0">
                <a:latin typeface="Microsoft JhengHei"/>
                <a:cs typeface="Microsoft JhengHei"/>
              </a:rPr>
              <a:t>或操作，主要功</a:t>
            </a:r>
            <a:r>
              <a:rPr sz="1250" spc="-50" dirty="0">
                <a:latin typeface="Microsoft JhengHei"/>
                <a:cs typeface="Microsoft JhengHei"/>
              </a:rPr>
              <a:t>能</a:t>
            </a:r>
            <a:r>
              <a:rPr sz="1300" spc="-110" dirty="0">
                <a:latin typeface="Microsoft JhengHei"/>
                <a:cs typeface="Microsoft JhengHei"/>
              </a:rPr>
              <a:t>存</a:t>
            </a:r>
            <a:r>
              <a:rPr sz="1250" spc="-50" dirty="0">
                <a:latin typeface="PMingLiU"/>
                <a:cs typeface="PMingLiU"/>
              </a:rPr>
              <a:t>在</a:t>
            </a:r>
            <a:r>
              <a:rPr sz="1300" spc="-110" dirty="0">
                <a:latin typeface="Microsoft JhengHei"/>
                <a:cs typeface="Microsoft JhengHei"/>
              </a:rPr>
              <a:t>严</a:t>
            </a:r>
            <a:r>
              <a:rPr sz="1250" spc="-50" dirty="0">
                <a:latin typeface="Microsoft JhengHei"/>
                <a:cs typeface="Microsoft JhengHei"/>
              </a:rPr>
              <a:t>重</a:t>
            </a:r>
            <a:r>
              <a:rPr sz="1300" spc="-110" dirty="0">
                <a:latin typeface="Microsoft JhengHei"/>
                <a:cs typeface="Microsoft JhengHei"/>
              </a:rPr>
              <a:t>缺陷，但不会</a:t>
            </a:r>
            <a:r>
              <a:rPr sz="1300" spc="-110" dirty="0">
                <a:latin typeface="PMingLiU"/>
                <a:cs typeface="PMingLiU"/>
              </a:rPr>
              <a:t>影</a:t>
            </a:r>
            <a:r>
              <a:rPr sz="1300" spc="-110" dirty="0">
                <a:latin typeface="Microsoft JhengHei"/>
                <a:cs typeface="Microsoft JhengHei"/>
              </a:rPr>
              <a:t>响到系统稳定</a:t>
            </a:r>
            <a:r>
              <a:rPr sz="1300" spc="-50" dirty="0">
                <a:latin typeface="PMingLiU"/>
                <a:cs typeface="PMingLiU"/>
              </a:rPr>
              <a:t>性 </a:t>
            </a:r>
            <a:r>
              <a:rPr sz="1300" spc="-35" dirty="0">
                <a:latin typeface="Arial"/>
                <a:cs typeface="Arial"/>
              </a:rPr>
              <a:t>Major</a:t>
            </a:r>
            <a:r>
              <a:rPr sz="1300" spc="-95" dirty="0">
                <a:latin typeface="Microsoft JhengHei"/>
                <a:cs typeface="Microsoft JhengHei"/>
              </a:rPr>
              <a:t>：即界⾯</a:t>
            </a:r>
            <a:r>
              <a:rPr sz="1300" spc="-110" dirty="0">
                <a:latin typeface="PMingLiU"/>
                <a:cs typeface="PMingLiU"/>
              </a:rPr>
              <a:t>、性</a:t>
            </a:r>
            <a:r>
              <a:rPr sz="1250" spc="-50" dirty="0">
                <a:latin typeface="Microsoft JhengHei"/>
                <a:cs typeface="Microsoft JhengHei"/>
              </a:rPr>
              <a:t>能</a:t>
            </a:r>
            <a:r>
              <a:rPr sz="1300" spc="-110" dirty="0">
                <a:latin typeface="Microsoft JhengHei"/>
                <a:cs typeface="Microsoft JhengHei"/>
              </a:rPr>
              <a:t>缺陷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兼容</a:t>
            </a:r>
            <a:r>
              <a:rPr sz="1300" spc="-50" dirty="0">
                <a:latin typeface="PMingLiU"/>
                <a:cs typeface="PMingLiU"/>
              </a:rPr>
              <a:t>性</a:t>
            </a:r>
            <a:endParaRPr sz="13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795"/>
              </a:spcBef>
            </a:pPr>
            <a:r>
              <a:rPr sz="1300" spc="-40" dirty="0">
                <a:latin typeface="Arial"/>
                <a:cs typeface="Arial"/>
              </a:rPr>
              <a:t>Minor</a:t>
            </a:r>
            <a:r>
              <a:rPr sz="1300" spc="-90" dirty="0">
                <a:latin typeface="Microsoft JhengHei"/>
                <a:cs typeface="Microsoft JhengHei"/>
              </a:rPr>
              <a:t>：不太</a:t>
            </a:r>
            <a:r>
              <a:rPr sz="1250" spc="-50" dirty="0">
                <a:latin typeface="Microsoft JhengHei"/>
                <a:cs typeface="Microsoft JhengHei"/>
              </a:rPr>
              <a:t>重</a:t>
            </a:r>
            <a:r>
              <a:rPr sz="1300" spc="-50" dirty="0">
                <a:latin typeface="Microsoft JhengHei"/>
                <a:cs typeface="Microsoft JhengHei"/>
              </a:rPr>
              <a:t>要</a:t>
            </a:r>
            <a:endParaRPr sz="1300">
              <a:latin typeface="Microsoft JhengHei"/>
              <a:cs typeface="Microsoft JhengHei"/>
            </a:endParaRPr>
          </a:p>
          <a:p>
            <a:pPr marL="12700" marR="3823335">
              <a:lnSpc>
                <a:spcPct val="168300"/>
              </a:lnSpc>
            </a:pPr>
            <a:r>
              <a:rPr sz="1300" spc="-30" dirty="0">
                <a:latin typeface="Arial"/>
                <a:cs typeface="Arial"/>
              </a:rPr>
              <a:t>Trivial:</a:t>
            </a:r>
            <a:r>
              <a:rPr sz="1300" spc="-110" dirty="0">
                <a:latin typeface="Microsoft JhengHei"/>
                <a:cs typeface="Microsoft JhengHei"/>
              </a:rPr>
              <a:t>即</a:t>
            </a:r>
            <a:r>
              <a:rPr sz="1300" spc="-110" dirty="0">
                <a:latin typeface="PMingLiU"/>
                <a:cs typeface="PMingLiU"/>
              </a:rPr>
              <a:t>易</a:t>
            </a:r>
            <a:r>
              <a:rPr sz="1300" spc="-110" dirty="0">
                <a:latin typeface="Microsoft JhengHei"/>
                <a:cs typeface="Microsoft JhengHei"/>
              </a:rPr>
              <a:t>⽤</a:t>
            </a:r>
            <a:r>
              <a:rPr sz="1300" spc="-110" dirty="0">
                <a:latin typeface="PMingLiU"/>
                <a:cs typeface="PMingLiU"/>
              </a:rPr>
              <a:t>性</a:t>
            </a:r>
            <a:r>
              <a:rPr sz="1300" spc="-110" dirty="0">
                <a:latin typeface="Microsoft JhengHei"/>
                <a:cs typeface="Microsoft JhengHei"/>
              </a:rPr>
              <a:t>及</a:t>
            </a:r>
            <a:r>
              <a:rPr sz="1300" spc="-110" dirty="0">
                <a:latin typeface="PMingLiU"/>
                <a:cs typeface="PMingLiU"/>
              </a:rPr>
              <a:t>建</a:t>
            </a:r>
            <a:r>
              <a:rPr sz="1300" spc="-110" dirty="0">
                <a:latin typeface="Microsoft JhengHei"/>
                <a:cs typeface="Microsoft JhengHei"/>
              </a:rPr>
              <a:t>议</a:t>
            </a:r>
            <a:r>
              <a:rPr sz="1300" spc="-110" dirty="0">
                <a:latin typeface="PMingLiU"/>
                <a:cs typeface="PMingLiU"/>
              </a:rPr>
              <a:t>性</a:t>
            </a:r>
            <a:r>
              <a:rPr sz="1300" spc="-110" dirty="0">
                <a:latin typeface="Microsoft JhengHei"/>
                <a:cs typeface="Microsoft JhengHei"/>
              </a:rPr>
              <a:t>问题，不</a:t>
            </a:r>
            <a:r>
              <a:rPr sz="1250" spc="-50" dirty="0">
                <a:latin typeface="Microsoft JhengHei"/>
                <a:cs typeface="Microsoft JhengHei"/>
              </a:rPr>
              <a:t>重</a:t>
            </a:r>
            <a:r>
              <a:rPr sz="1300" spc="-95" dirty="0">
                <a:latin typeface="Microsoft JhengHei"/>
                <a:cs typeface="Microsoft JhengHei"/>
              </a:rPr>
              <a:t>要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报告：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04849" y="1819243"/>
            <a:ext cx="1162050" cy="209550"/>
          </a:xfrm>
          <a:custGeom>
            <a:avLst/>
            <a:gdLst/>
            <a:ahLst/>
            <a:cxnLst/>
            <a:rect l="l" t="t" r="r" b="b"/>
            <a:pathLst>
              <a:path w="1162050" h="209550">
                <a:moveTo>
                  <a:pt x="1162049" y="209549"/>
                </a:moveTo>
                <a:lnTo>
                  <a:pt x="0" y="209549"/>
                </a:lnTo>
                <a:lnTo>
                  <a:pt x="0" y="0"/>
                </a:lnTo>
                <a:lnTo>
                  <a:pt x="1162049" y="0"/>
                </a:lnTo>
                <a:lnTo>
                  <a:pt x="1162049" y="209549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4849" y="2543143"/>
            <a:ext cx="1685925" cy="209550"/>
          </a:xfrm>
          <a:custGeom>
            <a:avLst/>
            <a:gdLst/>
            <a:ahLst/>
            <a:cxnLst/>
            <a:rect l="l" t="t" r="r" b="b"/>
            <a:pathLst>
              <a:path w="1685925" h="209550">
                <a:moveTo>
                  <a:pt x="1685924" y="209549"/>
                </a:moveTo>
                <a:lnTo>
                  <a:pt x="0" y="209549"/>
                </a:lnTo>
                <a:lnTo>
                  <a:pt x="0" y="0"/>
                </a:lnTo>
                <a:lnTo>
                  <a:pt x="1685924" y="0"/>
                </a:lnTo>
                <a:lnTo>
                  <a:pt x="1685924" y="209549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04849" y="3267043"/>
            <a:ext cx="1019175" cy="209550"/>
          </a:xfrm>
          <a:custGeom>
            <a:avLst/>
            <a:gdLst/>
            <a:ahLst/>
            <a:cxnLst/>
            <a:rect l="l" t="t" r="r" b="b"/>
            <a:pathLst>
              <a:path w="1019175" h="209550">
                <a:moveTo>
                  <a:pt x="1019174" y="209549"/>
                </a:moveTo>
                <a:lnTo>
                  <a:pt x="0" y="209549"/>
                </a:lnTo>
                <a:lnTo>
                  <a:pt x="0" y="0"/>
                </a:lnTo>
                <a:lnTo>
                  <a:pt x="1019174" y="0"/>
                </a:lnTo>
                <a:lnTo>
                  <a:pt x="1019174" y="209549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04849" y="3990943"/>
            <a:ext cx="962025" cy="209550"/>
          </a:xfrm>
          <a:custGeom>
            <a:avLst/>
            <a:gdLst/>
            <a:ahLst/>
            <a:cxnLst/>
            <a:rect l="l" t="t" r="r" b="b"/>
            <a:pathLst>
              <a:path w="962025" h="209550">
                <a:moveTo>
                  <a:pt x="962024" y="209549"/>
                </a:moveTo>
                <a:lnTo>
                  <a:pt x="0" y="209549"/>
                </a:lnTo>
                <a:lnTo>
                  <a:pt x="0" y="0"/>
                </a:lnTo>
                <a:lnTo>
                  <a:pt x="962024" y="0"/>
                </a:lnTo>
                <a:lnTo>
                  <a:pt x="962024" y="209549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4849" y="4972018"/>
            <a:ext cx="895350" cy="209550"/>
          </a:xfrm>
          <a:custGeom>
            <a:avLst/>
            <a:gdLst/>
            <a:ahLst/>
            <a:cxnLst/>
            <a:rect l="l" t="t" r="r" b="b"/>
            <a:pathLst>
              <a:path w="895350" h="209550">
                <a:moveTo>
                  <a:pt x="895349" y="209549"/>
                </a:moveTo>
                <a:lnTo>
                  <a:pt x="0" y="209549"/>
                </a:lnTo>
                <a:lnTo>
                  <a:pt x="0" y="0"/>
                </a:lnTo>
                <a:lnTo>
                  <a:pt x="895349" y="0"/>
                </a:lnTo>
                <a:lnTo>
                  <a:pt x="895349" y="209549"/>
                </a:lnTo>
                <a:close/>
              </a:path>
            </a:pathLst>
          </a:custGeom>
          <a:solidFill>
            <a:srgbClr val="F6F6F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09599" y="1381093"/>
          <a:ext cx="6629400" cy="423163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766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7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@allure.epic()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敏捷中</a:t>
                      </a:r>
                      <a:r>
                        <a:rPr sz="1300" spc="-2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epic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@allure.feature()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85"/>
                        </a:spcBef>
                      </a:pPr>
                      <a:r>
                        <a:rPr sz="125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模</a:t>
                      </a:r>
                      <a:r>
                        <a:rPr sz="125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块</a:t>
                      </a:r>
                      <a:endParaRPr sz="1250">
                        <a:latin typeface="PMingLiU"/>
                        <a:cs typeface="PMingLiU"/>
                      </a:endParaRPr>
                    </a:p>
                  </a:txBody>
                  <a:tcPr marL="0" marR="0" marT="7429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@allure.story()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⽤户故事</a:t>
                      </a:r>
                      <a:endParaRPr sz="1300">
                        <a:latin typeface="Microsoft JhengHei"/>
                        <a:cs typeface="Microsoft JhengHei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4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@allure.title(</a:t>
                      </a:r>
                      <a:r>
                        <a:rPr sz="1300" spc="-110" dirty="0">
                          <a:solidFill>
                            <a:srgbClr val="4E4E4E"/>
                          </a:solidFill>
                          <a:latin typeface="Microsoft JhengHei"/>
                          <a:cs typeface="Microsoft JhengHei"/>
                        </a:rPr>
                        <a:t>⽤例的</a:t>
                      </a:r>
                      <a:r>
                        <a:rPr sz="1300" spc="-110" dirty="0">
                          <a:solidFill>
                            <a:srgbClr val="4E4E4E"/>
                          </a:solidFill>
                          <a:latin typeface="PMingLiU"/>
                          <a:cs typeface="PMingLiU"/>
                        </a:rPr>
                        <a:t>标</a:t>
                      </a:r>
                      <a:r>
                        <a:rPr sz="1300" spc="-110" dirty="0">
                          <a:solidFill>
                            <a:srgbClr val="4E4E4E"/>
                          </a:solidFill>
                          <a:latin typeface="Microsoft JhengHei"/>
                          <a:cs typeface="Microsoft JhengHei"/>
                        </a:rPr>
                        <a:t>题</a:t>
                      </a:r>
                      <a:r>
                        <a:rPr sz="1300" spc="-5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1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标</a:t>
                      </a:r>
                      <a:r>
                        <a:rPr sz="130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题</a:t>
                      </a:r>
                      <a:endParaRPr sz="1300">
                        <a:latin typeface="Microsoft JhengHei"/>
                        <a:cs typeface="Microsoft JhengHei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@allure.testcase()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25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链</a:t>
                      </a: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接</a:t>
                      </a:r>
                      <a:r>
                        <a:rPr sz="125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测</a:t>
                      </a: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试⽤例</a:t>
                      </a:r>
                      <a:r>
                        <a:rPr sz="125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地址</a:t>
                      </a:r>
                      <a:endParaRPr sz="1250">
                        <a:latin typeface="PMingLiU"/>
                        <a:cs typeface="PMingLiU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@allure.issue()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55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bug</a:t>
                      </a:r>
                      <a:r>
                        <a:rPr sz="1300" spc="-55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，</a:t>
                      </a:r>
                      <a:r>
                        <a:rPr sz="125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链</a:t>
                      </a: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接</a:t>
                      </a:r>
                      <a:r>
                        <a:rPr sz="125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地址</a:t>
                      </a:r>
                      <a:endParaRPr sz="1250">
                        <a:latin typeface="PMingLiU"/>
                        <a:cs typeface="PMingLiU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@allure.description()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⽤例描</a:t>
                      </a:r>
                      <a:r>
                        <a:rPr sz="130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述</a:t>
                      </a:r>
                      <a:endParaRPr sz="1300">
                        <a:latin typeface="PMingLiU"/>
                        <a:cs typeface="PMingLiU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@allure.step()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操作</a:t>
                      </a:r>
                      <a:r>
                        <a:rPr sz="125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步骤</a:t>
                      </a:r>
                      <a:endParaRPr sz="1250">
                        <a:latin typeface="Microsoft JhengHei"/>
                        <a:cs typeface="Microsoft JhengHei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18490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@allure.severity()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 marR="586105">
                        <a:lnSpc>
                          <a:spcPct val="129800"/>
                        </a:lnSpc>
                        <a:spcBef>
                          <a:spcPts val="70"/>
                        </a:spcBef>
                      </a:pP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⽤例等级</a:t>
                      </a:r>
                      <a:r>
                        <a:rPr sz="1300" spc="-30" dirty="0">
                          <a:solidFill>
                            <a:srgbClr val="252525"/>
                          </a:solidFill>
                          <a:latin typeface="Arial"/>
                          <a:cs typeface="Arial"/>
                        </a:rPr>
                        <a:t>,</a:t>
                      </a:r>
                      <a:r>
                        <a:rPr sz="1300" spc="-3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blocker</a:t>
                      </a:r>
                      <a:r>
                        <a:rPr sz="1300" spc="-30" dirty="0">
                          <a:solidFill>
                            <a:srgbClr val="4E4E4E"/>
                          </a:solidFill>
                          <a:latin typeface="Microsoft JhengHei"/>
                          <a:cs typeface="Microsoft JhengHei"/>
                        </a:rPr>
                        <a:t>，</a:t>
                      </a:r>
                      <a:r>
                        <a:rPr sz="1300" spc="-3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critical</a:t>
                      </a:r>
                      <a:r>
                        <a:rPr sz="1300" spc="-30" dirty="0">
                          <a:solidFill>
                            <a:srgbClr val="4E4E4E"/>
                          </a:solidFill>
                          <a:latin typeface="Microsoft JhengHei"/>
                          <a:cs typeface="Microsoft JhengHei"/>
                        </a:rPr>
                        <a:t>，</a:t>
                      </a:r>
                      <a:r>
                        <a:rPr sz="1300" spc="-3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normal</a:t>
                      </a:r>
                      <a:r>
                        <a:rPr sz="1300" spc="-30" dirty="0">
                          <a:solidFill>
                            <a:srgbClr val="4E4E4E"/>
                          </a:solidFill>
                          <a:latin typeface="Microsoft JhengHei"/>
                          <a:cs typeface="Microsoft JhengHei"/>
                        </a:rPr>
                        <a:t>， </a:t>
                      </a: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minor</a:t>
                      </a:r>
                      <a:r>
                        <a:rPr sz="1300" spc="-10" dirty="0">
                          <a:solidFill>
                            <a:srgbClr val="4E4E4E"/>
                          </a:solidFill>
                          <a:latin typeface="Microsoft JhengHei"/>
                          <a:cs typeface="Microsoft JhengHei"/>
                        </a:rPr>
                        <a:t>，</a:t>
                      </a: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trivial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8890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@allure.link()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定义⼀个</a:t>
                      </a:r>
                      <a:r>
                        <a:rPr sz="1250" spc="-5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链</a:t>
                      </a: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接</a:t>
                      </a:r>
                      <a:r>
                        <a:rPr sz="125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在测</a:t>
                      </a:r>
                      <a:r>
                        <a:rPr sz="1300" spc="-10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试报告中展示</a:t>
                      </a:r>
                      <a:endParaRPr sz="1300">
                        <a:latin typeface="Microsoft JhengHei"/>
                        <a:cs typeface="Microsoft JhengHei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1315"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0" dirty="0">
                          <a:solidFill>
                            <a:srgbClr val="4E4E4E"/>
                          </a:solidFill>
                          <a:latin typeface="Arial"/>
                          <a:cs typeface="Arial"/>
                        </a:rPr>
                        <a:t>@allure.attachment()</a:t>
                      </a:r>
                      <a:endParaRPr sz="1300">
                        <a:latin typeface="Arial"/>
                        <a:cs typeface="Arial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90170">
                        <a:lnSpc>
                          <a:spcPct val="100000"/>
                        </a:lnSpc>
                        <a:spcBef>
                          <a:spcPts val="535"/>
                        </a:spcBef>
                      </a:pPr>
                      <a:r>
                        <a:rPr sz="1300" spc="-11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报告</a:t>
                      </a:r>
                      <a:r>
                        <a:rPr sz="1250" spc="-50" dirty="0">
                          <a:solidFill>
                            <a:srgbClr val="252525"/>
                          </a:solidFill>
                          <a:latin typeface="PMingLiU"/>
                          <a:cs typeface="PMingLiU"/>
                        </a:rPr>
                        <a:t>添</a:t>
                      </a:r>
                      <a:r>
                        <a:rPr sz="1300" spc="-90" dirty="0">
                          <a:solidFill>
                            <a:srgbClr val="252525"/>
                          </a:solidFill>
                          <a:latin typeface="Microsoft JhengHei"/>
                          <a:cs typeface="Microsoft JhengHei"/>
                        </a:rPr>
                        <a:t>加附件</a:t>
                      </a:r>
                      <a:endParaRPr sz="1300">
                        <a:latin typeface="Microsoft JhengHei"/>
                        <a:cs typeface="Microsoft JhengHei"/>
                      </a:endParaRPr>
                    </a:p>
                  </a:txBody>
                  <a:tcPr marL="0" marR="0" marT="67945" marB="0">
                    <a:lnL w="9525">
                      <a:solidFill>
                        <a:srgbClr val="E7E8E7"/>
                      </a:solidFill>
                      <a:prstDash val="solid"/>
                    </a:lnL>
                    <a:lnR w="9525">
                      <a:solidFill>
                        <a:srgbClr val="E7E8E7"/>
                      </a:solidFill>
                      <a:prstDash val="solid"/>
                    </a:lnR>
                    <a:lnT w="9525">
                      <a:solidFill>
                        <a:srgbClr val="E7E8E7"/>
                      </a:solidFill>
                      <a:prstDash val="solid"/>
                    </a:lnT>
                    <a:lnB w="9525">
                      <a:solidFill>
                        <a:srgbClr val="E7E8E7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91</a:t>
            </a:fld>
            <a:endParaRPr spc="-25" dirty="0"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2658862"/>
            <a:ext cx="5709285" cy="6159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65"/>
              </a:spcBef>
            </a:pPr>
            <a:r>
              <a:rPr sz="1300" spc="-45" dirty="0">
                <a:latin typeface="Arial"/>
                <a:cs typeface="Arial"/>
              </a:rPr>
              <a:t>@allure.step</a:t>
            </a:r>
            <a:r>
              <a:rPr sz="1300" dirty="0">
                <a:latin typeface="Arial"/>
                <a:cs typeface="Arial"/>
              </a:rPr>
              <a:t>() </a:t>
            </a:r>
            <a:r>
              <a:rPr sz="1300" spc="-110" dirty="0">
                <a:latin typeface="Microsoft JhengHei"/>
                <a:cs typeface="Microsoft JhengHei"/>
              </a:rPr>
              <a:t>只</a:t>
            </a:r>
            <a:r>
              <a:rPr sz="1250" spc="-50" dirty="0">
                <a:latin typeface="Microsoft JhengHei"/>
                <a:cs typeface="Microsoft JhengHei"/>
              </a:rPr>
              <a:t>能</a:t>
            </a:r>
            <a:r>
              <a:rPr sz="1300" spc="-110" dirty="0">
                <a:latin typeface="Microsoft JhengHei"/>
                <a:cs typeface="Microsoft JhengHei"/>
              </a:rPr>
              <a:t>以装</a:t>
            </a:r>
            <a:r>
              <a:rPr sz="1250" spc="-50" dirty="0">
                <a:latin typeface="Microsoft JhengHei"/>
                <a:cs typeface="Microsoft JhengHei"/>
              </a:rPr>
              <a:t>饰</a:t>
            </a:r>
            <a:r>
              <a:rPr sz="1250" spc="-50" dirty="0">
                <a:latin typeface="PMingLiU"/>
                <a:cs typeface="PMingLiU"/>
              </a:rPr>
              <a:t>器</a:t>
            </a:r>
            <a:r>
              <a:rPr sz="1300" spc="-110" dirty="0">
                <a:latin typeface="Microsoft JhengHei"/>
                <a:cs typeface="Microsoft JhengHei"/>
              </a:rPr>
              <a:t>的</a:t>
            </a:r>
            <a:r>
              <a:rPr sz="1300" spc="-110" dirty="0">
                <a:latin typeface="PMingLiU"/>
                <a:cs typeface="PMingLiU"/>
              </a:rPr>
              <a:t>形式</a:t>
            </a:r>
            <a:r>
              <a:rPr sz="1300" spc="-110" dirty="0">
                <a:latin typeface="Microsoft JhengHei"/>
                <a:cs typeface="Microsoft JhengHei"/>
              </a:rPr>
              <a:t>放</a:t>
            </a:r>
            <a:r>
              <a:rPr sz="1250" spc="-50" dirty="0">
                <a:latin typeface="PMingLiU"/>
                <a:cs typeface="PMingLiU"/>
              </a:rPr>
              <a:t>在</a:t>
            </a:r>
            <a:r>
              <a:rPr sz="1300" spc="-110" dirty="0">
                <a:latin typeface="Microsoft JhengHei"/>
                <a:cs typeface="Microsoft JhengHei"/>
              </a:rPr>
              <a:t>类或</a:t>
            </a:r>
            <a:r>
              <a:rPr sz="1250" spc="-50" dirty="0">
                <a:latin typeface="Microsoft JhengHei"/>
                <a:cs typeface="Microsoft JhengHei"/>
              </a:rPr>
              <a:t>者</a:t>
            </a:r>
            <a:r>
              <a:rPr sz="1300" spc="-110" dirty="0">
                <a:latin typeface="Microsoft JhengHei"/>
                <a:cs typeface="Microsoft JhengHei"/>
              </a:rPr>
              <a:t>⽅</a:t>
            </a:r>
            <a:r>
              <a:rPr sz="1250" spc="-50" dirty="0">
                <a:latin typeface="PMingLiU"/>
                <a:cs typeface="PMingLiU"/>
              </a:rPr>
              <a:t>法</a:t>
            </a:r>
            <a:r>
              <a:rPr sz="1300" spc="-80" dirty="0">
                <a:latin typeface="Microsoft JhengHei"/>
                <a:cs typeface="Microsoft JhengHei"/>
              </a:rPr>
              <a:t>上⾯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65"/>
              </a:spcBef>
            </a:pPr>
            <a:r>
              <a:rPr sz="1300" dirty="0">
                <a:latin typeface="Arial"/>
                <a:cs typeface="Arial"/>
              </a:rPr>
              <a:t>with</a:t>
            </a:r>
            <a:r>
              <a:rPr sz="1300" spc="65" dirty="0">
                <a:latin typeface="Arial"/>
                <a:cs typeface="Arial"/>
              </a:rPr>
              <a:t> </a:t>
            </a:r>
            <a:r>
              <a:rPr sz="1300" spc="-25" dirty="0">
                <a:latin typeface="Arial"/>
                <a:cs typeface="Arial"/>
              </a:rPr>
              <a:t>allure.step</a:t>
            </a:r>
            <a:r>
              <a:rPr sz="1300" spc="-5" dirty="0">
                <a:latin typeface="Arial"/>
                <a:cs typeface="Arial"/>
              </a:rPr>
              <a:t>(): </a:t>
            </a:r>
            <a:r>
              <a:rPr sz="1300" spc="-110" dirty="0">
                <a:latin typeface="Microsoft JhengHei"/>
                <a:cs typeface="Microsoft JhengHei"/>
              </a:rPr>
              <a:t>可以放</a:t>
            </a:r>
            <a:r>
              <a:rPr sz="1250" spc="-50" dirty="0">
                <a:latin typeface="PMingLiU"/>
                <a:cs typeface="PMingLiU"/>
              </a:rPr>
              <a:t>在测</a:t>
            </a:r>
            <a:r>
              <a:rPr sz="1300" spc="-110" dirty="0">
                <a:latin typeface="Microsoft JhengHei"/>
                <a:cs typeface="Microsoft JhengHei"/>
              </a:rPr>
              <a:t>试⽤例⽅</a:t>
            </a:r>
            <a:r>
              <a:rPr sz="1250" spc="-50" dirty="0">
                <a:latin typeface="PMingLiU"/>
                <a:cs typeface="PMingLiU"/>
              </a:rPr>
              <a:t>法</a:t>
            </a:r>
            <a:r>
              <a:rPr sz="1250" spc="-50" dirty="0">
                <a:latin typeface="Microsoft JhengHei"/>
                <a:cs typeface="Microsoft JhengHei"/>
              </a:rPr>
              <a:t>⾥</a:t>
            </a:r>
            <a:r>
              <a:rPr sz="1300" spc="-110" dirty="0">
                <a:latin typeface="Microsoft JhengHei"/>
                <a:cs typeface="Microsoft JhengHei"/>
              </a:rPr>
              <a:t>⾯，但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110" dirty="0">
                <a:latin typeface="Microsoft JhengHei"/>
                <a:cs typeface="Microsoft JhengHei"/>
              </a:rPr>
              <a:t>试</a:t>
            </a:r>
            <a:r>
              <a:rPr sz="1250" spc="-50" dirty="0">
                <a:latin typeface="Microsoft JhengHei"/>
                <a:cs typeface="Microsoft JhengHei"/>
              </a:rPr>
              <a:t>步骤</a:t>
            </a:r>
            <a:r>
              <a:rPr sz="1300" spc="-105" dirty="0">
                <a:latin typeface="Microsoft JhengHei"/>
                <a:cs typeface="Microsoft JhengHei"/>
              </a:rPr>
              <a:t>的代码需要被该语句包含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3384905"/>
            <a:ext cx="2006600" cy="556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250" spc="-50" dirty="0">
                <a:latin typeface="PMingLiU"/>
                <a:cs typeface="PMingLiU"/>
              </a:rPr>
              <a:t>在测</a:t>
            </a:r>
            <a:r>
              <a:rPr sz="1300" spc="-110" dirty="0">
                <a:latin typeface="Microsoft JhengHei"/>
                <a:cs typeface="Microsoft JhengHei"/>
              </a:rPr>
              <a:t>试报告中</a:t>
            </a:r>
            <a:r>
              <a:rPr sz="1250" spc="-50" dirty="0">
                <a:latin typeface="PMingLiU"/>
                <a:cs typeface="PMingLiU"/>
              </a:rPr>
              <a:t>添</a:t>
            </a:r>
            <a:r>
              <a:rPr sz="1300" spc="-110" dirty="0">
                <a:latin typeface="Microsoft JhengHei"/>
                <a:cs typeface="Microsoft JhengHei"/>
              </a:rPr>
              <a:t>加</a:t>
            </a:r>
            <a:r>
              <a:rPr sz="1250" spc="-50" dirty="0">
                <a:latin typeface="PMingLiU"/>
                <a:cs typeface="PMingLiU"/>
              </a:rPr>
              <a:t>图</a:t>
            </a:r>
            <a:r>
              <a:rPr sz="1300" spc="-100" dirty="0">
                <a:latin typeface="Microsoft JhengHei"/>
                <a:cs typeface="Microsoft JhengHei"/>
              </a:rPr>
              <a:t>⽚或视频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250" spc="-50" dirty="0">
                <a:latin typeface="PMingLiU"/>
                <a:cs typeface="PMingLiU"/>
              </a:rPr>
              <a:t>在测</a:t>
            </a:r>
            <a:r>
              <a:rPr sz="1300" spc="-110" dirty="0">
                <a:latin typeface="Microsoft JhengHei"/>
                <a:cs typeface="Microsoft JhengHei"/>
              </a:rPr>
              <a:t>试报告</a:t>
            </a:r>
            <a:r>
              <a:rPr sz="1250" spc="-50" dirty="0">
                <a:latin typeface="Microsoft JhengHei"/>
                <a:cs typeface="Microsoft JhengHei"/>
              </a:rPr>
              <a:t>⾥</a:t>
            </a:r>
            <a:r>
              <a:rPr sz="1300" spc="-110" dirty="0">
                <a:latin typeface="Microsoft JhengHei"/>
                <a:cs typeface="Microsoft JhengHei"/>
              </a:rPr>
              <a:t>附加</a:t>
            </a:r>
            <a:r>
              <a:rPr sz="1250" spc="-50" dirty="0">
                <a:latin typeface="PMingLiU"/>
                <a:cs typeface="PMingLiU"/>
              </a:rPr>
              <a:t>图</a:t>
            </a:r>
            <a:r>
              <a:rPr sz="1300" spc="-50" dirty="0">
                <a:latin typeface="Microsoft JhengHei"/>
                <a:cs typeface="Microsoft JhengHei"/>
              </a:rPr>
              <a:t>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199" y="28126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31079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6534149" cy="2190749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9599" y="4381468"/>
            <a:ext cx="6534150" cy="742950"/>
            <a:chOff x="609599" y="4381468"/>
            <a:chExt cx="6534150" cy="742950"/>
          </a:xfrm>
        </p:grpSpPr>
        <p:sp>
          <p:nvSpPr>
            <p:cNvPr id="8" name="object 8"/>
            <p:cNvSpPr/>
            <p:nvPr/>
          </p:nvSpPr>
          <p:spPr>
            <a:xfrm>
              <a:off x="614362" y="4386230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01"/>
                  </a:lnTo>
                  <a:lnTo>
                    <a:pt x="9764" y="9744"/>
                  </a:lnTo>
                  <a:lnTo>
                    <a:pt x="12890" y="6619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619"/>
                  </a:lnTo>
                  <a:lnTo>
                    <a:pt x="6514860" y="9744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453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640"/>
                  </a:lnTo>
                  <a:lnTo>
                    <a:pt x="0" y="704478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24" y="439101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31"/>
                  </a:lnTo>
                  <a:lnTo>
                    <a:pt x="23473" y="282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24" y="474340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66191" y="45565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962774" y="4514809"/>
              <a:ext cx="9525" cy="152400"/>
            </a:xfrm>
            <a:custGeom>
              <a:avLst/>
              <a:gdLst/>
              <a:ahLst/>
              <a:cxnLst/>
              <a:rect l="l" t="t" r="r" b="b"/>
              <a:pathLst>
                <a:path w="9525" h="152400">
                  <a:moveTo>
                    <a:pt x="9524" y="152399"/>
                  </a:moveTo>
                  <a:lnTo>
                    <a:pt x="0" y="152399"/>
                  </a:lnTo>
                  <a:lnTo>
                    <a:pt x="0" y="0"/>
                  </a:lnTo>
                  <a:lnTo>
                    <a:pt x="9524" y="0"/>
                  </a:lnTo>
                  <a:lnTo>
                    <a:pt x="9524" y="152399"/>
                  </a:lnTo>
                  <a:close/>
                </a:path>
              </a:pathLst>
            </a:custGeom>
            <a:solidFill>
              <a:srgbClr val="000000">
                <a:alpha val="587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609599" y="5238718"/>
            <a:ext cx="6534150" cy="933450"/>
            <a:chOff x="609599" y="5238718"/>
            <a:chExt cx="6534150" cy="933450"/>
          </a:xfrm>
        </p:grpSpPr>
        <p:sp>
          <p:nvSpPr>
            <p:cNvPr id="14" name="object 14"/>
            <p:cNvSpPr/>
            <p:nvPr/>
          </p:nvSpPr>
          <p:spPr>
            <a:xfrm>
              <a:off x="614362" y="5243480"/>
              <a:ext cx="6524625" cy="923925"/>
            </a:xfrm>
            <a:custGeom>
              <a:avLst/>
              <a:gdLst/>
              <a:ahLst/>
              <a:cxnLst/>
              <a:rect l="l" t="t" r="r" b="b"/>
              <a:pathLst>
                <a:path w="6524625" h="923925">
                  <a:moveTo>
                    <a:pt x="0" y="890587"/>
                  </a:moveTo>
                  <a:lnTo>
                    <a:pt x="0" y="33337"/>
                  </a:lnTo>
                  <a:lnTo>
                    <a:pt x="0" y="28794"/>
                  </a:lnTo>
                  <a:lnTo>
                    <a:pt x="845" y="24555"/>
                  </a:lnTo>
                  <a:lnTo>
                    <a:pt x="2537" y="20459"/>
                  </a:lnTo>
                  <a:lnTo>
                    <a:pt x="4229" y="16373"/>
                  </a:lnTo>
                  <a:lnTo>
                    <a:pt x="6638" y="12801"/>
                  </a:lnTo>
                  <a:lnTo>
                    <a:pt x="9764" y="9744"/>
                  </a:lnTo>
                  <a:lnTo>
                    <a:pt x="12890" y="6553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53"/>
                  </a:lnTo>
                  <a:lnTo>
                    <a:pt x="6514860" y="9744"/>
                  </a:lnTo>
                  <a:lnTo>
                    <a:pt x="6517986" y="12801"/>
                  </a:lnTo>
                  <a:lnTo>
                    <a:pt x="6524624" y="33337"/>
                  </a:lnTo>
                  <a:lnTo>
                    <a:pt x="6524624" y="890587"/>
                  </a:lnTo>
                  <a:lnTo>
                    <a:pt x="6499959" y="922953"/>
                  </a:lnTo>
                  <a:lnTo>
                    <a:pt x="6491287" y="923924"/>
                  </a:lnTo>
                  <a:lnTo>
                    <a:pt x="33337" y="923924"/>
                  </a:lnTo>
                  <a:lnTo>
                    <a:pt x="845" y="899140"/>
                  </a:lnTo>
                  <a:lnTo>
                    <a:pt x="0" y="894978"/>
                  </a:lnTo>
                  <a:lnTo>
                    <a:pt x="0" y="8905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19124" y="5248267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31"/>
                  </a:lnTo>
                  <a:lnTo>
                    <a:pt x="23473" y="282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6"/>
            <p:cNvSpPr/>
            <p:nvPr/>
          </p:nvSpPr>
          <p:spPr>
            <a:xfrm>
              <a:off x="619124" y="560065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66191" y="54137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8"/>
          <p:cNvSpPr txBox="1"/>
          <p:nvPr/>
        </p:nvSpPr>
        <p:spPr>
          <a:xfrm>
            <a:off x="596899" y="4461947"/>
            <a:ext cx="6530975" cy="451866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634990">
              <a:lnSpc>
                <a:spcPct val="100000"/>
              </a:lnSpc>
              <a:spcBef>
                <a:spcPts val="90"/>
              </a:spcBef>
            </a:pPr>
            <a:r>
              <a:rPr sz="1150" spc="-30" dirty="0">
                <a:solidFill>
                  <a:srgbClr val="8B8B8B"/>
                </a:solidFill>
                <a:latin typeface="Arial"/>
                <a:cs typeface="Arial"/>
              </a:rPr>
              <a:t>Plain</a:t>
            </a:r>
            <a:r>
              <a:rPr sz="1150" spc="-45" dirty="0">
                <a:solidFill>
                  <a:srgbClr val="8B8B8B"/>
                </a:solidFill>
                <a:latin typeface="Arial"/>
                <a:cs typeface="Arial"/>
              </a:rPr>
              <a:t> </a:t>
            </a:r>
            <a:r>
              <a:rPr sz="1150" spc="-20" dirty="0">
                <a:solidFill>
                  <a:srgbClr val="8B8B8B"/>
                </a:solidFill>
                <a:latin typeface="Arial"/>
                <a:cs typeface="Arial"/>
              </a:rPr>
              <a:t>Text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spcBef>
                <a:spcPts val="5"/>
              </a:spcBef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allure.attach.file("image.png",</a:t>
            </a:r>
            <a:r>
              <a:rPr sz="1050" spc="19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attachment_type=allure.attachment_type.PNG)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</a:pP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160"/>
              </a:spcBef>
            </a:pPr>
            <a:endParaRPr sz="1050">
              <a:latin typeface="Courier New"/>
              <a:cs typeface="Courier New"/>
            </a:endParaRPr>
          </a:p>
          <a:p>
            <a:pPr marL="5634990">
              <a:lnSpc>
                <a:spcPct val="100000"/>
              </a:lnSpc>
            </a:pPr>
            <a:r>
              <a:rPr sz="1150" spc="-30" dirty="0">
                <a:solidFill>
                  <a:srgbClr val="8B8B8B"/>
                </a:solidFill>
                <a:latin typeface="Arial"/>
                <a:cs typeface="Arial"/>
              </a:rPr>
              <a:t>Plain</a:t>
            </a:r>
            <a:r>
              <a:rPr sz="1150" spc="-45" dirty="0">
                <a:solidFill>
                  <a:srgbClr val="8B8B8B"/>
                </a:solidFill>
                <a:latin typeface="Arial"/>
                <a:cs typeface="Arial"/>
              </a:rPr>
              <a:t> </a:t>
            </a:r>
            <a:r>
              <a:rPr sz="1150" spc="-20" dirty="0">
                <a:solidFill>
                  <a:srgbClr val="8B8B8B"/>
                </a:solidFill>
                <a:latin typeface="Arial"/>
                <a:cs typeface="Arial"/>
              </a:rPr>
              <a:t>Text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10"/>
              </a:spcBef>
            </a:pPr>
            <a:endParaRPr sz="1050">
              <a:latin typeface="Arial"/>
              <a:cs typeface="Arial"/>
            </a:endParaRPr>
          </a:p>
          <a:p>
            <a:pPr marL="483234" indent="-318135">
              <a:lnSpc>
                <a:spcPct val="100000"/>
              </a:lnSpc>
              <a:buClr>
                <a:srgbClr val="6B6B6B"/>
              </a:buClr>
              <a:buAutoNum type="arabicPlain"/>
              <a:tabLst>
                <a:tab pos="483234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allure.attach.file("video.mp4",</a:t>
            </a:r>
            <a:r>
              <a:rPr sz="1050" spc="12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name="</a:t>
            </a:r>
            <a:r>
              <a:rPr sz="1100" spc="-55" dirty="0">
                <a:solidFill>
                  <a:srgbClr val="363636"/>
                </a:solidFill>
                <a:latin typeface="Microsoft JhengHei"/>
                <a:cs typeface="Microsoft JhengHei"/>
              </a:rPr>
              <a:t>视频</a:t>
            </a:r>
            <a:r>
              <a:rPr sz="1050" spc="10" dirty="0">
                <a:solidFill>
                  <a:srgbClr val="363636"/>
                </a:solidFill>
                <a:latin typeface="Courier New"/>
                <a:cs typeface="Courier New"/>
              </a:rPr>
              <a:t>", \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29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attachment_type=allure.attachment_type.MP4)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修订：</a:t>
            </a:r>
            <a:r>
              <a:rPr sz="1300" spc="-10" dirty="0">
                <a:solidFill>
                  <a:srgbClr val="117CED"/>
                </a:solidFill>
                <a:latin typeface="Arial"/>
                <a:cs typeface="Arial"/>
                <a:hlinkClick r:id="rId3"/>
              </a:rPr>
              <a:t>https://blog.csdn.net/u010698107/article/details/111416173</a:t>
            </a:r>
            <a:endParaRPr sz="1300">
              <a:latin typeface="Arial"/>
              <a:cs typeface="Arial"/>
            </a:endParaRPr>
          </a:p>
          <a:p>
            <a:pPr marL="12700" marR="1276985">
              <a:lnSpc>
                <a:spcPct val="129800"/>
              </a:lnSpc>
              <a:spcBef>
                <a:spcPts val="600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  <a:hlinkClick r:id="rId4"/>
              </a:rPr>
              <a:t>python</a:t>
            </a:r>
            <a:r>
              <a:rPr sz="1300" spc="-65" dirty="0">
                <a:solidFill>
                  <a:srgbClr val="252525"/>
                </a:solidFill>
                <a:latin typeface="Arial"/>
                <a:cs typeface="Arial"/>
                <a:hlinkClick r:id="rId4"/>
              </a:rPr>
              <a:t> </a:t>
            </a:r>
            <a:r>
              <a:rPr sz="1300" spc="-45" dirty="0">
                <a:solidFill>
                  <a:srgbClr val="252525"/>
                </a:solidFill>
                <a:latin typeface="Microsoft JhengHei"/>
                <a:cs typeface="Microsoft JhengHei"/>
                <a:hlinkClick r:id="rId4"/>
              </a:rPr>
              <a:t>反射 </a:t>
            </a:r>
            <a:r>
              <a:rPr sz="1300" spc="-20" dirty="0">
                <a:solidFill>
                  <a:srgbClr val="117CED"/>
                </a:solidFill>
                <a:latin typeface="Arial"/>
                <a:cs typeface="Arial"/>
                <a:hlinkClick r:id="rId4"/>
              </a:rPr>
              <a:t>https://blog.csdn.net/u010698107/article/details/117600196? spm=1001.2014.3001.5502</a:t>
            </a:r>
            <a:endParaRPr sz="13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60"/>
              </a:spcBef>
            </a:pPr>
            <a:endParaRPr sz="1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1600" dirty="0">
                <a:solidFill>
                  <a:srgbClr val="252525"/>
                </a:solidFill>
                <a:latin typeface="Arial"/>
                <a:cs typeface="Arial"/>
              </a:rPr>
              <a:t>6.7</a:t>
            </a:r>
            <a:r>
              <a:rPr sz="1600" spc="49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550" spc="-70" dirty="0">
                <a:solidFill>
                  <a:srgbClr val="252525"/>
                </a:solidFill>
                <a:latin typeface="PMingLiU"/>
                <a:cs typeface="PMingLiU"/>
              </a:rPr>
              <a:t>配置</a:t>
            </a:r>
            <a:r>
              <a:rPr sz="1600" spc="-120" dirty="0">
                <a:solidFill>
                  <a:srgbClr val="252525"/>
                </a:solidFill>
                <a:latin typeface="Microsoft JhengHei"/>
                <a:cs typeface="Microsoft JhengHei"/>
              </a:rPr>
              <a:t>⽂</a:t>
            </a:r>
            <a:r>
              <a:rPr sz="1600" spc="-50" dirty="0">
                <a:solidFill>
                  <a:srgbClr val="252525"/>
                </a:solidFill>
                <a:latin typeface="PMingLiU"/>
                <a:cs typeface="PMingLiU"/>
              </a:rPr>
              <a:t>件</a:t>
            </a:r>
            <a:endParaRPr sz="16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530"/>
              </a:spcBef>
            </a:pPr>
            <a:r>
              <a:rPr sz="1300" spc="-25" dirty="0">
                <a:solidFill>
                  <a:srgbClr val="4D4D4D"/>
                </a:solidFill>
                <a:latin typeface="Arial"/>
                <a:cs typeface="Arial"/>
              </a:rPr>
              <a:t>pytest.ini</a:t>
            </a:r>
            <a:r>
              <a:rPr sz="1300" spc="-25" dirty="0">
                <a:solidFill>
                  <a:srgbClr val="4D4D4D"/>
                </a:solidFill>
                <a:latin typeface="Microsoft JhengHei"/>
                <a:cs typeface="Microsoft JhengHei"/>
              </a:rPr>
              <a:t>：</a:t>
            </a:r>
            <a:r>
              <a:rPr sz="1300" spc="-25" dirty="0">
                <a:solidFill>
                  <a:srgbClr val="4D4D4D"/>
                </a:solidFill>
                <a:latin typeface="Arial"/>
                <a:cs typeface="Arial"/>
              </a:rPr>
              <a:t>pytest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主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配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置⽂件，可以改变</a:t>
            </a:r>
            <a:r>
              <a:rPr sz="1300" spc="-20" dirty="0">
                <a:solidFill>
                  <a:srgbClr val="4D4D4D"/>
                </a:solidFill>
                <a:latin typeface="Arial"/>
                <a:cs typeface="Arial"/>
              </a:rPr>
              <a:t>pytest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的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默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认⾏为，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有很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多可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配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置的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选</a:t>
            </a:r>
            <a:r>
              <a:rPr sz="1300" spc="-80" dirty="0">
                <a:solidFill>
                  <a:srgbClr val="4D4D4D"/>
                </a:solidFill>
                <a:latin typeface="Microsoft JhengHei"/>
                <a:cs typeface="Microsoft JhengHei"/>
              </a:rPr>
              <a:t>项，</a:t>
            </a:r>
            <a:endParaRPr sz="1300">
              <a:latin typeface="Microsoft JhengHei"/>
              <a:cs typeface="Microsoft JhengHei"/>
            </a:endParaRPr>
          </a:p>
          <a:p>
            <a:pPr marL="12700" marR="90805">
              <a:lnSpc>
                <a:spcPct val="129800"/>
              </a:lnSpc>
              <a:spcBef>
                <a:spcPts val="600"/>
              </a:spcBef>
            </a:pPr>
            <a:r>
              <a:rPr sz="1300" spc="-20" dirty="0">
                <a:solidFill>
                  <a:srgbClr val="4D4D4D"/>
                </a:solidFill>
                <a:latin typeface="Arial"/>
                <a:cs typeface="Arial"/>
              </a:rPr>
              <a:t>markers</a:t>
            </a:r>
            <a:r>
              <a:rPr sz="1300" spc="-2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作⽤：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试⽤例中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添</a:t>
            </a:r>
            <a:r>
              <a:rPr sz="1300" spc="-40" dirty="0">
                <a:solidFill>
                  <a:srgbClr val="4D4D4D"/>
                </a:solidFill>
                <a:latin typeface="Microsoft JhengHei"/>
                <a:cs typeface="Microsoft JhengHei"/>
              </a:rPr>
              <a:t>加了 </a:t>
            </a:r>
            <a:r>
              <a:rPr sz="1300" spc="-45" dirty="0">
                <a:solidFill>
                  <a:srgbClr val="4D4D4D"/>
                </a:solidFill>
                <a:latin typeface="Arial"/>
                <a:cs typeface="Arial"/>
              </a:rPr>
              <a:t>@pytest.mark.smoke 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装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饰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器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，如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果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不</a:t>
            </a:r>
            <a:r>
              <a:rPr sz="1250" spc="-50" dirty="0">
                <a:solidFill>
                  <a:srgbClr val="4D4D4D"/>
                </a:solidFill>
                <a:latin typeface="PMingLiU"/>
                <a:cs typeface="PMingLiU"/>
              </a:rPr>
              <a:t>添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加</a:t>
            </a:r>
            <a:r>
              <a:rPr sz="1300" spc="-40" dirty="0">
                <a:solidFill>
                  <a:srgbClr val="4D4D4D"/>
                </a:solidFill>
                <a:latin typeface="Arial"/>
                <a:cs typeface="Arial"/>
              </a:rPr>
              <a:t>marks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选</a:t>
            </a:r>
            <a:r>
              <a:rPr sz="1300" spc="-95" dirty="0">
                <a:solidFill>
                  <a:srgbClr val="4D4D4D"/>
                </a:solidFill>
                <a:latin typeface="Microsoft JhengHei"/>
                <a:cs typeface="Microsoft JhengHei"/>
              </a:rPr>
              <a:t>项的话，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就会报</a:t>
            </a:r>
            <a:r>
              <a:rPr sz="1300" spc="-10" dirty="0">
                <a:solidFill>
                  <a:srgbClr val="4D4D4D"/>
                </a:solidFill>
                <a:latin typeface="Arial"/>
                <a:cs typeface="Arial"/>
              </a:rPr>
              <a:t>warnings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" dirty="0">
                <a:solidFill>
                  <a:srgbClr val="4D4D4D"/>
                </a:solidFill>
                <a:latin typeface="Arial"/>
                <a:cs typeface="Arial"/>
              </a:rPr>
              <a:t>#python</a:t>
            </a:r>
            <a:r>
              <a:rPr sz="1300" spc="-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4D4D4D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m</a:t>
            </a:r>
            <a:r>
              <a:rPr sz="1300" spc="-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4D4D4D"/>
                </a:solidFill>
                <a:latin typeface="Arial"/>
                <a:cs typeface="Arial"/>
              </a:rPr>
              <a:t>pytest</a:t>
            </a:r>
            <a:r>
              <a:rPr sz="1300" spc="-35" dirty="0">
                <a:solidFill>
                  <a:srgbClr val="4D4D4D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4D4D4D"/>
                </a:solidFill>
                <a:latin typeface="Arial"/>
                <a:cs typeface="Arial"/>
              </a:rPr>
              <a:t>--</a:t>
            </a:r>
            <a:r>
              <a:rPr sz="1300" spc="-10" dirty="0">
                <a:solidFill>
                  <a:srgbClr val="4D4D4D"/>
                </a:solidFill>
                <a:latin typeface="Arial"/>
                <a:cs typeface="Arial"/>
              </a:rPr>
              <a:t>markers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62774" y="536253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92</a:t>
            </a:fld>
            <a:endParaRPr spc="-25" dirty="0"/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870555"/>
            <a:ext cx="3302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endParaRPr sz="1300">
              <a:latin typeface="Microsoft JhengHei"/>
              <a:cs typeface="Microsoft JhengHei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5372099" cy="2305049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14362" y="3224180"/>
            <a:ext cx="6524625" cy="3209925"/>
          </a:xfrm>
          <a:custGeom>
            <a:avLst/>
            <a:gdLst/>
            <a:ahLst/>
            <a:cxnLst/>
            <a:rect l="l" t="t" r="r" b="b"/>
            <a:pathLst>
              <a:path w="6524625" h="3209925">
                <a:moveTo>
                  <a:pt x="0" y="3176587"/>
                </a:moveTo>
                <a:lnTo>
                  <a:pt x="0" y="33337"/>
                </a:lnTo>
                <a:lnTo>
                  <a:pt x="0" y="28794"/>
                </a:lnTo>
                <a:lnTo>
                  <a:pt x="845" y="24555"/>
                </a:lnTo>
                <a:lnTo>
                  <a:pt x="2537" y="20459"/>
                </a:lnTo>
                <a:lnTo>
                  <a:pt x="4229" y="16373"/>
                </a:lnTo>
                <a:lnTo>
                  <a:pt x="6638" y="12801"/>
                </a:lnTo>
                <a:lnTo>
                  <a:pt x="9764" y="9744"/>
                </a:lnTo>
                <a:lnTo>
                  <a:pt x="12890" y="6553"/>
                </a:lnTo>
                <a:lnTo>
                  <a:pt x="16495" y="4171"/>
                </a:lnTo>
                <a:lnTo>
                  <a:pt x="20579" y="2457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04043" y="2457"/>
                </a:lnTo>
                <a:lnTo>
                  <a:pt x="6508127" y="4171"/>
                </a:lnTo>
                <a:lnTo>
                  <a:pt x="6511733" y="6553"/>
                </a:lnTo>
                <a:lnTo>
                  <a:pt x="6514860" y="9744"/>
                </a:lnTo>
                <a:lnTo>
                  <a:pt x="6517986" y="12801"/>
                </a:lnTo>
                <a:lnTo>
                  <a:pt x="6524624" y="33337"/>
                </a:lnTo>
                <a:lnTo>
                  <a:pt x="6524624" y="3176587"/>
                </a:lnTo>
                <a:lnTo>
                  <a:pt x="6524623" y="3180978"/>
                </a:lnTo>
                <a:lnTo>
                  <a:pt x="6523778" y="3185140"/>
                </a:lnTo>
                <a:lnTo>
                  <a:pt x="6522086" y="3189236"/>
                </a:lnTo>
                <a:lnTo>
                  <a:pt x="6520394" y="3193332"/>
                </a:lnTo>
                <a:lnTo>
                  <a:pt x="6504044" y="3207248"/>
                </a:lnTo>
                <a:lnTo>
                  <a:pt x="6499959" y="3208953"/>
                </a:lnTo>
                <a:lnTo>
                  <a:pt x="6495707" y="3209848"/>
                </a:lnTo>
                <a:lnTo>
                  <a:pt x="6491287" y="3209924"/>
                </a:lnTo>
                <a:lnTo>
                  <a:pt x="33337" y="3209924"/>
                </a:lnTo>
                <a:lnTo>
                  <a:pt x="28916" y="3209848"/>
                </a:lnTo>
                <a:lnTo>
                  <a:pt x="24664" y="3208953"/>
                </a:lnTo>
                <a:lnTo>
                  <a:pt x="20579" y="3207248"/>
                </a:lnTo>
                <a:lnTo>
                  <a:pt x="16495" y="3205609"/>
                </a:lnTo>
                <a:lnTo>
                  <a:pt x="0" y="3180978"/>
                </a:lnTo>
                <a:lnTo>
                  <a:pt x="0" y="3176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96899" y="3642995"/>
            <a:ext cx="3467100" cy="3442335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56324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563245" algn="l"/>
                <a:tab pos="1205865" algn="l"/>
              </a:tabLst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import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	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pytest</a:t>
            </a:r>
            <a:endParaRPr sz="1050">
              <a:latin typeface="Courier New"/>
              <a:cs typeface="Courier New"/>
            </a:endParaRPr>
          </a:p>
          <a:p>
            <a:pPr marL="563245" indent="-31813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56324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class</a:t>
            </a:r>
            <a:r>
              <a:rPr sz="1050" spc="3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TestDemo: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84555" algn="l"/>
              </a:tabLst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@pytest.mark.smoke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8455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test01(self):</a:t>
            </a:r>
            <a:endParaRPr sz="1050">
              <a:latin typeface="Courier New"/>
              <a:cs typeface="Courier New"/>
            </a:endParaRPr>
          </a:p>
          <a:p>
            <a:pPr marL="1205865" indent="-9607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20586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print</a:t>
            </a:r>
            <a:r>
              <a:rPr sz="1050" spc="30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("daniu")</a:t>
            </a:r>
            <a:endParaRPr sz="1050">
              <a:latin typeface="Courier New"/>
              <a:cs typeface="Courier New"/>
            </a:endParaRPr>
          </a:p>
          <a:p>
            <a:pPr marL="1205865" indent="-9607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20586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assert</a:t>
            </a:r>
            <a:r>
              <a:rPr sz="1050" spc="3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20" dirty="0">
                <a:solidFill>
                  <a:srgbClr val="363636"/>
                </a:solidFill>
                <a:latin typeface="Courier New"/>
                <a:cs typeface="Courier New"/>
              </a:rPr>
              <a:t>True</a:t>
            </a:r>
            <a:endParaRPr sz="1050">
              <a:latin typeface="Courier New"/>
              <a:cs typeface="Courier New"/>
            </a:endParaRPr>
          </a:p>
          <a:p>
            <a:pPr marL="884555" indent="-6394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88455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test02(self):</a:t>
            </a:r>
            <a:endParaRPr sz="1050">
              <a:latin typeface="Courier New"/>
              <a:cs typeface="Courier New"/>
            </a:endParaRPr>
          </a:p>
          <a:p>
            <a:pPr marL="1205865" indent="-9607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120586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assert</a:t>
            </a:r>
            <a:r>
              <a:rPr sz="1050" spc="3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False</a:t>
            </a:r>
            <a:endParaRPr sz="1050">
              <a:latin typeface="Courier New"/>
              <a:cs typeface="Courier New"/>
            </a:endParaRPr>
          </a:p>
          <a:p>
            <a:pPr marL="245110">
              <a:lnSpc>
                <a:spcPct val="100000"/>
              </a:lnSpc>
              <a:spcBef>
                <a:spcPts val="240"/>
              </a:spcBef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9</a:t>
            </a:r>
            <a:endParaRPr sz="1050">
              <a:latin typeface="Courier New"/>
              <a:cs typeface="Courier New"/>
            </a:endParaRPr>
          </a:p>
          <a:p>
            <a:pPr marL="884555" indent="-7194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0"/>
              <a:tabLst>
                <a:tab pos="884555" algn="l"/>
              </a:tabLst>
            </a:pP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@pytest.mark.get</a:t>
            </a:r>
            <a:endParaRPr sz="1050">
              <a:latin typeface="Courier New"/>
              <a:cs typeface="Courier New"/>
            </a:endParaRPr>
          </a:p>
          <a:p>
            <a:pPr marL="884555" indent="-7194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0"/>
              <a:tabLst>
                <a:tab pos="88455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test03(self):</a:t>
            </a:r>
            <a:endParaRPr sz="1050">
              <a:latin typeface="Courier New"/>
              <a:cs typeface="Courier New"/>
            </a:endParaRPr>
          </a:p>
          <a:p>
            <a:pPr marL="1205865" indent="-104076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0"/>
              <a:tabLst>
                <a:tab pos="120586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assert</a:t>
            </a:r>
            <a:r>
              <a:rPr sz="1050" spc="35" dirty="0">
                <a:solidFill>
                  <a:srgbClr val="363636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False</a:t>
            </a:r>
            <a:endParaRPr sz="1050">
              <a:latin typeface="Courier New"/>
              <a:cs typeface="Courier New"/>
            </a:endParaRPr>
          </a:p>
          <a:p>
            <a:pPr marL="563245" indent="-39814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0"/>
              <a:tabLst>
                <a:tab pos="563245" algn="l"/>
                <a:tab pos="964565" algn="l"/>
                <a:tab pos="1477645" algn="l"/>
                <a:tab pos="1928495" algn="l"/>
                <a:tab pos="240982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if </a:t>
            </a:r>
            <a:r>
              <a:rPr sz="1050" u="sng" dirty="0">
                <a:solidFill>
                  <a:srgbClr val="363636"/>
                </a:solidFill>
                <a:uFill>
                  <a:solidFill>
                    <a:srgbClr val="353535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363636"/>
                </a:solidFill>
                <a:latin typeface="Courier New"/>
                <a:cs typeface="Courier New"/>
              </a:rPr>
              <a:t>name</a:t>
            </a:r>
            <a:r>
              <a:rPr sz="1050" u="sng" dirty="0">
                <a:solidFill>
                  <a:srgbClr val="363636"/>
                </a:solidFill>
                <a:uFill>
                  <a:solidFill>
                    <a:srgbClr val="353535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dirty="0">
                <a:solidFill>
                  <a:srgbClr val="363636"/>
                </a:solidFill>
                <a:latin typeface="Times New Roman"/>
                <a:cs typeface="Times New Roman"/>
              </a:rPr>
              <a:t> </a:t>
            </a: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=="</a:t>
            </a:r>
            <a:r>
              <a:rPr sz="1050" u="sng" dirty="0">
                <a:solidFill>
                  <a:srgbClr val="363636"/>
                </a:solidFill>
                <a:uFill>
                  <a:solidFill>
                    <a:srgbClr val="353535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0" dirty="0">
                <a:solidFill>
                  <a:srgbClr val="363636"/>
                </a:solidFill>
                <a:latin typeface="Courier New"/>
                <a:cs typeface="Courier New"/>
              </a:rPr>
              <a:t>main</a:t>
            </a:r>
            <a:r>
              <a:rPr sz="1050" u="sng" dirty="0">
                <a:solidFill>
                  <a:srgbClr val="363636"/>
                </a:solidFill>
                <a:uFill>
                  <a:solidFill>
                    <a:srgbClr val="353535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050" spc="-25" dirty="0">
                <a:solidFill>
                  <a:srgbClr val="363636"/>
                </a:solidFill>
                <a:latin typeface="Courier New"/>
                <a:cs typeface="Courier New"/>
              </a:rPr>
              <a:t>":</a:t>
            </a:r>
            <a:endParaRPr sz="1050">
              <a:latin typeface="Courier New"/>
              <a:cs typeface="Courier New"/>
            </a:endParaRPr>
          </a:p>
          <a:p>
            <a:pPr marL="884555" indent="-719455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 startAt="10"/>
              <a:tabLst>
                <a:tab pos="884555" algn="l"/>
              </a:tabLst>
            </a:pPr>
            <a:r>
              <a:rPr sz="1050" dirty="0">
                <a:solidFill>
                  <a:srgbClr val="363636"/>
                </a:solidFill>
                <a:latin typeface="Courier New"/>
                <a:cs typeface="Courier New"/>
              </a:rPr>
              <a:t>pytest.main(["-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v","test_02.py"])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525"/>
              </a:spcBef>
            </a:pPr>
            <a:endParaRPr sz="1050">
              <a:latin typeface="Courier New"/>
              <a:cs typeface="Courier New"/>
            </a:endParaRPr>
          </a:p>
          <a:p>
            <a:pPr marL="12700">
              <a:lnSpc>
                <a:spcPct val="100000"/>
              </a:lnSpc>
            </a:pP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⾏：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#python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get</a:t>
            </a:r>
            <a:endParaRPr sz="1300">
              <a:latin typeface="Arial"/>
              <a:cs typeface="Arial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19124" y="3228968"/>
            <a:ext cx="6515100" cy="361950"/>
            <a:chOff x="619124" y="3228968"/>
            <a:chExt cx="6515100" cy="361950"/>
          </a:xfrm>
        </p:grpSpPr>
        <p:sp>
          <p:nvSpPr>
            <p:cNvPr id="7" name="object 7"/>
            <p:cNvSpPr/>
            <p:nvPr/>
          </p:nvSpPr>
          <p:spPr>
            <a:xfrm>
              <a:off x="619124" y="3228968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31"/>
                  </a:lnTo>
                  <a:lnTo>
                    <a:pt x="23473" y="2821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5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19124" y="3581359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2391" y="3384956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219328" y="3290372"/>
            <a:ext cx="641985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0" dirty="0">
                <a:solidFill>
                  <a:srgbClr val="8B8B8B"/>
                </a:solidFill>
                <a:latin typeface="Arial"/>
                <a:cs typeface="Arial"/>
              </a:rPr>
              <a:t>Plain</a:t>
            </a:r>
            <a:r>
              <a:rPr sz="1150" spc="-45" dirty="0">
                <a:solidFill>
                  <a:srgbClr val="8B8B8B"/>
                </a:solidFill>
                <a:latin typeface="Arial"/>
                <a:cs typeface="Arial"/>
              </a:rPr>
              <a:t> </a:t>
            </a:r>
            <a:r>
              <a:rPr sz="1150" spc="-20" dirty="0">
                <a:solidFill>
                  <a:srgbClr val="8B8B8B"/>
                </a:solidFill>
                <a:latin typeface="Arial"/>
                <a:cs typeface="Arial"/>
              </a:rPr>
              <a:t>Text</a:t>
            </a:r>
            <a:endParaRPr sz="115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962774" y="3343234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93</a:t>
            </a:fld>
            <a:endParaRPr spc="-25" dirty="0"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99" y="3790917"/>
            <a:ext cx="1012825" cy="200025"/>
          </a:xfrm>
          <a:prstGeom prst="rect">
            <a:avLst/>
          </a:prstGeom>
          <a:solidFill>
            <a:srgbClr val="F5D4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注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册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增</a:t>
            </a:r>
            <a:r>
              <a:rPr sz="12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加警告：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4098335"/>
            <a:ext cx="280098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addopts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=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rsxX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l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tb=short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strict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599" y="4438617"/>
            <a:ext cx="441325" cy="200025"/>
          </a:xfrm>
          <a:prstGeom prst="rect">
            <a:avLst/>
          </a:prstGeom>
          <a:solidFill>
            <a:srgbClr val="F5D4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解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释</a:t>
            </a:r>
            <a:r>
              <a:rPr sz="12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4746866"/>
            <a:ext cx="3263900" cy="21209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285" dirty="0">
                <a:latin typeface="Arial"/>
                <a:cs typeface="Arial"/>
              </a:rPr>
              <a:t>--</a:t>
            </a:r>
            <a:r>
              <a:rPr sz="1200" dirty="0">
                <a:latin typeface="Arial"/>
                <a:cs typeface="Arial"/>
              </a:rPr>
              <a:t>strict</a:t>
            </a:r>
            <a:r>
              <a:rPr sz="1200" spc="-90" dirty="0">
                <a:latin typeface="PMingLiU"/>
                <a:cs typeface="PMingLiU"/>
              </a:rPr>
              <a:t>选</a:t>
            </a:r>
            <a:r>
              <a:rPr sz="1200" spc="-90" dirty="0">
                <a:latin typeface="Microsoft JhengHei"/>
                <a:cs typeface="Microsoft JhengHei"/>
              </a:rPr>
              <a:t>项表</a:t>
            </a:r>
            <a:r>
              <a:rPr sz="1200" spc="-90" dirty="0">
                <a:latin typeface="PMingLiU"/>
                <a:cs typeface="PMingLiU"/>
              </a:rPr>
              <a:t>示禁</a:t>
            </a:r>
            <a:r>
              <a:rPr sz="1200" spc="-90" dirty="0">
                <a:latin typeface="Microsoft JhengHei"/>
                <a:cs typeface="Microsoft JhengHei"/>
              </a:rPr>
              <a:t>⽌使⽤</a:t>
            </a:r>
            <a:r>
              <a:rPr sz="1200" spc="-90" dirty="0">
                <a:latin typeface="PMingLiU"/>
                <a:cs typeface="PMingLiU"/>
              </a:rPr>
              <a:t>未在</a:t>
            </a:r>
            <a:r>
              <a:rPr sz="1200" spc="-10" dirty="0">
                <a:latin typeface="Arial"/>
                <a:cs typeface="Arial"/>
              </a:rPr>
              <a:t>ini</a:t>
            </a:r>
            <a:r>
              <a:rPr sz="1200" spc="-90" dirty="0">
                <a:latin typeface="Microsoft JhengHei"/>
                <a:cs typeface="Microsoft JhengHei"/>
              </a:rPr>
              <a:t>⽂件中</a:t>
            </a:r>
            <a:r>
              <a:rPr sz="1200" spc="-90" dirty="0">
                <a:latin typeface="PMingLiU"/>
                <a:cs typeface="PMingLiU"/>
              </a:rPr>
              <a:t>注</a:t>
            </a:r>
            <a:r>
              <a:rPr sz="1200" spc="-90" dirty="0">
                <a:latin typeface="Microsoft JhengHei"/>
                <a:cs typeface="Microsoft JhengHei"/>
              </a:rPr>
              <a:t>册的</a:t>
            </a:r>
            <a:r>
              <a:rPr sz="1200" spc="-90" dirty="0">
                <a:latin typeface="PMingLiU"/>
                <a:cs typeface="PMingLiU"/>
              </a:rPr>
              <a:t>标</a:t>
            </a:r>
            <a:r>
              <a:rPr sz="1200" spc="-50" dirty="0">
                <a:latin typeface="Microsoft JhengHei"/>
                <a:cs typeface="Microsoft JhengHei"/>
              </a:rPr>
              <a:t>记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599" y="5086317"/>
            <a:ext cx="441325" cy="200025"/>
          </a:xfrm>
          <a:prstGeom prst="rect">
            <a:avLst/>
          </a:prstGeom>
          <a:solidFill>
            <a:srgbClr val="F5D480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200" spc="-75" dirty="0">
                <a:solidFill>
                  <a:srgbClr val="252525"/>
                </a:solidFill>
                <a:latin typeface="Microsoft JhengHei"/>
                <a:cs typeface="Microsoft JhengHei"/>
              </a:rPr>
              <a:t>⾏：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6899" y="5393735"/>
            <a:ext cx="261366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#python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300" spc="55" dirty="0">
                <a:solidFill>
                  <a:srgbClr val="252525"/>
                </a:solidFill>
                <a:latin typeface="Arial"/>
                <a:cs typeface="Arial"/>
              </a:rPr>
              <a:t>strict-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markers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86147" y="5393735"/>
            <a:ext cx="473709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37047" y="5393735"/>
            <a:ext cx="177546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65" dirty="0">
                <a:solidFill>
                  <a:srgbClr val="252525"/>
                </a:solidFill>
                <a:latin typeface="Arial"/>
                <a:cs typeface="Arial"/>
              </a:rPr>
              <a:t>//.ini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中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没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使⽤</a:t>
            </a:r>
            <a:r>
              <a:rPr sz="1300" spc="-45" dirty="0">
                <a:solidFill>
                  <a:srgbClr val="252525"/>
                </a:solidFill>
                <a:latin typeface="Arial"/>
                <a:cs typeface="Arial"/>
              </a:rPr>
              <a:t>ge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作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标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记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6899" y="8652078"/>
            <a:ext cx="15494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指定不⽤访问的⽬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09599" y="9001092"/>
            <a:ext cx="1355725" cy="200025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spc="-225" dirty="0">
                <a:solidFill>
                  <a:srgbClr val="252525"/>
                </a:solidFill>
                <a:latin typeface="Arial"/>
                <a:cs typeface="Arial"/>
              </a:rPr>
              <a:t>1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所有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⽬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全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部运</a:t>
            </a:r>
            <a:r>
              <a:rPr sz="12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endParaRPr sz="1200">
              <a:latin typeface="Microsoft JhengHei"/>
              <a:cs typeface="Microsoft JhengHe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5333999" cy="3209924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5724525"/>
            <a:ext cx="5353049" cy="2505074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94</a:t>
            </a:fld>
            <a:endParaRPr spc="-25" dirty="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99" y="2028792"/>
            <a:ext cx="1717675" cy="200025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2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20" dirty="0">
                <a:solidFill>
                  <a:srgbClr val="252525"/>
                </a:solidFill>
                <a:latin typeface="Arial"/>
                <a:cs typeface="Arial"/>
              </a:rPr>
              <a:t>.ini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加⼊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指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定⽂件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夹配</a:t>
            </a:r>
            <a:r>
              <a:rPr sz="1200" spc="-60" dirty="0">
                <a:solidFill>
                  <a:srgbClr val="252525"/>
                </a:solidFill>
                <a:latin typeface="Microsoft JhengHei"/>
                <a:cs typeface="Microsoft JhengHei"/>
              </a:rPr>
              <a:t>置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2336210"/>
            <a:ext cx="2966720" cy="5486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norecursedirs</a:t>
            </a:r>
            <a:r>
              <a:rPr sz="13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=</a:t>
            </a:r>
            <a:r>
              <a:rPr sz="13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.*</a:t>
            </a:r>
            <a:r>
              <a:rPr sz="1300" spc="39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daniu</a:t>
            </a:r>
            <a:r>
              <a:rPr sz="13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*.</a:t>
            </a:r>
            <a:r>
              <a:rPr sz="13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egg</a:t>
            </a:r>
            <a:r>
              <a:rPr sz="13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dist</a:t>
            </a:r>
            <a:r>
              <a:rPr sz="1300" spc="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build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不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daniu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⽂件夹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599" y="4448142"/>
            <a:ext cx="2457450" cy="200025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3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指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定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试⽬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r>
              <a:rPr sz="1200" spc="-25" dirty="0">
                <a:solidFill>
                  <a:srgbClr val="252525"/>
                </a:solidFill>
                <a:latin typeface="Arial"/>
                <a:cs typeface="Arial"/>
              </a:rPr>
              <a:t>,.ini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⽂件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增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加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试⽬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录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4755560"/>
            <a:ext cx="192913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65" dirty="0">
                <a:solidFill>
                  <a:srgbClr val="252525"/>
                </a:solidFill>
                <a:latin typeface="Microsoft JhengHei"/>
                <a:cs typeface="Microsoft JhengHei"/>
              </a:rPr>
              <a:t>如：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testpaths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= </a:t>
            </a: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TestCases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599" y="5105367"/>
            <a:ext cx="1238250" cy="200025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4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30" dirty="0">
                <a:solidFill>
                  <a:srgbClr val="252525"/>
                </a:solidFill>
                <a:latin typeface="Arial"/>
                <a:cs typeface="Arial"/>
              </a:rPr>
              <a:t>python_classes</a:t>
            </a:r>
            <a:endParaRPr sz="12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251" y="5603285"/>
            <a:ext cx="331152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1381760" algn="l"/>
              </a:tabLst>
            </a:pP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python_classes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 =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	*Suite</a:t>
            </a:r>
            <a:r>
              <a:rPr sz="1300" spc="7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会搜索</a:t>
            </a: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xxSuite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试类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09599" y="7629491"/>
            <a:ext cx="2889250" cy="200025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5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25" dirty="0">
                <a:latin typeface="Arial"/>
                <a:cs typeface="Arial"/>
              </a:rPr>
              <a:t>python_files</a:t>
            </a:r>
            <a:r>
              <a:rPr sz="1200" spc="-90" dirty="0">
                <a:latin typeface="PMingLiU"/>
                <a:cs typeface="PMingLiU"/>
              </a:rPr>
              <a:t>更</a:t>
            </a:r>
            <a:r>
              <a:rPr sz="1200" spc="-90" dirty="0">
                <a:latin typeface="Microsoft JhengHei"/>
                <a:cs typeface="Microsoft JhengHei"/>
              </a:rPr>
              <a:t>改默认的</a:t>
            </a:r>
            <a:r>
              <a:rPr sz="1200" spc="-90" dirty="0">
                <a:latin typeface="PMingLiU"/>
                <a:cs typeface="PMingLiU"/>
              </a:rPr>
              <a:t>测</a:t>
            </a:r>
            <a:r>
              <a:rPr sz="1200" spc="-85" dirty="0">
                <a:latin typeface="Microsoft JhengHei"/>
                <a:cs typeface="Microsoft JhengHei"/>
              </a:rPr>
              <a:t>试⽂件搜索规则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6899" y="7937741"/>
            <a:ext cx="1795145" cy="54737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200" spc="-90" dirty="0">
                <a:latin typeface="PMingLiU"/>
                <a:cs typeface="PMingLiU"/>
              </a:rPr>
              <a:t>如</a:t>
            </a:r>
            <a:r>
              <a:rPr sz="1200" spc="-90" dirty="0">
                <a:latin typeface="Microsoft JhengHei"/>
                <a:cs typeface="Microsoft JhengHei"/>
              </a:rPr>
              <a:t>：新</a:t>
            </a:r>
            <a:r>
              <a:rPr sz="1200" spc="-90" dirty="0">
                <a:latin typeface="PMingLiU"/>
                <a:cs typeface="PMingLiU"/>
              </a:rPr>
              <a:t>增</a:t>
            </a:r>
            <a:r>
              <a:rPr sz="1200" spc="-40" dirty="0">
                <a:latin typeface="Arial"/>
                <a:cs typeface="Arial"/>
              </a:rPr>
              <a:t>daniu_xx.py</a:t>
            </a:r>
            <a:r>
              <a:rPr sz="1200" spc="-90" dirty="0">
                <a:latin typeface="Microsoft JhengHei"/>
                <a:cs typeface="Microsoft JhengHei"/>
              </a:rPr>
              <a:t>⽂件</a:t>
            </a:r>
            <a:r>
              <a:rPr sz="1100" spc="-50" dirty="0">
                <a:latin typeface="PMingLiU"/>
                <a:cs typeface="PMingLiU"/>
              </a:rPr>
              <a:t>。</a:t>
            </a:r>
            <a:endParaRPr sz="1100">
              <a:latin typeface="PMingLiU"/>
              <a:cs typeface="PMingLiU"/>
            </a:endParaRPr>
          </a:p>
          <a:p>
            <a:pPr marL="12700">
              <a:lnSpc>
                <a:spcPct val="100000"/>
              </a:lnSpc>
              <a:spcBef>
                <a:spcPts val="1085"/>
              </a:spcBef>
            </a:pP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python_files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=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daniu_*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0" name="object 10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457200"/>
            <a:ext cx="5695949" cy="1447799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2990850"/>
            <a:ext cx="5676899" cy="1333499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6000750"/>
            <a:ext cx="5629274" cy="150494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95</a:t>
            </a:fld>
            <a:endParaRPr spc="-25" dirty="0"/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99" y="2038317"/>
            <a:ext cx="2708275" cy="200025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sz="1200" dirty="0">
                <a:solidFill>
                  <a:srgbClr val="252525"/>
                </a:solidFill>
                <a:latin typeface="Arial"/>
                <a:cs typeface="Arial"/>
              </a:rPr>
              <a:t>6</a:t>
            </a:r>
            <a:r>
              <a:rPr sz="1100" dirty="0">
                <a:solidFill>
                  <a:srgbClr val="252525"/>
                </a:solidFill>
                <a:latin typeface="PMingLiU"/>
                <a:cs typeface="PMingLiU"/>
              </a:rPr>
              <a:t>、</a:t>
            </a:r>
            <a:r>
              <a:rPr sz="1200" spc="-10" dirty="0">
                <a:solidFill>
                  <a:srgbClr val="252525"/>
                </a:solidFill>
                <a:latin typeface="Arial"/>
                <a:cs typeface="Arial"/>
              </a:rPr>
              <a:t>python_functions</a:t>
            </a:r>
            <a:r>
              <a:rPr sz="1200" spc="10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⽤于⾃定义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试⽅</a:t>
            </a:r>
            <a:r>
              <a:rPr sz="1200" spc="-50" dirty="0">
                <a:solidFill>
                  <a:srgbClr val="252525"/>
                </a:solidFill>
                <a:latin typeface="PMingLiU"/>
                <a:cs typeface="PMingLiU"/>
              </a:rPr>
              <a:t>法</a:t>
            </a:r>
            <a:endParaRPr sz="12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96899" y="2345735"/>
            <a:ext cx="179197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20" dirty="0">
                <a:solidFill>
                  <a:srgbClr val="333333"/>
                </a:solidFill>
                <a:latin typeface="Arial"/>
                <a:cs typeface="Arial"/>
              </a:rPr>
              <a:t>python_functions</a:t>
            </a:r>
            <a:r>
              <a:rPr sz="1300" spc="5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333333"/>
                </a:solidFill>
                <a:latin typeface="Arial"/>
                <a:cs typeface="Arial"/>
              </a:rPr>
              <a:t>=</a:t>
            </a:r>
            <a:r>
              <a:rPr sz="1300" spc="10" dirty="0">
                <a:solidFill>
                  <a:srgbClr val="333333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niu_*</a:t>
            </a:r>
            <a:endParaRPr sz="13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9599" y="6438866"/>
            <a:ext cx="2565400" cy="209550"/>
          </a:xfrm>
          <a:prstGeom prst="rect">
            <a:avLst/>
          </a:prstGeom>
          <a:solidFill>
            <a:srgbClr val="ECAA04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25" dirty="0">
                <a:solidFill>
                  <a:srgbClr val="4D4D4D"/>
                </a:solidFill>
                <a:latin typeface="Arial"/>
                <a:cs typeface="Arial"/>
              </a:rPr>
              <a:t>addopts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参数可以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更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改</a:t>
            </a:r>
            <a:r>
              <a:rPr sz="125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默</a:t>
            </a:r>
            <a:r>
              <a:rPr sz="1300" spc="-110" dirty="0">
                <a:solidFill>
                  <a:srgbClr val="4D4D4D"/>
                </a:solidFill>
                <a:latin typeface="Microsoft JhengHei"/>
                <a:cs typeface="Microsoft JhengHei"/>
              </a:rPr>
              <a:t>认命令⾏</a:t>
            </a:r>
            <a:r>
              <a:rPr sz="1300" spc="-110" dirty="0">
                <a:solidFill>
                  <a:srgbClr val="4D4D4D"/>
                </a:solidFill>
                <a:latin typeface="PMingLiU"/>
                <a:cs typeface="PMingLiU"/>
              </a:rPr>
              <a:t>选</a:t>
            </a:r>
            <a:r>
              <a:rPr sz="1300" spc="-50" dirty="0">
                <a:solidFill>
                  <a:srgbClr val="4D4D4D"/>
                </a:solidFill>
                <a:latin typeface="Microsoft JhengHei"/>
                <a:cs typeface="Microsoft JhengHei"/>
              </a:rPr>
              <a:t>项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6899" y="6697462"/>
            <a:ext cx="657098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9800"/>
              </a:lnSpc>
              <a:spcBef>
                <a:spcPts val="100"/>
              </a:spcBef>
            </a:pPr>
            <a:r>
              <a:rPr sz="1300" spc="-25" dirty="0">
                <a:latin typeface="Arial"/>
                <a:cs typeface="Arial"/>
              </a:rPr>
              <a:t>addopts</a:t>
            </a:r>
            <a:r>
              <a:rPr sz="1300" spc="-110" dirty="0">
                <a:latin typeface="Microsoft JhengHei"/>
                <a:cs typeface="Microsoft JhengHei"/>
              </a:rPr>
              <a:t>可以</a:t>
            </a:r>
            <a:r>
              <a:rPr sz="1300" spc="-110" dirty="0">
                <a:latin typeface="PMingLiU"/>
                <a:cs typeface="PMingLiU"/>
              </a:rPr>
              <a:t>更</a:t>
            </a:r>
            <a:r>
              <a:rPr sz="1300" spc="-110" dirty="0">
                <a:latin typeface="Microsoft JhengHei"/>
                <a:cs typeface="Microsoft JhengHei"/>
              </a:rPr>
              <a:t>改</a:t>
            </a:r>
            <a:r>
              <a:rPr sz="1250" spc="-50" dirty="0">
                <a:latin typeface="Microsoft JhengHei"/>
                <a:cs typeface="Microsoft JhengHei"/>
              </a:rPr>
              <a:t>默</a:t>
            </a:r>
            <a:r>
              <a:rPr sz="1300" spc="-110" dirty="0">
                <a:latin typeface="Microsoft JhengHei"/>
                <a:cs typeface="Microsoft JhengHei"/>
              </a:rPr>
              <a:t>认命令⾏参数，将⼀些命令</a:t>
            </a:r>
            <a:r>
              <a:rPr sz="1250" spc="-50" dirty="0">
                <a:latin typeface="PMingLiU"/>
                <a:cs typeface="PMingLiU"/>
              </a:rPr>
              <a:t>添</a:t>
            </a:r>
            <a:r>
              <a:rPr sz="1300" spc="-110" dirty="0">
                <a:latin typeface="Microsoft JhengHei"/>
                <a:cs typeface="Microsoft JhengHei"/>
              </a:rPr>
              <a:t>加到</a:t>
            </a:r>
            <a:r>
              <a:rPr sz="1300" spc="-20" dirty="0">
                <a:latin typeface="Arial"/>
                <a:cs typeface="Arial"/>
              </a:rPr>
              <a:t>pytest.ini</a:t>
            </a:r>
            <a:r>
              <a:rPr sz="1250" spc="-50" dirty="0">
                <a:latin typeface="Microsoft JhengHei"/>
                <a:cs typeface="Microsoft JhengHei"/>
              </a:rPr>
              <a:t>⾥</a:t>
            </a:r>
            <a:r>
              <a:rPr sz="1300" spc="-110" dirty="0">
                <a:latin typeface="Microsoft JhengHei"/>
                <a:cs typeface="Microsoft JhengHei"/>
              </a:rPr>
              <a:t>则不需要</a:t>
            </a:r>
            <a:r>
              <a:rPr sz="1250" spc="-50" dirty="0">
                <a:latin typeface="Microsoft JhengHei"/>
                <a:cs typeface="Microsoft JhengHei"/>
              </a:rPr>
              <a:t>每次</a:t>
            </a:r>
            <a:r>
              <a:rPr sz="1300" spc="-110" dirty="0">
                <a:latin typeface="Microsoft JhengHei"/>
                <a:cs typeface="Microsoft JhengHei"/>
              </a:rPr>
              <a:t>命令⾏执⾏</a:t>
            </a:r>
            <a:r>
              <a:rPr sz="1300" spc="-90" dirty="0">
                <a:latin typeface="PMingLiU"/>
                <a:cs typeface="PMingLiU"/>
              </a:rPr>
              <a:t>时都带</a:t>
            </a:r>
            <a:r>
              <a:rPr sz="1300" spc="-110" dirty="0">
                <a:latin typeface="Microsoft JhengHei"/>
                <a:cs typeface="Microsoft JhengHei"/>
              </a:rPr>
              <a:t>上参数，</a:t>
            </a:r>
            <a:r>
              <a:rPr sz="1250" spc="-50" dirty="0">
                <a:latin typeface="Microsoft JhengHei"/>
                <a:cs typeface="Microsoft JhengHei"/>
              </a:rPr>
              <a:t>默</a:t>
            </a:r>
            <a:r>
              <a:rPr sz="1300" spc="-110" dirty="0">
                <a:latin typeface="Microsoft JhengHei"/>
                <a:cs typeface="Microsoft JhengHei"/>
              </a:rPr>
              <a:t>认以</a:t>
            </a:r>
            <a:r>
              <a:rPr sz="1300" spc="-20" dirty="0">
                <a:latin typeface="Arial"/>
                <a:cs typeface="Arial"/>
              </a:rPr>
              <a:t>pytest.ini</a:t>
            </a:r>
            <a:r>
              <a:rPr sz="1250" spc="-50" dirty="0">
                <a:latin typeface="Microsoft JhengHei"/>
                <a:cs typeface="Microsoft JhengHei"/>
              </a:rPr>
              <a:t>⾥</a:t>
            </a:r>
            <a:r>
              <a:rPr sz="1300" spc="-110" dirty="0">
                <a:latin typeface="PMingLiU"/>
                <a:cs typeface="PMingLiU"/>
              </a:rPr>
              <a:t>配</a:t>
            </a:r>
            <a:r>
              <a:rPr sz="1300" spc="-110" dirty="0">
                <a:latin typeface="Microsoft JhengHei"/>
                <a:cs typeface="Microsoft JhengHei"/>
              </a:rPr>
              <a:t>置去</a:t>
            </a:r>
            <a:r>
              <a:rPr sz="1300" spc="-110" dirty="0">
                <a:latin typeface="PMingLiU"/>
                <a:cs typeface="PMingLiU"/>
              </a:rPr>
              <a:t>运</a:t>
            </a:r>
            <a:r>
              <a:rPr sz="1300" spc="-110" dirty="0">
                <a:latin typeface="Microsoft JhengHei"/>
                <a:cs typeface="Microsoft JhengHei"/>
              </a:rPr>
              <a:t>⾏，多个命令⾏参数⽤空</a:t>
            </a:r>
            <a:r>
              <a:rPr sz="1300" spc="-110" dirty="0">
                <a:latin typeface="PMingLiU"/>
                <a:cs typeface="PMingLiU"/>
              </a:rPr>
              <a:t>格</a:t>
            </a:r>
            <a:r>
              <a:rPr sz="1300" spc="-110" dirty="0">
                <a:latin typeface="Microsoft JhengHei"/>
                <a:cs typeface="Microsoft JhengHei"/>
              </a:rPr>
              <a:t>分隔，可</a:t>
            </a:r>
            <a:r>
              <a:rPr sz="1250" spc="-50" dirty="0">
                <a:latin typeface="PMingLiU"/>
                <a:cs typeface="PMingLiU"/>
              </a:rPr>
              <a:t>添</a:t>
            </a:r>
            <a:r>
              <a:rPr sz="1300" spc="-105" dirty="0">
                <a:latin typeface="Microsoft JhengHei"/>
                <a:cs typeface="Microsoft JhengHei"/>
              </a:rPr>
              <a:t>加多个命令⾏参数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09599" y="7362791"/>
            <a:ext cx="5594350" cy="209550"/>
          </a:xfrm>
          <a:prstGeom prst="rect">
            <a:avLst/>
          </a:prstGeom>
          <a:solidFill>
            <a:srgbClr val="F9F9F9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pytest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v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585858"/>
                </a:solidFill>
                <a:latin typeface="Arial"/>
                <a:cs typeface="Arial"/>
              </a:rPr>
              <a:t>--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rerun=2</a:t>
            </a:r>
            <a:r>
              <a:rPr sz="1300" spc="360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585858"/>
                </a:solidFill>
                <a:latin typeface="Arial"/>
                <a:cs typeface="Arial"/>
              </a:rPr>
              <a:t>--</a:t>
            </a:r>
            <a:r>
              <a:rPr sz="1300" spc="-20" dirty="0">
                <a:solidFill>
                  <a:srgbClr val="585858"/>
                </a:solidFill>
                <a:latin typeface="Arial"/>
                <a:cs typeface="Arial"/>
              </a:rPr>
              <a:t>html=daniureport.html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585858"/>
                </a:solidFill>
                <a:latin typeface="Arial"/>
                <a:cs typeface="Arial"/>
              </a:rPr>
              <a:t>--</a:t>
            </a:r>
            <a:r>
              <a:rPr sz="1300" spc="50" dirty="0">
                <a:solidFill>
                  <a:srgbClr val="585858"/>
                </a:solidFill>
                <a:latin typeface="Arial"/>
                <a:cs typeface="Arial"/>
              </a:rPr>
              <a:t>self-</a:t>
            </a:r>
            <a:r>
              <a:rPr sz="1300" dirty="0">
                <a:solidFill>
                  <a:srgbClr val="585858"/>
                </a:solidFill>
                <a:latin typeface="Arial"/>
                <a:cs typeface="Arial"/>
              </a:rPr>
              <a:t>contained-html</a:t>
            </a:r>
            <a:r>
              <a:rPr sz="1300" spc="-5" dirty="0">
                <a:solidFill>
                  <a:srgbClr val="585858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585858"/>
                </a:solidFill>
                <a:latin typeface="Arial"/>
                <a:cs typeface="Arial"/>
              </a:rPr>
              <a:t>-</a:t>
            </a:r>
            <a:r>
              <a:rPr sz="1300" spc="-40" dirty="0">
                <a:solidFill>
                  <a:srgbClr val="585858"/>
                </a:solidFill>
                <a:latin typeface="Arial"/>
                <a:cs typeface="Arial"/>
              </a:rPr>
              <a:t>n=auto</a:t>
            </a:r>
            <a:endParaRPr sz="13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04849" y="8353391"/>
            <a:ext cx="1857375" cy="209550"/>
          </a:xfrm>
          <a:custGeom>
            <a:avLst/>
            <a:gdLst/>
            <a:ahLst/>
            <a:cxnLst/>
            <a:rect l="l" t="t" r="r" b="b"/>
            <a:pathLst>
              <a:path w="1857375" h="209550">
                <a:moveTo>
                  <a:pt x="1857374" y="209549"/>
                </a:moveTo>
                <a:lnTo>
                  <a:pt x="0" y="209549"/>
                </a:lnTo>
                <a:lnTo>
                  <a:pt x="0" y="0"/>
                </a:lnTo>
                <a:lnTo>
                  <a:pt x="1857374" y="0"/>
                </a:lnTo>
                <a:lnTo>
                  <a:pt x="1857374" y="209549"/>
                </a:lnTo>
                <a:close/>
              </a:path>
            </a:pathLst>
          </a:custGeom>
          <a:solidFill>
            <a:srgbClr val="F5F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96899" y="7670210"/>
            <a:ext cx="4965700" cy="89154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30" dirty="0">
                <a:latin typeface="Arial"/>
                <a:cs typeface="Arial"/>
              </a:rPr>
              <a:t>log_cli=True</a:t>
            </a:r>
            <a:r>
              <a:rPr sz="1300" spc="114" dirty="0">
                <a:latin typeface="Arial"/>
                <a:cs typeface="Arial"/>
              </a:rPr>
              <a:t>, </a:t>
            </a:r>
            <a:r>
              <a:rPr sz="1300" spc="-110" dirty="0">
                <a:latin typeface="Microsoft JhengHei"/>
                <a:cs typeface="Microsoft JhengHei"/>
              </a:rPr>
              <a:t>⽅便</a:t>
            </a:r>
            <a:r>
              <a:rPr sz="1300" spc="-110" dirty="0">
                <a:latin typeface="PMingLiU"/>
                <a:cs typeface="PMingLiU"/>
              </a:rPr>
              <a:t>查</a:t>
            </a:r>
            <a:r>
              <a:rPr sz="1300" spc="-110" dirty="0">
                <a:latin typeface="Microsoft JhengHei"/>
                <a:cs typeface="Microsoft JhengHei"/>
              </a:rPr>
              <a:t>看</a:t>
            </a:r>
            <a:r>
              <a:rPr sz="1300" spc="-40" dirty="0">
                <a:latin typeface="Arial"/>
                <a:cs typeface="Arial"/>
              </a:rPr>
              <a:t>package</a:t>
            </a:r>
            <a:r>
              <a:rPr sz="1300" spc="-110" dirty="0">
                <a:latin typeface="Microsoft JhengHei"/>
                <a:cs typeface="Microsoft JhengHei"/>
              </a:rPr>
              <a:t>中</a:t>
            </a:r>
            <a:r>
              <a:rPr sz="1300" spc="-45" dirty="0">
                <a:latin typeface="Arial"/>
                <a:cs typeface="Arial"/>
              </a:rPr>
              <a:t>module</a:t>
            </a:r>
            <a:r>
              <a:rPr sz="1300" spc="-110" dirty="0">
                <a:latin typeface="Microsoft JhengHei"/>
                <a:cs typeface="Microsoft JhengHei"/>
              </a:rPr>
              <a:t>下</a:t>
            </a:r>
            <a:r>
              <a:rPr sz="1250" spc="-50" dirty="0">
                <a:latin typeface="PMingLiU"/>
                <a:cs typeface="PMingLiU"/>
              </a:rPr>
              <a:t>测</a:t>
            </a:r>
            <a:r>
              <a:rPr sz="1300" spc="-110" dirty="0">
                <a:latin typeface="Microsoft JhengHei"/>
                <a:cs typeface="Microsoft JhengHei"/>
              </a:rPr>
              <a:t>试⽤例</a:t>
            </a:r>
            <a:r>
              <a:rPr sz="1300" spc="-110" dirty="0">
                <a:latin typeface="PMingLiU"/>
                <a:cs typeface="PMingLiU"/>
              </a:rPr>
              <a:t>是</a:t>
            </a:r>
            <a:r>
              <a:rPr sz="1300" spc="-50" dirty="0">
                <a:latin typeface="Arial"/>
                <a:cs typeface="Arial"/>
              </a:rPr>
              <a:t>passed</a:t>
            </a:r>
            <a:r>
              <a:rPr sz="1300" spc="-110" dirty="0">
                <a:latin typeface="PMingLiU"/>
                <a:cs typeface="PMingLiU"/>
              </a:rPr>
              <a:t>还是</a:t>
            </a:r>
            <a:r>
              <a:rPr sz="1300" spc="-10" dirty="0">
                <a:latin typeface="Arial"/>
                <a:cs typeface="Arial"/>
              </a:rPr>
              <a:t>failed</a:t>
            </a:r>
            <a:endParaRPr sz="13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0" dirty="0">
                <a:latin typeface="Microsoft JhengHei"/>
                <a:cs typeface="Microsoft JhengHei"/>
              </a:rPr>
              <a:t>切换环境插件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dirty="0">
                <a:latin typeface="Arial"/>
                <a:cs typeface="Arial"/>
              </a:rPr>
              <a:t>#pip</a:t>
            </a:r>
            <a:r>
              <a:rPr sz="1300" spc="155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install</a:t>
            </a:r>
            <a:r>
              <a:rPr sz="1300" spc="160" dirty="0">
                <a:latin typeface="Arial"/>
                <a:cs typeface="Arial"/>
              </a:rPr>
              <a:t> </a:t>
            </a:r>
            <a:r>
              <a:rPr sz="1300" dirty="0">
                <a:latin typeface="Arial"/>
                <a:cs typeface="Arial"/>
              </a:rPr>
              <a:t>pytest-base-</a:t>
            </a:r>
            <a:r>
              <a:rPr sz="1300" spc="-25" dirty="0">
                <a:latin typeface="Arial"/>
                <a:cs typeface="Arial"/>
              </a:rPr>
              <a:t>url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599" y="8686766"/>
            <a:ext cx="1536700" cy="209550"/>
          </a:xfrm>
          <a:prstGeom prst="rect">
            <a:avLst/>
          </a:prstGeom>
          <a:solidFill>
            <a:srgbClr val="F5F7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10" dirty="0">
                <a:latin typeface="Microsoft JhengHei"/>
                <a:cs typeface="Microsoft JhengHei"/>
              </a:rPr>
              <a:t>⽅</a:t>
            </a:r>
            <a:r>
              <a:rPr sz="1300" spc="-110" dirty="0">
                <a:latin typeface="PMingLiU"/>
                <a:cs typeface="PMingLiU"/>
              </a:rPr>
              <a:t>式</a:t>
            </a:r>
            <a:r>
              <a:rPr sz="1300" spc="-110" dirty="0">
                <a:latin typeface="Microsoft JhengHei"/>
                <a:cs typeface="Microsoft JhengHei"/>
              </a:rPr>
              <a:t>⼀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spc="-110" dirty="0">
                <a:latin typeface="Microsoft JhengHei"/>
                <a:cs typeface="Microsoft JhengHei"/>
              </a:rPr>
              <a:t>⽤命令⾏</a:t>
            </a:r>
            <a:r>
              <a:rPr sz="1300" spc="-110" dirty="0">
                <a:latin typeface="PMingLiU"/>
                <a:cs typeface="PMingLiU"/>
              </a:rPr>
              <a:t>运</a:t>
            </a:r>
            <a:r>
              <a:rPr sz="1300" spc="-50" dirty="0">
                <a:latin typeface="Microsoft JhengHei"/>
                <a:cs typeface="Microsoft JhengHei"/>
              </a:rPr>
              <a:t>⾏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9599" y="9020141"/>
            <a:ext cx="95250" cy="209550"/>
          </a:xfrm>
          <a:custGeom>
            <a:avLst/>
            <a:gdLst/>
            <a:ahLst/>
            <a:cxnLst/>
            <a:rect l="l" t="t" r="r" b="b"/>
            <a:pathLst>
              <a:path w="95250" h="209550">
                <a:moveTo>
                  <a:pt x="95249" y="209549"/>
                </a:moveTo>
                <a:lnTo>
                  <a:pt x="0" y="209549"/>
                </a:lnTo>
                <a:lnTo>
                  <a:pt x="0" y="0"/>
                </a:lnTo>
                <a:lnTo>
                  <a:pt x="95249" y="0"/>
                </a:lnTo>
                <a:lnTo>
                  <a:pt x="95249" y="209549"/>
                </a:lnTo>
                <a:close/>
              </a:path>
            </a:pathLst>
          </a:custGeom>
          <a:solidFill>
            <a:srgbClr val="F5F7F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96899" y="9003710"/>
            <a:ext cx="456882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4195445" algn="l"/>
              </a:tabLst>
            </a:pPr>
            <a:r>
              <a:rPr sz="1300" spc="-10" dirty="0">
                <a:latin typeface="Arial"/>
                <a:cs typeface="Arial"/>
              </a:rPr>
              <a:t>#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python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m pytest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s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base-url</a:t>
            </a:r>
            <a:r>
              <a:rPr sz="1300" spc="-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  <a:hlinkClick r:id="rId2"/>
              </a:rPr>
              <a:t>http://www.baidu.com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xx.py</a:t>
            </a:r>
            <a:endParaRPr sz="13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93930" y="9003710"/>
            <a:ext cx="126936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229" dirty="0">
                <a:solidFill>
                  <a:srgbClr val="252525"/>
                </a:solidFill>
                <a:latin typeface="Arial"/>
                <a:cs typeface="Arial"/>
              </a:rPr>
              <a:t>//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传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递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⼀个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url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参数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609599" y="9353516"/>
            <a:ext cx="1857375" cy="209550"/>
          </a:xfrm>
          <a:prstGeom prst="rect">
            <a:avLst/>
          </a:prstGeom>
          <a:solidFill>
            <a:srgbClr val="F5F7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10" dirty="0">
                <a:latin typeface="Microsoft JhengHei"/>
                <a:cs typeface="Microsoft JhengHei"/>
              </a:rPr>
              <a:t>⽅</a:t>
            </a:r>
            <a:r>
              <a:rPr sz="1300" spc="-110" dirty="0">
                <a:latin typeface="PMingLiU"/>
                <a:cs typeface="PMingLiU"/>
              </a:rPr>
              <a:t>式</a:t>
            </a:r>
            <a:r>
              <a:rPr sz="1300" spc="-110" dirty="0">
                <a:latin typeface="Microsoft JhengHei"/>
                <a:cs typeface="Microsoft JhengHei"/>
              </a:rPr>
              <a:t>⼆</a:t>
            </a:r>
            <a:r>
              <a:rPr sz="1300" spc="-110" dirty="0">
                <a:latin typeface="PMingLiU"/>
                <a:cs typeface="PMingLiU"/>
              </a:rPr>
              <a:t>、配</a:t>
            </a:r>
            <a:r>
              <a:rPr sz="1300" spc="-110" dirty="0">
                <a:latin typeface="Microsoft JhengHei"/>
                <a:cs typeface="Microsoft JhengHei"/>
              </a:rPr>
              <a:t>置⽂件</a:t>
            </a:r>
            <a:r>
              <a:rPr sz="1300" spc="-20" dirty="0">
                <a:latin typeface="Arial"/>
                <a:cs typeface="Arial"/>
              </a:rPr>
              <a:t>pytest.ini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14" name="object 1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57200"/>
            <a:ext cx="5676899" cy="1457324"/>
          </a:xfrm>
          <a:prstGeom prst="rect">
            <a:avLst/>
          </a:prstGeom>
        </p:spPr>
      </p:pic>
      <p:sp>
        <p:nvSpPr>
          <p:cNvPr id="15" name="object 15"/>
          <p:cNvSpPr/>
          <p:nvPr/>
        </p:nvSpPr>
        <p:spPr>
          <a:xfrm>
            <a:off x="614362" y="2690779"/>
            <a:ext cx="6524625" cy="923925"/>
          </a:xfrm>
          <a:custGeom>
            <a:avLst/>
            <a:gdLst/>
            <a:ahLst/>
            <a:cxnLst/>
            <a:rect l="l" t="t" r="r" b="b"/>
            <a:pathLst>
              <a:path w="6524625" h="923925">
                <a:moveTo>
                  <a:pt x="0" y="890587"/>
                </a:moveTo>
                <a:lnTo>
                  <a:pt x="0" y="33337"/>
                </a:lnTo>
                <a:lnTo>
                  <a:pt x="0" y="28870"/>
                </a:lnTo>
                <a:lnTo>
                  <a:pt x="845" y="24631"/>
                </a:lnTo>
                <a:lnTo>
                  <a:pt x="2537" y="20535"/>
                </a:lnTo>
                <a:lnTo>
                  <a:pt x="4229" y="16449"/>
                </a:lnTo>
                <a:lnTo>
                  <a:pt x="6638" y="12801"/>
                </a:lnTo>
                <a:lnTo>
                  <a:pt x="9764" y="9677"/>
                </a:lnTo>
                <a:lnTo>
                  <a:pt x="12890" y="6553"/>
                </a:lnTo>
                <a:lnTo>
                  <a:pt x="16495" y="4171"/>
                </a:lnTo>
                <a:lnTo>
                  <a:pt x="20579" y="2457"/>
                </a:lnTo>
                <a:lnTo>
                  <a:pt x="24664" y="819"/>
                </a:lnTo>
                <a:lnTo>
                  <a:pt x="28916" y="0"/>
                </a:lnTo>
                <a:lnTo>
                  <a:pt x="33337" y="0"/>
                </a:lnTo>
                <a:lnTo>
                  <a:pt x="6491287" y="0"/>
                </a:lnTo>
                <a:lnTo>
                  <a:pt x="6495707" y="0"/>
                </a:lnTo>
                <a:lnTo>
                  <a:pt x="6499959" y="819"/>
                </a:lnTo>
                <a:lnTo>
                  <a:pt x="6524624" y="33337"/>
                </a:lnTo>
                <a:lnTo>
                  <a:pt x="6524624" y="890587"/>
                </a:lnTo>
                <a:lnTo>
                  <a:pt x="6524623" y="894978"/>
                </a:lnTo>
                <a:lnTo>
                  <a:pt x="6523778" y="899140"/>
                </a:lnTo>
                <a:lnTo>
                  <a:pt x="6522086" y="903236"/>
                </a:lnTo>
                <a:lnTo>
                  <a:pt x="6520394" y="907332"/>
                </a:lnTo>
                <a:lnTo>
                  <a:pt x="6491287" y="923924"/>
                </a:lnTo>
                <a:lnTo>
                  <a:pt x="33337" y="923924"/>
                </a:lnTo>
                <a:lnTo>
                  <a:pt x="845" y="899140"/>
                </a:lnTo>
                <a:lnTo>
                  <a:pt x="0" y="894978"/>
                </a:lnTo>
                <a:lnTo>
                  <a:pt x="0" y="890587"/>
                </a:lnTo>
                <a:close/>
              </a:path>
            </a:pathLst>
          </a:custGeom>
          <a:ln w="9524">
            <a:solidFill>
              <a:srgbClr val="E7E8E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49448" y="3109595"/>
            <a:ext cx="1708150" cy="406400"/>
          </a:xfrm>
          <a:prstGeom prst="rect">
            <a:avLst/>
          </a:prstGeom>
        </p:spPr>
        <p:txBody>
          <a:bodyPr vert="horz" wrap="square" lIns="0" tIns="43180" rIns="0" bIns="0" rtlCol="0">
            <a:spAutoFit/>
          </a:bodyPr>
          <a:lstStyle/>
          <a:p>
            <a:pPr marL="330835" indent="-318135">
              <a:lnSpc>
                <a:spcPct val="100000"/>
              </a:lnSpc>
              <a:spcBef>
                <a:spcPts val="340"/>
              </a:spcBef>
              <a:buClr>
                <a:srgbClr val="6B6B6B"/>
              </a:buClr>
              <a:buAutoNum type="arabicPlain"/>
              <a:tabLst>
                <a:tab pos="330835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def</a:t>
            </a:r>
            <a:r>
              <a:rPr sz="1050" spc="1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8F20CC"/>
                </a:solidFill>
                <a:latin typeface="Courier New"/>
                <a:cs typeface="Courier New"/>
              </a:rPr>
              <a:t>niu_04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(</a:t>
            </a:r>
            <a:r>
              <a:rPr sz="1050" spc="-10" dirty="0">
                <a:solidFill>
                  <a:srgbClr val="343434"/>
                </a:solidFill>
                <a:latin typeface="Courier New"/>
                <a:cs typeface="Courier New"/>
              </a:rPr>
              <a:t>self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):</a:t>
            </a:r>
            <a:endParaRPr sz="1050">
              <a:latin typeface="Courier New"/>
              <a:cs typeface="Courier New"/>
            </a:endParaRPr>
          </a:p>
          <a:p>
            <a:pPr marL="651510" indent="-638810">
              <a:lnSpc>
                <a:spcPct val="100000"/>
              </a:lnSpc>
              <a:spcBef>
                <a:spcPts val="240"/>
              </a:spcBef>
              <a:buClr>
                <a:srgbClr val="6B6B6B"/>
              </a:buClr>
              <a:buAutoNum type="arabicPlain"/>
              <a:tabLst>
                <a:tab pos="651510" algn="l"/>
              </a:tabLst>
            </a:pPr>
            <a:r>
              <a:rPr sz="1050" dirty="0">
                <a:solidFill>
                  <a:srgbClr val="2869C8"/>
                </a:solidFill>
                <a:latin typeface="Courier New"/>
                <a:cs typeface="Courier New"/>
              </a:rPr>
              <a:t>assert</a:t>
            </a:r>
            <a:r>
              <a:rPr sz="1050" spc="35" dirty="0">
                <a:solidFill>
                  <a:srgbClr val="2869C8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363636"/>
                </a:solidFill>
                <a:latin typeface="Courier New"/>
                <a:cs typeface="Courier New"/>
              </a:rPr>
              <a:t>False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619124" y="2695570"/>
            <a:ext cx="6515100" cy="628650"/>
            <a:chOff x="619124" y="2695570"/>
            <a:chExt cx="6515100" cy="628650"/>
          </a:xfrm>
        </p:grpSpPr>
        <p:pic>
          <p:nvPicPr>
            <p:cNvPr id="18" name="object 1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6774" y="3143249"/>
              <a:ext cx="152399" cy="180974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619124" y="2695570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32"/>
                  </a:lnTo>
                  <a:lnTo>
                    <a:pt x="23473" y="2822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6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7F7F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24" y="304796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F0F0F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6191" y="2861080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69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93"/>
                  </a:lnTo>
                  <a:lnTo>
                    <a:pt x="35521" y="39293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409828" y="27664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8B8B8B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62774" y="281936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24" name="object 2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19125" y="3714750"/>
            <a:ext cx="5667374" cy="2276474"/>
          </a:xfrm>
          <a:prstGeom prst="rect">
            <a:avLst/>
          </a:prstGeom>
        </p:spPr>
      </p:pic>
      <p:sp>
        <p:nvSpPr>
          <p:cNvPr id="25" name="object 2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96</a:t>
            </a:fld>
            <a:endParaRPr spc="-25" dirty="0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9599" y="2733641"/>
            <a:ext cx="622300" cy="209550"/>
          </a:xfrm>
          <a:prstGeom prst="rect">
            <a:avLst/>
          </a:prstGeom>
          <a:solidFill>
            <a:srgbClr val="F5F7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10" dirty="0">
                <a:latin typeface="Microsoft JhengHei"/>
                <a:cs typeface="Microsoft JhengHei"/>
              </a:rPr>
              <a:t>⽅</a:t>
            </a:r>
            <a:r>
              <a:rPr sz="1300" spc="-110" dirty="0">
                <a:latin typeface="PMingLiU"/>
                <a:cs typeface="PMingLiU"/>
              </a:rPr>
              <a:t>式</a:t>
            </a:r>
            <a:r>
              <a:rPr sz="1300" spc="-110" dirty="0">
                <a:latin typeface="Microsoft JhengHei"/>
                <a:cs typeface="Microsoft JhengHei"/>
              </a:rPr>
              <a:t>三</a:t>
            </a:r>
            <a:r>
              <a:rPr sz="1300" spc="-70" dirty="0">
                <a:latin typeface="PMingLiU"/>
                <a:cs typeface="PMingLiU"/>
              </a:rPr>
              <a:t>、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1199" y="3050585"/>
            <a:ext cx="209042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105"/>
              </a:spcBef>
              <a:buSzPct val="50000"/>
              <a:buFont typeface="PMingLiU"/>
              <a:buChar char="●"/>
              <a:tabLst>
                <a:tab pos="186690" algn="l"/>
              </a:tabLst>
            </a:pP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Hook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函数的名称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是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确定的；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1199" y="3257723"/>
            <a:ext cx="2155825" cy="59817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83515" marR="5080" indent="-171450">
              <a:lnSpc>
                <a:spcPct val="144200"/>
              </a:lnSpc>
              <a:spcBef>
                <a:spcPts val="110"/>
              </a:spcBef>
              <a:buSzPct val="50000"/>
              <a:buFont typeface="PMingLiU"/>
              <a:buChar char="●"/>
              <a:tabLst>
                <a:tab pos="183515" algn="l"/>
                <a:tab pos="186055" algn="l"/>
              </a:tabLst>
            </a:pPr>
            <a:r>
              <a:rPr sz="1950" baseline="8547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有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⾮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常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多的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钩</a:t>
            </a:r>
            <a:r>
              <a:rPr sz="1300" spc="-114" dirty="0">
                <a:solidFill>
                  <a:srgbClr val="252525"/>
                </a:solidFill>
                <a:latin typeface="Microsoft JhengHei"/>
                <a:cs typeface="Microsoft JhengHei"/>
              </a:rPr>
              <a:t>⼦函数；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使⽤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时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直接编写函数体；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8799" y="4108691"/>
            <a:ext cx="5694680" cy="871219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50800">
              <a:lnSpc>
                <a:spcPct val="100000"/>
              </a:lnSpc>
              <a:spcBef>
                <a:spcPts val="120"/>
              </a:spcBef>
            </a:pPr>
            <a:r>
              <a:rPr sz="1200" spc="-50" dirty="0">
                <a:solidFill>
                  <a:srgbClr val="252525"/>
                </a:solidFill>
                <a:latin typeface="Lucida Sans"/>
                <a:cs typeface="Lucida Sans"/>
              </a:rPr>
              <a:t>pytest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试</a:t>
            </a:r>
            <a:r>
              <a:rPr sz="1150" spc="-40" dirty="0">
                <a:solidFill>
                  <a:srgbClr val="252525"/>
                </a:solidFill>
                <a:latin typeface="Microsoft JhengHei"/>
                <a:cs typeface="Microsoft JhengHei"/>
              </a:rPr>
              <a:t>⽤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例的执</a:t>
            </a: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顺序</a:t>
            </a:r>
            <a:r>
              <a:rPr sz="12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  <a:p>
            <a:pPr marL="338455" indent="-173990">
              <a:lnSpc>
                <a:spcPct val="100000"/>
              </a:lnSpc>
              <a:spcBef>
                <a:spcPts val="1310"/>
              </a:spcBef>
              <a:buSzPct val="50000"/>
              <a:buFont typeface="PMingLiU"/>
              <a:buChar char="●"/>
              <a:tabLst>
                <a:tab pos="338455" algn="l"/>
              </a:tabLst>
            </a:pP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pytest_addoption</a:t>
            </a:r>
            <a:r>
              <a:rPr sz="1300" spc="-2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添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加命令⾏参数，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时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先读取命令⾏参数</a:t>
            </a:r>
            <a:endParaRPr sz="1300">
              <a:latin typeface="Microsoft JhengHei"/>
              <a:cs typeface="Microsoft JhengHei"/>
            </a:endParaRPr>
          </a:p>
          <a:p>
            <a:pPr marL="338455" indent="-173990">
              <a:lnSpc>
                <a:spcPct val="100000"/>
              </a:lnSpc>
              <a:spcBef>
                <a:spcPts val="765"/>
              </a:spcBef>
              <a:buSzPct val="50000"/>
              <a:buFont typeface="PMingLiU"/>
              <a:buChar char="●"/>
              <a:tabLst>
                <a:tab pos="338455" algn="l"/>
              </a:tabLst>
            </a:pP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pytest_collection_modifyitems</a:t>
            </a: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：收集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试⽤例，收集之后改编码，改执⾏顺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序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199" y="4954387"/>
            <a:ext cx="4212590" cy="9112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3515" marR="5080" indent="-171450">
              <a:lnSpc>
                <a:spcPct val="149000"/>
              </a:lnSpc>
              <a:spcBef>
                <a:spcPts val="100"/>
              </a:spcBef>
              <a:buSzPct val="50000"/>
              <a:buFont typeface="PMingLiU"/>
              <a:buChar char="●"/>
              <a:tabLst>
                <a:tab pos="183515" algn="l"/>
                <a:tab pos="186055" algn="l"/>
              </a:tabLst>
            </a:pPr>
            <a:r>
              <a:rPr sz="1950" baseline="8547" dirty="0">
                <a:solidFill>
                  <a:srgbClr val="252525"/>
                </a:solidFill>
                <a:latin typeface="Arial"/>
                <a:cs typeface="Arial"/>
              </a:rPr>
              <a:t>	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pytest_collection_finish</a:t>
            </a:r>
            <a:r>
              <a:rPr sz="1300" spc="-105" dirty="0">
                <a:solidFill>
                  <a:srgbClr val="252525"/>
                </a:solidFill>
                <a:latin typeface="Microsoft JhengHei"/>
                <a:cs typeface="Microsoft JhengHei"/>
              </a:rPr>
              <a:t>：收集之后的操作</a:t>
            </a:r>
            <a:r>
              <a:rPr sz="13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pytest_runtest_setup</a:t>
            </a:r>
            <a:r>
              <a:rPr sz="130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在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调⽤</a:t>
            </a: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pytest_runtest_call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之前调⽤</a:t>
            </a:r>
            <a:r>
              <a:rPr sz="1300" spc="-95" dirty="0">
                <a:solidFill>
                  <a:srgbClr val="252525"/>
                </a:solidFill>
                <a:latin typeface="Microsoft JhengHei"/>
                <a:cs typeface="Microsoft JhengHei"/>
              </a:rPr>
              <a:t> 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pytest_runtest_call</a:t>
            </a:r>
            <a:r>
              <a:rPr sz="1300" spc="-100" dirty="0">
                <a:solidFill>
                  <a:srgbClr val="252525"/>
                </a:solidFill>
                <a:latin typeface="Microsoft JhengHei"/>
                <a:cs typeface="Microsoft JhengHei"/>
              </a:rPr>
              <a:t>：调⽤执⾏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95" dirty="0">
                <a:solidFill>
                  <a:srgbClr val="252525"/>
                </a:solidFill>
                <a:latin typeface="Microsoft JhengHei"/>
                <a:cs typeface="Microsoft JhengHei"/>
              </a:rPr>
              <a:t>试的⽤例</a:t>
            </a:r>
            <a:endParaRPr sz="1300">
              <a:latin typeface="Microsoft JhengHei"/>
              <a:cs typeface="Microsoft JhengHe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11199" y="5936660"/>
            <a:ext cx="596900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105"/>
              </a:spcBef>
              <a:buSzPct val="50000"/>
              <a:buFont typeface="PMingLiU"/>
              <a:buChar char="●"/>
              <a:tabLst>
                <a:tab pos="186690" algn="l"/>
              </a:tabLst>
            </a:pP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pytest_runtest_makereport</a:t>
            </a:r>
            <a:r>
              <a:rPr sz="130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运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⾏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试⽤例，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返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回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setup</a:t>
            </a:r>
            <a:r>
              <a:rPr sz="130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call</a:t>
            </a:r>
            <a:r>
              <a:rPr sz="1300" spc="-35" dirty="0">
                <a:solidFill>
                  <a:srgbClr val="252525"/>
                </a:solidFill>
                <a:latin typeface="Microsoft JhengHei"/>
                <a:cs typeface="Microsoft JhengHei"/>
              </a:rPr>
              <a:t>，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teardown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的执⾏结</a:t>
            </a:r>
            <a:r>
              <a:rPr sz="1300" spc="-50" dirty="0">
                <a:solidFill>
                  <a:srgbClr val="252525"/>
                </a:solidFill>
                <a:latin typeface="PMingLiU"/>
                <a:cs typeface="PMingLiU"/>
              </a:rPr>
              <a:t>果</a:t>
            </a:r>
            <a:endParaRPr sz="1300">
              <a:latin typeface="PMingLiU"/>
              <a:cs typeface="PMingLiU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1199" y="6135487"/>
            <a:ext cx="4844415" cy="615950"/>
          </a:xfrm>
          <a:prstGeom prst="rect">
            <a:avLst/>
          </a:prstGeom>
        </p:spPr>
        <p:txBody>
          <a:bodyPr vert="horz" wrap="square" lIns="0" tIns="109855" rIns="0" bIns="0" rtlCol="0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865"/>
              </a:spcBef>
              <a:buSzPct val="50000"/>
              <a:buFont typeface="PMingLiU"/>
              <a:buChar char="●"/>
              <a:tabLst>
                <a:tab pos="186690" algn="l"/>
              </a:tabLst>
            </a:pPr>
            <a:r>
              <a:rPr sz="1300" spc="-70" dirty="0">
                <a:solidFill>
                  <a:srgbClr val="252525"/>
                </a:solidFill>
                <a:latin typeface="Microsoft JhengHei"/>
                <a:cs typeface="Microsoft JhengHei"/>
              </a:rPr>
              <a:t>例：</a:t>
            </a:r>
            <a:r>
              <a:rPr sz="1300" spc="-25" dirty="0">
                <a:solidFill>
                  <a:srgbClr val="252525"/>
                </a:solidFill>
                <a:latin typeface="Arial"/>
                <a:cs typeface="Arial"/>
              </a:rPr>
              <a:t>pytest_addoption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传</a:t>
            </a:r>
            <a:r>
              <a:rPr sz="1300" spc="-110" dirty="0">
                <a:solidFill>
                  <a:srgbClr val="252525"/>
                </a:solidFill>
                <a:latin typeface="PMingLiU"/>
                <a:cs typeface="PMingLiU"/>
              </a:rPr>
              <a:t>递</a:t>
            </a: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参数</a:t>
            </a:r>
            <a:endParaRPr sz="1300">
              <a:latin typeface="Microsoft JhengHei"/>
              <a:cs typeface="Microsoft JhengHei"/>
            </a:endParaRPr>
          </a:p>
          <a:p>
            <a:pPr marL="183515">
              <a:lnSpc>
                <a:spcPct val="100000"/>
              </a:lnSpc>
              <a:spcBef>
                <a:spcPts val="76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#python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s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300" spc="-40" dirty="0">
                <a:solidFill>
                  <a:srgbClr val="252525"/>
                </a:solidFill>
                <a:latin typeface="Arial"/>
                <a:cs typeface="Arial"/>
              </a:rPr>
              <a:t>env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  <a:hlinkClick r:id="rId2"/>
              </a:rPr>
              <a:t>http://www.baidu.com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res</a:t>
            </a:r>
            <a:r>
              <a:rPr sz="1300" spc="-2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35" dirty="0">
                <a:solidFill>
                  <a:srgbClr val="252525"/>
                </a:solidFill>
                <a:latin typeface="Arial"/>
                <a:cs typeface="Arial"/>
              </a:rPr>
              <a:t>http://</a:t>
            </a:r>
            <a:endParaRPr sz="13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09599" y="8858215"/>
            <a:ext cx="1828800" cy="209550"/>
          </a:xfrm>
          <a:prstGeom prst="rect">
            <a:avLst/>
          </a:prstGeom>
          <a:solidFill>
            <a:srgbClr val="F5F7F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535"/>
              </a:lnSpc>
            </a:pPr>
            <a:r>
              <a:rPr sz="1300" spc="-110" dirty="0">
                <a:latin typeface="Microsoft JhengHei"/>
                <a:cs typeface="Microsoft JhengHei"/>
              </a:rPr>
              <a:t>⽅</a:t>
            </a:r>
            <a:r>
              <a:rPr sz="1300" spc="-110" dirty="0">
                <a:latin typeface="PMingLiU"/>
                <a:cs typeface="PMingLiU"/>
              </a:rPr>
              <a:t>式</a:t>
            </a:r>
            <a:r>
              <a:rPr sz="1250" spc="-50" dirty="0">
                <a:latin typeface="PMingLiU"/>
                <a:cs typeface="PMingLiU"/>
              </a:rPr>
              <a:t>四</a:t>
            </a:r>
            <a:r>
              <a:rPr sz="1300" spc="-110" dirty="0">
                <a:latin typeface="PMingLiU"/>
                <a:cs typeface="PMingLiU"/>
              </a:rPr>
              <a:t>、</a:t>
            </a:r>
            <a:r>
              <a:rPr sz="1300" dirty="0">
                <a:latin typeface="Arial"/>
                <a:cs typeface="Arial"/>
              </a:rPr>
              <a:t>conftest</a:t>
            </a:r>
            <a:r>
              <a:rPr sz="1300" spc="-110" dirty="0">
                <a:latin typeface="Microsoft JhengHei"/>
                <a:cs typeface="Microsoft JhengHei"/>
              </a:rPr>
              <a:t>结合</a:t>
            </a:r>
            <a:r>
              <a:rPr sz="1300" spc="-50" dirty="0">
                <a:latin typeface="Arial"/>
                <a:cs typeface="Arial"/>
              </a:rPr>
              <a:t>ymal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11199" y="9175160"/>
            <a:ext cx="1617980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86690" indent="-173990">
              <a:lnSpc>
                <a:spcPct val="100000"/>
              </a:lnSpc>
              <a:spcBef>
                <a:spcPts val="105"/>
              </a:spcBef>
              <a:buSzPct val="50000"/>
              <a:buFont typeface="PMingLiU"/>
              <a:buChar char="●"/>
              <a:tabLst>
                <a:tab pos="186690" algn="l"/>
              </a:tabLst>
            </a:pP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#pip</a:t>
            </a:r>
            <a:r>
              <a:rPr sz="1300" spc="-1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install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60" dirty="0">
                <a:solidFill>
                  <a:srgbClr val="252525"/>
                </a:solidFill>
                <a:latin typeface="Arial"/>
                <a:cs typeface="Arial"/>
              </a:rPr>
              <a:t>PyYAML</a:t>
            </a:r>
            <a:endParaRPr sz="13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1199" y="36889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11199" y="54034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11199" y="56987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11199" y="6584562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pic>
        <p:nvPicPr>
          <p:cNvPr id="15" name="object 1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457200"/>
            <a:ext cx="5372099" cy="21526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19125" y="6858000"/>
            <a:ext cx="5391149" cy="1885949"/>
          </a:xfrm>
          <a:prstGeom prst="rect">
            <a:avLst/>
          </a:prstGeom>
        </p:spPr>
      </p:pic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97</a:t>
            </a:fld>
            <a:endParaRPr spc="-25" dirty="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460730"/>
            <a:ext cx="1574165" cy="5568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00355" indent="-173990">
              <a:lnSpc>
                <a:spcPct val="100000"/>
              </a:lnSpc>
              <a:spcBef>
                <a:spcPts val="95"/>
              </a:spcBef>
              <a:buSzPct val="50000"/>
              <a:buFont typeface="PMingLiU"/>
              <a:buChar char="●"/>
              <a:tabLst>
                <a:tab pos="300355" algn="l"/>
              </a:tabLst>
            </a:pPr>
            <a:r>
              <a:rPr sz="13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执⾏后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65"/>
              </a:spcBef>
            </a:pP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#python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m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pytest</a:t>
            </a:r>
            <a:r>
              <a:rPr sz="1300" spc="-3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290" dirty="0">
                <a:solidFill>
                  <a:srgbClr val="252525"/>
                </a:solidFill>
                <a:latin typeface="Arial"/>
                <a:cs typeface="Arial"/>
              </a:rPr>
              <a:t>-</a:t>
            </a:r>
            <a:r>
              <a:rPr sz="1300" spc="-50" dirty="0">
                <a:solidFill>
                  <a:srgbClr val="252525"/>
                </a:solidFill>
                <a:latin typeface="Arial"/>
                <a:cs typeface="Arial"/>
              </a:rPr>
              <a:t>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14" dirty="0"/>
              <a:t>第七章 </a:t>
            </a:r>
            <a:r>
              <a:rPr sz="3250" spc="-150" dirty="0">
                <a:latin typeface="Lucida Sans"/>
                <a:cs typeface="Lucida Sans"/>
              </a:rPr>
              <a:t>pytest</a:t>
            </a:r>
            <a:r>
              <a:rPr spc="-185" dirty="0"/>
              <a:t>框架搭建</a:t>
            </a:r>
            <a:endParaRPr sz="3250">
              <a:latin typeface="Lucida Sans"/>
              <a:cs typeface="Lucida Sans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4938680"/>
            <a:ext cx="1025525" cy="21082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200" spc="-90" dirty="0">
                <a:solidFill>
                  <a:srgbClr val="252525"/>
                </a:solidFill>
                <a:latin typeface="Microsoft JhengHei"/>
                <a:cs typeface="Microsoft JhengHei"/>
              </a:rPr>
              <a:t>详⻅视频课</a:t>
            </a:r>
            <a:r>
              <a:rPr sz="1200" spc="-90" dirty="0">
                <a:solidFill>
                  <a:srgbClr val="252525"/>
                </a:solidFill>
                <a:latin typeface="PMingLiU"/>
                <a:cs typeface="PMingLiU"/>
              </a:rPr>
              <a:t>程</a:t>
            </a:r>
            <a:r>
              <a:rPr sz="120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：</a:t>
            </a:r>
            <a:endParaRPr sz="1200">
              <a:latin typeface="Microsoft JhengHei"/>
              <a:cs typeface="Microsoft JhengHe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1499" y="6109969"/>
            <a:ext cx="3418840" cy="92773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40"/>
              </a:spcBef>
            </a:pPr>
            <a:r>
              <a:rPr sz="3200" spc="-229" dirty="0">
                <a:solidFill>
                  <a:srgbClr val="252525"/>
                </a:solidFill>
                <a:latin typeface="PMingLiU"/>
                <a:cs typeface="PMingLiU"/>
              </a:rPr>
              <a:t>第</a:t>
            </a:r>
            <a:r>
              <a:rPr sz="3200" spc="-229" dirty="0">
                <a:solidFill>
                  <a:srgbClr val="252525"/>
                </a:solidFill>
                <a:latin typeface="Microsoft JhengHei"/>
                <a:cs typeface="Microsoft JhengHei"/>
              </a:rPr>
              <a:t>⼋</a:t>
            </a:r>
            <a:r>
              <a:rPr sz="3200" spc="-135" dirty="0">
                <a:solidFill>
                  <a:srgbClr val="252525"/>
                </a:solidFill>
                <a:latin typeface="PMingLiU"/>
                <a:cs typeface="PMingLiU"/>
              </a:rPr>
              <a:t>章 平台搭建</a:t>
            </a:r>
            <a:endParaRPr sz="3200">
              <a:latin typeface="PMingLiU"/>
              <a:cs typeface="PMingLiU"/>
            </a:endParaRPr>
          </a:p>
          <a:p>
            <a:pPr marL="325755" indent="-173990">
              <a:lnSpc>
                <a:spcPct val="100000"/>
              </a:lnSpc>
              <a:spcBef>
                <a:spcPts val="1660"/>
              </a:spcBef>
              <a:buSzPct val="50000"/>
              <a:buFont typeface="PMingLiU"/>
              <a:buChar char="●"/>
              <a:tabLst>
                <a:tab pos="325755" algn="l"/>
              </a:tabLst>
            </a:pPr>
            <a:r>
              <a:rPr sz="1300" spc="-30" dirty="0">
                <a:solidFill>
                  <a:srgbClr val="252525"/>
                </a:solidFill>
                <a:latin typeface="Arial"/>
                <a:cs typeface="Arial"/>
              </a:rPr>
              <a:t>selenium</a:t>
            </a:r>
            <a:r>
              <a:rPr sz="1300" spc="45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dirty="0">
                <a:solidFill>
                  <a:srgbClr val="252525"/>
                </a:solidFill>
                <a:latin typeface="Arial"/>
                <a:cs typeface="Arial"/>
              </a:rPr>
              <a:t>grid</a:t>
            </a:r>
            <a:r>
              <a:rPr sz="1300" spc="50" dirty="0">
                <a:solidFill>
                  <a:srgbClr val="252525"/>
                </a:solidFill>
                <a:latin typeface="Arial"/>
                <a:cs typeface="Arial"/>
              </a:rPr>
              <a:t> 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多线程</a:t>
            </a:r>
            <a:r>
              <a:rPr sz="1250" spc="-50" dirty="0">
                <a:solidFill>
                  <a:srgbClr val="252525"/>
                </a:solidFill>
                <a:latin typeface="PMingLiU"/>
                <a:cs typeface="PMingLiU"/>
              </a:rPr>
              <a:t>测</a:t>
            </a: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试之</a:t>
            </a:r>
            <a:r>
              <a:rPr sz="1300" spc="-10" dirty="0">
                <a:solidFill>
                  <a:srgbClr val="252525"/>
                </a:solidFill>
                <a:latin typeface="Arial"/>
                <a:cs typeface="Arial"/>
              </a:rPr>
              <a:t>selenium-server</a:t>
            </a:r>
            <a:endParaRPr sz="1300">
              <a:latin typeface="Arial"/>
              <a:cs typeface="Arial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1123950"/>
            <a:ext cx="5400674" cy="1762124"/>
          </a:xfrm>
          <a:prstGeom prst="rect">
            <a:avLst/>
          </a:prstGeom>
        </p:spPr>
      </p:pic>
      <p:grpSp>
        <p:nvGrpSpPr>
          <p:cNvPr id="7" name="object 7"/>
          <p:cNvGrpSpPr/>
          <p:nvPr/>
        </p:nvGrpSpPr>
        <p:grpSpPr>
          <a:xfrm>
            <a:off x="609599" y="7162765"/>
            <a:ext cx="6534150" cy="742950"/>
            <a:chOff x="609599" y="7162765"/>
            <a:chExt cx="6534150" cy="742950"/>
          </a:xfrm>
        </p:grpSpPr>
        <p:sp>
          <p:nvSpPr>
            <p:cNvPr id="8" name="object 8"/>
            <p:cNvSpPr/>
            <p:nvPr/>
          </p:nvSpPr>
          <p:spPr>
            <a:xfrm>
              <a:off x="614362" y="7167528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555"/>
                  </a:lnTo>
                  <a:lnTo>
                    <a:pt x="2537" y="20459"/>
                  </a:lnTo>
                  <a:lnTo>
                    <a:pt x="4229" y="16373"/>
                  </a:lnTo>
                  <a:lnTo>
                    <a:pt x="6638" y="12725"/>
                  </a:lnTo>
                  <a:lnTo>
                    <a:pt x="9764" y="9677"/>
                  </a:lnTo>
                  <a:lnTo>
                    <a:pt x="12890" y="6553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381"/>
                  </a:lnTo>
                  <a:lnTo>
                    <a:pt x="6508127" y="4095"/>
                  </a:lnTo>
                  <a:lnTo>
                    <a:pt x="6511733" y="6553"/>
                  </a:lnTo>
                  <a:lnTo>
                    <a:pt x="6514860" y="9677"/>
                  </a:lnTo>
                  <a:lnTo>
                    <a:pt x="6517986" y="12725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386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28916" y="733348"/>
                  </a:lnTo>
                  <a:lnTo>
                    <a:pt x="24664" y="732386"/>
                  </a:lnTo>
                  <a:lnTo>
                    <a:pt x="20579" y="730672"/>
                  </a:lnTo>
                  <a:lnTo>
                    <a:pt x="16495" y="728957"/>
                  </a:lnTo>
                  <a:lnTo>
                    <a:pt x="2537" y="712660"/>
                  </a:lnTo>
                  <a:lnTo>
                    <a:pt x="845" y="708640"/>
                  </a:lnTo>
                  <a:lnTo>
                    <a:pt x="0" y="704478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19112" y="7172324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32"/>
                  </a:lnTo>
                  <a:lnTo>
                    <a:pt x="30505" y="723239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12319" y="700455"/>
                  </a:lnTo>
                  <a:lnTo>
                    <a:pt x="6514414" y="693432"/>
                  </a:lnTo>
                  <a:lnTo>
                    <a:pt x="6515100" y="685838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49448" y="7616825"/>
            <a:ext cx="4117340" cy="185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0835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#java</a:t>
            </a:r>
            <a:r>
              <a:rPr sz="1050" spc="7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-jar</a:t>
            </a:r>
            <a:r>
              <a:rPr sz="1050" spc="7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6A737D"/>
                </a:solidFill>
                <a:latin typeface="Courier New"/>
                <a:cs typeface="Courier New"/>
              </a:rPr>
              <a:t>selenium-server-4.1.2.jar</a:t>
            </a:r>
            <a:r>
              <a:rPr sz="1050" spc="70" dirty="0">
                <a:solidFill>
                  <a:srgbClr val="6A737D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6A737D"/>
                </a:solidFill>
                <a:latin typeface="Courier New"/>
                <a:cs typeface="Courier New"/>
              </a:rPr>
              <a:t>standalone</a:t>
            </a:r>
            <a:endParaRPr sz="1050">
              <a:latin typeface="Courier New"/>
              <a:cs typeface="Courier New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619124" y="7172321"/>
            <a:ext cx="6515100" cy="361950"/>
            <a:chOff x="619124" y="7172321"/>
            <a:chExt cx="6515100" cy="361950"/>
          </a:xfrm>
        </p:grpSpPr>
        <p:sp>
          <p:nvSpPr>
            <p:cNvPr id="12" name="object 12"/>
            <p:cNvSpPr/>
            <p:nvPr/>
          </p:nvSpPr>
          <p:spPr>
            <a:xfrm>
              <a:off x="619124" y="7172321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33"/>
                  </a:lnTo>
                  <a:lnTo>
                    <a:pt x="23474" y="282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619124" y="7524710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766191" y="733783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5" name="object 15"/>
          <p:cNvSpPr txBox="1"/>
          <p:nvPr/>
        </p:nvSpPr>
        <p:spPr>
          <a:xfrm>
            <a:off x="6409828" y="724324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62774" y="7286585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19125" y="8001000"/>
            <a:ext cx="6534149" cy="1276349"/>
          </a:xfrm>
          <a:prstGeom prst="rect">
            <a:avLst/>
          </a:prstGeom>
        </p:spPr>
      </p:pic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98</a:t>
            </a:fld>
            <a:endParaRPr spc="-25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82650" y="459785"/>
            <a:ext cx="2074545" cy="22479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访问：</a:t>
            </a:r>
            <a:r>
              <a:rPr sz="1300" spc="-10" dirty="0">
                <a:solidFill>
                  <a:srgbClr val="117CED"/>
                </a:solidFill>
                <a:latin typeface="Arial"/>
                <a:cs typeface="Arial"/>
              </a:rPr>
              <a:t>http://localhost:4444/</a:t>
            </a:r>
            <a:endParaRPr sz="13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82650" y="4004030"/>
            <a:ext cx="635000" cy="2235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252525"/>
                </a:solidFill>
                <a:latin typeface="Microsoft JhengHei"/>
                <a:cs typeface="Microsoft JhengHei"/>
              </a:rPr>
              <a:t>环境移</a:t>
            </a:r>
            <a:r>
              <a:rPr sz="1250" spc="-50" dirty="0">
                <a:solidFill>
                  <a:srgbClr val="252525"/>
                </a:solidFill>
                <a:latin typeface="Microsoft JhengHei"/>
                <a:cs typeface="Microsoft JhengHei"/>
              </a:rPr>
              <a:t>植</a:t>
            </a:r>
            <a:endParaRPr sz="1250">
              <a:latin typeface="Microsoft JhengHei"/>
              <a:cs typeface="Microsoft JhengHe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6899" y="7023455"/>
            <a:ext cx="1651000" cy="221424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平</a:t>
            </a:r>
            <a:r>
              <a:rPr sz="1300" spc="-90" dirty="0">
                <a:solidFill>
                  <a:srgbClr val="333333"/>
                </a:solidFill>
                <a:latin typeface="Microsoft JhengHei"/>
                <a:cs typeface="Microsoft JhengHei"/>
              </a:rPr>
              <a:t>台优势</a:t>
            </a:r>
            <a:endParaRPr sz="1300">
              <a:latin typeface="Microsoft JhengHei"/>
              <a:cs typeface="Microsoft JhengHei"/>
            </a:endParaRPr>
          </a:p>
          <a:p>
            <a:pPr marL="418465" indent="-405765">
              <a:lnSpc>
                <a:spcPct val="100000"/>
              </a:lnSpc>
              <a:spcBef>
                <a:spcPts val="1065"/>
              </a:spcBef>
              <a:buFont typeface="Arial"/>
              <a:buAutoNum type="arabicParenR"/>
              <a:tabLst>
                <a:tab pos="418465" algn="l"/>
              </a:tabLst>
            </a:pPr>
            <a:r>
              <a:rPr sz="1300" spc="-100" dirty="0">
                <a:solidFill>
                  <a:srgbClr val="333333"/>
                </a:solidFill>
                <a:latin typeface="Microsoft JhengHei"/>
                <a:cs typeface="Microsoft JhengHei"/>
              </a:rPr>
              <a:t>账号管理</a:t>
            </a:r>
            <a:endParaRPr sz="1300">
              <a:latin typeface="Microsoft JhengHei"/>
              <a:cs typeface="Microsoft JhengHei"/>
            </a:endParaRPr>
          </a:p>
          <a:p>
            <a:pPr marL="418465" indent="-405765">
              <a:lnSpc>
                <a:spcPct val="100000"/>
              </a:lnSpc>
              <a:spcBef>
                <a:spcPts val="1065"/>
              </a:spcBef>
              <a:buFont typeface="Arial"/>
              <a:buAutoNum type="arabicParenR"/>
              <a:tabLst>
                <a:tab pos="418465" algn="l"/>
              </a:tabLst>
            </a:pPr>
            <a:r>
              <a:rPr sz="1300" spc="-105" dirty="0">
                <a:solidFill>
                  <a:srgbClr val="333333"/>
                </a:solidFill>
                <a:latin typeface="Microsoft JhengHei"/>
                <a:cs typeface="Microsoft JhengHei"/>
              </a:rPr>
              <a:t>集成不同的环境</a:t>
            </a:r>
            <a:endParaRPr sz="1300">
              <a:latin typeface="Microsoft JhengHei"/>
              <a:cs typeface="Microsoft JhengHei"/>
            </a:endParaRPr>
          </a:p>
          <a:p>
            <a:pPr marL="418465" indent="-405765">
              <a:lnSpc>
                <a:spcPct val="100000"/>
              </a:lnSpc>
              <a:spcBef>
                <a:spcPts val="1065"/>
              </a:spcBef>
              <a:buFont typeface="Arial"/>
              <a:buAutoNum type="arabicParenR"/>
              <a:tabLst>
                <a:tab pos="418465" algn="l"/>
              </a:tabLst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存储</a:t>
            </a:r>
            <a:r>
              <a:rPr sz="125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每次</a:t>
            </a: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执⾏结</a:t>
            </a:r>
            <a:r>
              <a:rPr sz="1300" spc="-50" dirty="0">
                <a:solidFill>
                  <a:srgbClr val="333333"/>
                </a:solidFill>
                <a:latin typeface="PMingLiU"/>
                <a:cs typeface="PMingLiU"/>
              </a:rPr>
              <a:t>果</a:t>
            </a:r>
            <a:endParaRPr sz="1300">
              <a:latin typeface="PMingLiU"/>
              <a:cs typeface="PMingLiU"/>
            </a:endParaRPr>
          </a:p>
          <a:p>
            <a:pPr marL="418465" indent="-405765">
              <a:lnSpc>
                <a:spcPct val="100000"/>
              </a:lnSpc>
              <a:spcBef>
                <a:spcPts val="1065"/>
              </a:spcBef>
              <a:buFont typeface="Arial"/>
              <a:buAutoNum type="arabicParenR"/>
              <a:tabLst>
                <a:tab pos="418465" algn="l"/>
              </a:tabLst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发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邮</a:t>
            </a:r>
            <a:r>
              <a:rPr sz="1300" spc="-50" dirty="0">
                <a:solidFill>
                  <a:srgbClr val="333333"/>
                </a:solidFill>
                <a:latin typeface="Microsoft JhengHei"/>
                <a:cs typeface="Microsoft JhengHei"/>
              </a:rPr>
              <a:t>件</a:t>
            </a:r>
            <a:endParaRPr sz="1300">
              <a:latin typeface="Microsoft JhengHei"/>
              <a:cs typeface="Microsoft JhengHei"/>
            </a:endParaRPr>
          </a:p>
          <a:p>
            <a:pPr marL="418465" indent="-405765">
              <a:lnSpc>
                <a:spcPct val="100000"/>
              </a:lnSpc>
              <a:spcBef>
                <a:spcPts val="1065"/>
              </a:spcBef>
              <a:buFont typeface="Arial"/>
              <a:buAutoNum type="arabicParenR"/>
              <a:tabLst>
                <a:tab pos="418465" algn="l"/>
              </a:tabLst>
            </a:pPr>
            <a:r>
              <a:rPr sz="1300" spc="-110" dirty="0">
                <a:solidFill>
                  <a:srgbClr val="333333"/>
                </a:solidFill>
                <a:latin typeface="Microsoft JhengHei"/>
                <a:cs typeface="Microsoft JhengHei"/>
              </a:rPr>
              <a:t>定</a:t>
            </a:r>
            <a:r>
              <a:rPr sz="1300" spc="-110" dirty="0">
                <a:solidFill>
                  <a:srgbClr val="333333"/>
                </a:solidFill>
                <a:latin typeface="PMingLiU"/>
                <a:cs typeface="PMingLiU"/>
              </a:rPr>
              <a:t>时</a:t>
            </a:r>
            <a:r>
              <a:rPr sz="1300" spc="-80" dirty="0">
                <a:solidFill>
                  <a:srgbClr val="333333"/>
                </a:solidFill>
                <a:latin typeface="Microsoft JhengHei"/>
                <a:cs typeface="Microsoft JhengHei"/>
              </a:rPr>
              <a:t>执⾏</a:t>
            </a:r>
            <a:endParaRPr sz="130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300" spc="-10" dirty="0">
                <a:solidFill>
                  <a:srgbClr val="333333"/>
                </a:solidFill>
                <a:latin typeface="Arial"/>
                <a:cs typeface="Arial"/>
              </a:rPr>
              <a:t>.....</a:t>
            </a:r>
            <a:endParaRPr sz="13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1199" y="5171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11199" y="4060437"/>
            <a:ext cx="101600" cy="1244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50" spc="-50" dirty="0">
                <a:solidFill>
                  <a:srgbClr val="252525"/>
                </a:solidFill>
                <a:latin typeface="PMingLiU"/>
                <a:cs typeface="PMingLiU"/>
              </a:rPr>
              <a:t>●</a:t>
            </a:r>
            <a:endParaRPr sz="650">
              <a:latin typeface="PMingLiU"/>
              <a:cs typeface="PMingLiU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5" y="790575"/>
            <a:ext cx="6534149" cy="2781299"/>
          </a:xfrm>
          <a:prstGeom prst="rect">
            <a:avLst/>
          </a:prstGeom>
        </p:spPr>
      </p:pic>
      <p:grpSp>
        <p:nvGrpSpPr>
          <p:cNvPr id="8" name="object 8"/>
          <p:cNvGrpSpPr/>
          <p:nvPr/>
        </p:nvGrpSpPr>
        <p:grpSpPr>
          <a:xfrm>
            <a:off x="609599" y="4667215"/>
            <a:ext cx="6534150" cy="742950"/>
            <a:chOff x="609599" y="4667215"/>
            <a:chExt cx="6534150" cy="742950"/>
          </a:xfrm>
        </p:grpSpPr>
        <p:sp>
          <p:nvSpPr>
            <p:cNvPr id="9" name="object 9"/>
            <p:cNvSpPr/>
            <p:nvPr/>
          </p:nvSpPr>
          <p:spPr>
            <a:xfrm>
              <a:off x="614362" y="4671978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01"/>
                  </a:lnTo>
                  <a:lnTo>
                    <a:pt x="9764" y="9677"/>
                  </a:lnTo>
                  <a:lnTo>
                    <a:pt x="12890" y="6553"/>
                  </a:lnTo>
                  <a:lnTo>
                    <a:pt x="16495" y="4095"/>
                  </a:lnTo>
                  <a:lnTo>
                    <a:pt x="20579" y="2381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499959" y="732453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640"/>
                  </a:lnTo>
                  <a:lnTo>
                    <a:pt x="0" y="704478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0"/>
            <p:cNvSpPr/>
            <p:nvPr/>
          </p:nvSpPr>
          <p:spPr>
            <a:xfrm>
              <a:off x="619112" y="4676774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32"/>
                  </a:lnTo>
                  <a:lnTo>
                    <a:pt x="30505" y="723239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12319" y="700455"/>
                  </a:lnTo>
                  <a:lnTo>
                    <a:pt x="6514414" y="693432"/>
                  </a:lnTo>
                  <a:lnTo>
                    <a:pt x="6515100" y="685838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619124" y="4676772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34"/>
                  </a:lnTo>
                  <a:lnTo>
                    <a:pt x="23473" y="282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7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619124" y="5029161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766191" y="48422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6409828" y="4747696"/>
            <a:ext cx="451484" cy="1993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150" spc="-35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62774" y="4791036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609599" y="5857840"/>
            <a:ext cx="6534150" cy="742950"/>
            <a:chOff x="609599" y="5857840"/>
            <a:chExt cx="6534150" cy="742950"/>
          </a:xfrm>
        </p:grpSpPr>
        <p:sp>
          <p:nvSpPr>
            <p:cNvPr id="17" name="object 17"/>
            <p:cNvSpPr/>
            <p:nvPr/>
          </p:nvSpPr>
          <p:spPr>
            <a:xfrm>
              <a:off x="614362" y="5862603"/>
              <a:ext cx="6524625" cy="733425"/>
            </a:xfrm>
            <a:custGeom>
              <a:avLst/>
              <a:gdLst/>
              <a:ahLst/>
              <a:cxnLst/>
              <a:rect l="l" t="t" r="r" b="b"/>
              <a:pathLst>
                <a:path w="6524625" h="733425">
                  <a:moveTo>
                    <a:pt x="0" y="700087"/>
                  </a:moveTo>
                  <a:lnTo>
                    <a:pt x="0" y="33337"/>
                  </a:lnTo>
                  <a:lnTo>
                    <a:pt x="0" y="28870"/>
                  </a:lnTo>
                  <a:lnTo>
                    <a:pt x="845" y="24631"/>
                  </a:lnTo>
                  <a:lnTo>
                    <a:pt x="2537" y="20535"/>
                  </a:lnTo>
                  <a:lnTo>
                    <a:pt x="4229" y="16449"/>
                  </a:lnTo>
                  <a:lnTo>
                    <a:pt x="6638" y="12877"/>
                  </a:lnTo>
                  <a:lnTo>
                    <a:pt x="9764" y="9744"/>
                  </a:lnTo>
                  <a:lnTo>
                    <a:pt x="12890" y="6553"/>
                  </a:lnTo>
                  <a:lnTo>
                    <a:pt x="16495" y="4171"/>
                  </a:lnTo>
                  <a:lnTo>
                    <a:pt x="20579" y="2457"/>
                  </a:lnTo>
                  <a:lnTo>
                    <a:pt x="24664" y="819"/>
                  </a:lnTo>
                  <a:lnTo>
                    <a:pt x="28916" y="0"/>
                  </a:lnTo>
                  <a:lnTo>
                    <a:pt x="33337" y="0"/>
                  </a:lnTo>
                  <a:lnTo>
                    <a:pt x="6491287" y="0"/>
                  </a:lnTo>
                  <a:lnTo>
                    <a:pt x="6495707" y="0"/>
                  </a:lnTo>
                  <a:lnTo>
                    <a:pt x="6499959" y="819"/>
                  </a:lnTo>
                  <a:lnTo>
                    <a:pt x="6504043" y="2457"/>
                  </a:lnTo>
                  <a:lnTo>
                    <a:pt x="6508127" y="4171"/>
                  </a:lnTo>
                  <a:lnTo>
                    <a:pt x="6511733" y="6553"/>
                  </a:lnTo>
                  <a:lnTo>
                    <a:pt x="6514860" y="9744"/>
                  </a:lnTo>
                  <a:lnTo>
                    <a:pt x="6517986" y="12877"/>
                  </a:lnTo>
                  <a:lnTo>
                    <a:pt x="6524624" y="33337"/>
                  </a:lnTo>
                  <a:lnTo>
                    <a:pt x="6524624" y="700087"/>
                  </a:lnTo>
                  <a:lnTo>
                    <a:pt x="6524623" y="704478"/>
                  </a:lnTo>
                  <a:lnTo>
                    <a:pt x="6523778" y="708640"/>
                  </a:lnTo>
                  <a:lnTo>
                    <a:pt x="6522086" y="712736"/>
                  </a:lnTo>
                  <a:lnTo>
                    <a:pt x="6520394" y="716832"/>
                  </a:lnTo>
                  <a:lnTo>
                    <a:pt x="6491287" y="733424"/>
                  </a:lnTo>
                  <a:lnTo>
                    <a:pt x="33337" y="733424"/>
                  </a:lnTo>
                  <a:lnTo>
                    <a:pt x="845" y="708717"/>
                  </a:lnTo>
                  <a:lnTo>
                    <a:pt x="0" y="704478"/>
                  </a:lnTo>
                  <a:lnTo>
                    <a:pt x="0" y="700087"/>
                  </a:lnTo>
                  <a:close/>
                </a:path>
              </a:pathLst>
            </a:custGeom>
            <a:ln w="9524">
              <a:solidFill>
                <a:srgbClr val="E7E8E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619112" y="5867399"/>
              <a:ext cx="6515100" cy="723900"/>
            </a:xfrm>
            <a:custGeom>
              <a:avLst/>
              <a:gdLst/>
              <a:ahLst/>
              <a:cxnLst/>
              <a:rect l="l" t="t" r="r" b="b"/>
              <a:pathLst>
                <a:path w="6515100" h="723900">
                  <a:moveTo>
                    <a:pt x="6515100" y="38100"/>
                  </a:moveTo>
                  <a:lnTo>
                    <a:pt x="6491630" y="2794"/>
                  </a:lnTo>
                  <a:lnTo>
                    <a:pt x="6477000" y="0"/>
                  </a:lnTo>
                  <a:lnTo>
                    <a:pt x="38100" y="0"/>
                  </a:lnTo>
                  <a:lnTo>
                    <a:pt x="2794" y="23469"/>
                  </a:lnTo>
                  <a:lnTo>
                    <a:pt x="0" y="38100"/>
                  </a:lnTo>
                  <a:lnTo>
                    <a:pt x="0" y="361950"/>
                  </a:lnTo>
                  <a:lnTo>
                    <a:pt x="0" y="409575"/>
                  </a:lnTo>
                  <a:lnTo>
                    <a:pt x="0" y="685800"/>
                  </a:lnTo>
                  <a:lnTo>
                    <a:pt x="698" y="693432"/>
                  </a:lnTo>
                  <a:lnTo>
                    <a:pt x="30505" y="723239"/>
                  </a:lnTo>
                  <a:lnTo>
                    <a:pt x="38100" y="723900"/>
                  </a:lnTo>
                  <a:lnTo>
                    <a:pt x="6477000" y="723900"/>
                  </a:lnTo>
                  <a:lnTo>
                    <a:pt x="6512319" y="700455"/>
                  </a:lnTo>
                  <a:lnTo>
                    <a:pt x="6514414" y="693432"/>
                  </a:lnTo>
                  <a:lnTo>
                    <a:pt x="6515100" y="685838"/>
                  </a:lnTo>
                  <a:lnTo>
                    <a:pt x="6515100" y="409575"/>
                  </a:lnTo>
                  <a:lnTo>
                    <a:pt x="6515100" y="361950"/>
                  </a:lnTo>
                  <a:lnTo>
                    <a:pt x="6515100" y="38100"/>
                  </a:lnTo>
                  <a:close/>
                </a:path>
              </a:pathLst>
            </a:custGeom>
            <a:solidFill>
              <a:srgbClr val="FAFAF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19124" y="5867396"/>
              <a:ext cx="6515100" cy="361950"/>
            </a:xfrm>
            <a:custGeom>
              <a:avLst/>
              <a:gdLst/>
              <a:ahLst/>
              <a:cxnLst/>
              <a:rect l="l" t="t" r="r" b="b"/>
              <a:pathLst>
                <a:path w="6515100" h="361950">
                  <a:moveTo>
                    <a:pt x="6515099" y="361949"/>
                  </a:moveTo>
                  <a:lnTo>
                    <a:pt x="0" y="361949"/>
                  </a:lnTo>
                  <a:lnTo>
                    <a:pt x="0" y="38134"/>
                  </a:lnTo>
                  <a:lnTo>
                    <a:pt x="23473" y="2823"/>
                  </a:lnTo>
                  <a:lnTo>
                    <a:pt x="38100" y="0"/>
                  </a:lnTo>
                  <a:lnTo>
                    <a:pt x="6476999" y="0"/>
                  </a:lnTo>
                  <a:lnTo>
                    <a:pt x="6512309" y="23508"/>
                  </a:lnTo>
                  <a:lnTo>
                    <a:pt x="6515099" y="361949"/>
                  </a:lnTo>
                  <a:close/>
                </a:path>
              </a:pathLst>
            </a:custGeom>
            <a:solidFill>
              <a:srgbClr val="F5F5F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19124" y="6219785"/>
              <a:ext cx="6515100" cy="9525"/>
            </a:xfrm>
            <a:custGeom>
              <a:avLst/>
              <a:gdLst/>
              <a:ahLst/>
              <a:cxnLst/>
              <a:rect l="l" t="t" r="r" b="b"/>
              <a:pathLst>
                <a:path w="6515100" h="9525">
                  <a:moveTo>
                    <a:pt x="6515099" y="9524"/>
                  </a:moveTo>
                  <a:lnTo>
                    <a:pt x="0" y="9524"/>
                  </a:lnTo>
                  <a:lnTo>
                    <a:pt x="0" y="0"/>
                  </a:lnTo>
                  <a:lnTo>
                    <a:pt x="6515099" y="0"/>
                  </a:lnTo>
                  <a:lnTo>
                    <a:pt x="6515099" y="9524"/>
                  </a:lnTo>
                  <a:close/>
                </a:path>
              </a:pathLst>
            </a:custGeom>
            <a:solidFill>
              <a:srgbClr val="E7E7E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766191" y="6023381"/>
              <a:ext cx="67945" cy="39370"/>
            </a:xfrm>
            <a:custGeom>
              <a:avLst/>
              <a:gdLst/>
              <a:ahLst/>
              <a:cxnLst/>
              <a:rect l="l" t="t" r="r" b="b"/>
              <a:pathLst>
                <a:path w="67944" h="39370">
                  <a:moveTo>
                    <a:pt x="67792" y="6070"/>
                  </a:moveTo>
                  <a:lnTo>
                    <a:pt x="65773" y="1219"/>
                  </a:lnTo>
                  <a:lnTo>
                    <a:pt x="63957" y="0"/>
                  </a:lnTo>
                  <a:lnTo>
                    <a:pt x="3822" y="0"/>
                  </a:lnTo>
                  <a:lnTo>
                    <a:pt x="2006" y="1219"/>
                  </a:lnTo>
                  <a:lnTo>
                    <a:pt x="0" y="6070"/>
                  </a:lnTo>
                  <a:lnTo>
                    <a:pt x="419" y="8216"/>
                  </a:lnTo>
                  <a:lnTo>
                    <a:pt x="30886" y="38709"/>
                  </a:lnTo>
                  <a:lnTo>
                    <a:pt x="32283" y="39281"/>
                  </a:lnTo>
                  <a:lnTo>
                    <a:pt x="35521" y="39281"/>
                  </a:lnTo>
                  <a:lnTo>
                    <a:pt x="36918" y="38709"/>
                  </a:lnTo>
                  <a:lnTo>
                    <a:pt x="65519" y="10071"/>
                  </a:lnTo>
                  <a:lnTo>
                    <a:pt x="67360" y="8216"/>
                  </a:lnTo>
                  <a:lnTo>
                    <a:pt x="67792" y="6070"/>
                  </a:lnTo>
                  <a:close/>
                </a:path>
              </a:pathLst>
            </a:custGeom>
            <a:solidFill>
              <a:srgbClr val="58595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622956" y="5121274"/>
            <a:ext cx="6517640" cy="1376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065">
              <a:lnSpc>
                <a:spcPct val="100000"/>
              </a:lnSpc>
              <a:spcBef>
                <a:spcPts val="100"/>
              </a:spcBef>
              <a:tabLst>
                <a:tab pos="457200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pip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freeze</a:t>
            </a:r>
            <a:r>
              <a:rPr sz="1050" spc="2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&gt;</a:t>
            </a:r>
            <a:r>
              <a:rPr sz="1050" spc="20" dirty="0">
                <a:solidFill>
                  <a:srgbClr val="E10023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requirements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txt</a:t>
            </a:r>
            <a:endParaRPr sz="105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600"/>
              </a:spcBef>
            </a:pPr>
            <a:endParaRPr sz="1050">
              <a:latin typeface="Courier New"/>
              <a:cs typeface="Courier New"/>
            </a:endParaRPr>
          </a:p>
          <a:p>
            <a:pPr marL="274320" indent="-173990">
              <a:lnSpc>
                <a:spcPct val="100000"/>
              </a:lnSpc>
              <a:buSzPct val="50000"/>
              <a:buFont typeface="PMingLiU"/>
              <a:buChar char="●"/>
              <a:tabLst>
                <a:tab pos="274320" algn="l"/>
              </a:tabLst>
            </a:pPr>
            <a:r>
              <a:rPr sz="1300" spc="-80" dirty="0">
                <a:solidFill>
                  <a:srgbClr val="252525"/>
                </a:solidFill>
                <a:latin typeface="Microsoft JhengHei"/>
                <a:cs typeface="Microsoft JhengHei"/>
              </a:rPr>
              <a:t>安装</a:t>
            </a:r>
            <a:endParaRPr sz="1300">
              <a:latin typeface="Microsoft JhengHei"/>
              <a:cs typeface="Microsoft JhengHei"/>
            </a:endParaRPr>
          </a:p>
          <a:p>
            <a:pPr marR="283845" algn="r">
              <a:lnSpc>
                <a:spcPct val="100000"/>
              </a:lnSpc>
              <a:spcBef>
                <a:spcPts val="1739"/>
              </a:spcBef>
            </a:pPr>
            <a:r>
              <a:rPr sz="1150" spc="-10" dirty="0">
                <a:solidFill>
                  <a:srgbClr val="585858"/>
                </a:solidFill>
                <a:latin typeface="Arial"/>
                <a:cs typeface="Arial"/>
              </a:rPr>
              <a:t>Python</a:t>
            </a:r>
            <a:endParaRPr sz="115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34"/>
              </a:spcBef>
            </a:pPr>
            <a:endParaRPr sz="1050">
              <a:latin typeface="Arial"/>
              <a:cs typeface="Arial"/>
            </a:endParaRPr>
          </a:p>
          <a:p>
            <a:pPr marL="139065">
              <a:lnSpc>
                <a:spcPct val="100000"/>
              </a:lnSpc>
              <a:tabLst>
                <a:tab pos="457200" algn="l"/>
              </a:tabLst>
            </a:pPr>
            <a:r>
              <a:rPr sz="1050" spc="-50" dirty="0">
                <a:solidFill>
                  <a:srgbClr val="6B6B6B"/>
                </a:solidFill>
                <a:latin typeface="Courier New"/>
                <a:cs typeface="Courier New"/>
              </a:rPr>
              <a:t>1</a:t>
            </a:r>
            <a:r>
              <a:rPr sz="1050" dirty="0">
                <a:solidFill>
                  <a:srgbClr val="6B6B6B"/>
                </a:solidFill>
                <a:latin typeface="Courier New"/>
                <a:cs typeface="Courier New"/>
              </a:rPr>
              <a:t>	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pip</a:t>
            </a:r>
            <a:r>
              <a:rPr sz="1050" spc="10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install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dirty="0">
                <a:solidFill>
                  <a:srgbClr val="E10023"/>
                </a:solidFill>
                <a:latin typeface="Courier New"/>
                <a:cs typeface="Courier New"/>
              </a:rPr>
              <a:t>-</a:t>
            </a:r>
            <a:r>
              <a:rPr sz="1050" dirty="0">
                <a:solidFill>
                  <a:srgbClr val="23292F"/>
                </a:solidFill>
                <a:latin typeface="Courier New"/>
                <a:cs typeface="Courier New"/>
              </a:rPr>
              <a:t>r</a:t>
            </a:r>
            <a:r>
              <a:rPr sz="1050" spc="25" dirty="0">
                <a:solidFill>
                  <a:srgbClr val="23292F"/>
                </a:solidFill>
                <a:latin typeface="Courier New"/>
                <a:cs typeface="Courier New"/>
              </a:rPr>
              <a:t> </a:t>
            </a:r>
            <a:r>
              <a:rPr sz="1050" spc="-10" dirty="0">
                <a:solidFill>
                  <a:srgbClr val="23292F"/>
                </a:solidFill>
                <a:latin typeface="Courier New"/>
                <a:cs typeface="Courier New"/>
              </a:rPr>
              <a:t>requirements</a:t>
            </a:r>
            <a:r>
              <a:rPr sz="1050" spc="-10" dirty="0">
                <a:solidFill>
                  <a:srgbClr val="E10023"/>
                </a:solidFill>
                <a:latin typeface="Courier New"/>
                <a:cs typeface="Courier New"/>
              </a:rPr>
              <a:t>.</a:t>
            </a:r>
            <a:r>
              <a:rPr sz="1050" spc="-10" dirty="0">
                <a:solidFill>
                  <a:srgbClr val="005CC4"/>
                </a:solidFill>
                <a:latin typeface="Courier New"/>
                <a:cs typeface="Courier New"/>
              </a:rPr>
              <a:t>txt</a:t>
            </a:r>
            <a:endParaRPr sz="1050">
              <a:latin typeface="Courier New"/>
              <a:cs typeface="Courier New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962774" y="5981660"/>
            <a:ext cx="9525" cy="152400"/>
          </a:xfrm>
          <a:custGeom>
            <a:avLst/>
            <a:gdLst/>
            <a:ahLst/>
            <a:cxnLst/>
            <a:rect l="l" t="t" r="r" b="b"/>
            <a:pathLst>
              <a:path w="9525" h="152400">
                <a:moveTo>
                  <a:pt x="9524" y="152399"/>
                </a:moveTo>
                <a:lnTo>
                  <a:pt x="0" y="152399"/>
                </a:lnTo>
                <a:lnTo>
                  <a:pt x="0" y="0"/>
                </a:lnTo>
                <a:lnTo>
                  <a:pt x="9524" y="0"/>
                </a:lnTo>
                <a:lnTo>
                  <a:pt x="9524" y="152399"/>
                </a:lnTo>
                <a:close/>
              </a:path>
            </a:pathLst>
          </a:custGeom>
          <a:solidFill>
            <a:srgbClr val="000000">
              <a:alpha val="587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6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"/>
              </a:spcBef>
            </a:pPr>
            <a:fld id="{81D60167-4931-47E6-BA6A-407CBD079E47}" type="slidenum">
              <a:rPr spc="-25" dirty="0"/>
              <a:t>99</a:t>
            </a:fld>
            <a:endParaRPr spc="-25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10065</Words>
  <Application>Microsoft Macintosh PowerPoint</Application>
  <PresentationFormat>Custom</PresentationFormat>
  <Paragraphs>2320</Paragraphs>
  <Slides>101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3" baseType="lpstr">
      <vt:lpstr>Microsoft JhengHei</vt:lpstr>
      <vt:lpstr>PMingLiU</vt:lpstr>
      <vt:lpstr>Arial</vt:lpstr>
      <vt:lpstr>Calibri</vt:lpstr>
      <vt:lpstr>Century Gothic</vt:lpstr>
      <vt:lpstr>Courier New</vt:lpstr>
      <vt:lpstr>Lucida Sans</vt:lpstr>
      <vt:lpstr>Lucida Sans Unicode</vt:lpstr>
      <vt:lpstr>Tahoma</vt:lpstr>
      <vt:lpstr>Times New Roman</vt:lpstr>
      <vt:lpstr>Trebuchet MS</vt:lpstr>
      <vt:lpstr>Office Theme</vt:lpstr>
      <vt:lpstr>python⾃动化selenium项⽬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第⼆篇 项⽬实战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第四章 数据驱动框架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第七章 pytest框架搭建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python⾃动化selenium项⽬</dc:title>
  <cp:lastModifiedBy>Summer Stone</cp:lastModifiedBy>
  <cp:revision>1</cp:revision>
  <dcterms:created xsi:type="dcterms:W3CDTF">2025-09-19T12:01:44Z</dcterms:created>
  <dcterms:modified xsi:type="dcterms:W3CDTF">2025-09-19T12:25:14Z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2024-10-15T00:00:00Z</vt:filetime>
  </property>
  <property fmtid="{D5CDD505-2E9C-101B-9397-08002B2CF9AE}" pid="3" name="Creator">
    <vt:lpwstr>Chromium</vt:lpwstr>
  </property>
  <property fmtid="{D5CDD505-2E9C-101B-9397-08002B2CF9AE}" pid="4" name="LastSaved">
    <vt:filetime>2025-09-19T00:00:00Z</vt:filetime>
  </property>
  <property fmtid="{D5CDD505-2E9C-101B-9397-08002B2CF9AE}" pid="5" name="Producer">
    <vt:lpwstr>Skia/PDF m93</vt:lpwstr>
  </property>
</Properties>
</file>